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60" r:id="rId6"/>
    <p:sldId id="262" r:id="rId7"/>
    <p:sldId id="263" r:id="rId8"/>
    <p:sldId id="264" r:id="rId9"/>
    <p:sldId id="280" r:id="rId10"/>
    <p:sldId id="265" r:id="rId11"/>
    <p:sldId id="266" r:id="rId12"/>
    <p:sldId id="267" r:id="rId13"/>
    <p:sldId id="269" r:id="rId14"/>
    <p:sldId id="270" r:id="rId15"/>
    <p:sldId id="272" r:id="rId16"/>
    <p:sldId id="274" r:id="rId17"/>
    <p:sldId id="275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2290-9342-4AE4-9F8B-EE9D61B0E337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30A9-50BA-451C-8154-A2D56CC748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61C2-4B0D-4E46-AC99-E8356FBB9928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6EED-7947-468B-8B63-68D34121A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900E-DB0A-4D9D-9501-E176ABCE71BF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BF7F-FA86-45EC-9477-2752EDB7D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3BC7-4553-4873-A102-AA5310EACF0F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494-F435-4B2F-B308-64DE44E57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38FA-124A-4EAE-9071-D965C578DE85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36656-0D8A-4176-8C37-FF9AD3D47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DFB0-F737-4E76-A8FA-3E8E097A217A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BC6E-236D-4390-A0F0-7E718AAFBF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8DC0-C5DB-48D9-902E-4FECF2970B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C41F4-C683-46F3-8360-E3CBF0C47319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2140-31F6-4329-8E56-C8ED807EDC9E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0C5F-9843-4CC2-9746-3AA470562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5381-C6DA-4C96-948F-0386F2F7ACCD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A983-4972-4637-891F-E84053C8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1DD0-663C-44AC-97AD-99903FC21DB5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F8CA-BF23-4D02-8393-88B752F7D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36BB-3DDF-4B7A-BBDF-211D0D191E46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118B-2C9D-4F7A-B356-2BE7509DF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93670-8D0A-4806-AC36-2464A26E37B2}" type="datetimeFigureOut">
              <a:rPr lang="ru-RU"/>
              <a:pPr>
                <a:defRPr/>
              </a:pPr>
              <a:t>13.02.2020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51002-2456-47F0-9AE3-60BE4933B5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echstory.ru/foto2/chtz73/chtz_head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ultinfo.ru/fulltext/1/001/010/001/257551605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276336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400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  <a:t>Викторина </a:t>
            </a:r>
            <a:br>
              <a:rPr lang="ru-RU" sz="400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0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  <a:t>Великая Отечественная война» </a:t>
            </a:r>
            <a:br>
              <a:rPr lang="ru-RU" sz="40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сканирование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357430"/>
            <a:ext cx="3584785" cy="362992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7715304" cy="523875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dirty="0" smtClean="0"/>
              <a:t>Советский  средний танк, признанный лучшим танком Второй мировой и Отечественной войны.</a:t>
            </a:r>
          </a:p>
        </p:txBody>
      </p:sp>
      <p:pic>
        <p:nvPicPr>
          <p:cNvPr id="6" name="Picture 2" descr="C:\Users\BrendboY\Desktop\300px-IS-2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51810"/>
            <a:ext cx="4029067" cy="25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2786058"/>
            <a:ext cx="1284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Т-34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85728"/>
            <a:ext cx="7286676" cy="321471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/>
              <a:t>Многие немецкие танки, принимавшие участие в Курской битве, были светло-жёлтого цвета. Почему?</a:t>
            </a:r>
          </a:p>
        </p:txBody>
      </p:sp>
      <p:pic>
        <p:nvPicPr>
          <p:cNvPr id="5" name="Picture 8" descr="41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2643182"/>
            <a:ext cx="3286147" cy="3632058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3143248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+mj-lt"/>
              </a:rPr>
              <a:t>Эти танки были переброшены с африканского фронта, где воевали в песках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642918"/>
            <a:ext cx="7286676" cy="214314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dirty="0" smtClean="0"/>
              <a:t>Какое транспортное средство во время войны из-за нехватки военной техники переделывали в танки?</a:t>
            </a:r>
          </a:p>
        </p:txBody>
      </p:sp>
      <p:pic>
        <p:nvPicPr>
          <p:cNvPr id="5" name="Picture 2" descr="Картинка 8 из 1204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50448" y="3286124"/>
            <a:ext cx="3285552" cy="312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3000372"/>
            <a:ext cx="2909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Тракторы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2143116"/>
            <a:ext cx="4059238" cy="423861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Разведчик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Истребитель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Штурмовик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Бомбардировщик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8435" name="i-main-pic" descr="Картинка 1 из 1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2" y="3500438"/>
            <a:ext cx="3872348" cy="288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571480"/>
            <a:ext cx="7397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Constantia"/>
                <a:cs typeface="+mn-cs"/>
              </a:rPr>
              <a:t>Как называется боевой самолет, предназначенный для борьбы с авиацией противника?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07181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ru-RU" sz="3600" b="1" dirty="0">
                <a:solidFill>
                  <a:prstClr val="black"/>
                </a:solidFill>
                <a:latin typeface="Constantia"/>
                <a:cs typeface="+mn-cs"/>
              </a:rPr>
              <a:t>Истребитель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allAtOnce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714356"/>
            <a:ext cx="6472254" cy="250033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dirty="0" smtClean="0"/>
              <a:t>Что означала команда «воздух»?</a:t>
            </a:r>
          </a:p>
        </p:txBody>
      </p:sp>
      <p:pic>
        <p:nvPicPr>
          <p:cNvPr id="5" name="Picture 4" descr="0919431152fdf2dee365fe18efd59b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46" y="3000372"/>
            <a:ext cx="2795835" cy="3245257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714620"/>
            <a:ext cx="41168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n-lt"/>
              </a:rPr>
              <a:t>Тревога, появился </a:t>
            </a:r>
          </a:p>
          <a:p>
            <a:r>
              <a:rPr lang="ru-RU" sz="3200" b="1" dirty="0" smtClean="0">
                <a:latin typeface="+mn-lt"/>
              </a:rPr>
              <a:t>вражеский самолет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2547944"/>
            <a:ext cx="4059238" cy="266700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/>
              <a:t>Малиновскому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/>
              <a:t>Коневу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/>
              <a:t>Жукову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/>
              <a:t>Рокоссовскому</a:t>
            </a:r>
          </a:p>
        </p:txBody>
      </p:sp>
      <p:pic>
        <p:nvPicPr>
          <p:cNvPr id="32770" name="Picture 2" descr="C:\Users\Лиля\Documents\материалы по ВОВ\ВОВ\сканирование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782" t="1491"/>
          <a:stretch>
            <a:fillRect/>
          </a:stretch>
        </p:blipFill>
        <p:spPr>
          <a:xfrm>
            <a:off x="6143636" y="2301716"/>
            <a:ext cx="2347868" cy="3894124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500042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n-lt"/>
              </a:rPr>
              <a:t> Какому полководцу народ присвоил почетное звание «маршала Победы»?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496"/>
            <a:ext cx="50284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n-lt"/>
              </a:rPr>
              <a:t>Георгию Константиновичу</a:t>
            </a:r>
            <a:r>
              <a:rPr lang="ru-RU" sz="2800" b="1" dirty="0">
                <a:latin typeface="+mn-lt"/>
              </a:rPr>
              <a:t> </a:t>
            </a:r>
            <a:endParaRPr lang="ru-RU" sz="2800" b="1" dirty="0" smtClean="0">
              <a:latin typeface="+mn-lt"/>
            </a:endParaRPr>
          </a:p>
          <a:p>
            <a:pPr algn="ctr"/>
            <a:r>
              <a:rPr lang="ru-RU" sz="2800" b="1" dirty="0" smtClean="0">
                <a:latin typeface="+mn-lt"/>
              </a:rPr>
              <a:t>Жукову</a:t>
            </a:r>
            <a:r>
              <a:rPr lang="ru-RU" sz="2800" b="1" dirty="0"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allAtOnce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500"/>
            <a:ext cx="7543824" cy="25717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Орденом Отечественной войны награждались военнослужащие, партизаны, разведчики за доблесть в бою, уничтожение вражеской техники, успешные атаки. А летчики получали орден автоматически – стоило дважды сделать именно это? Что это было?</a:t>
            </a:r>
          </a:p>
        </p:txBody>
      </p:sp>
      <p:pic>
        <p:nvPicPr>
          <p:cNvPr id="23555" name="Picture 2" descr="C:\Users\Лиля\Documents\материалы по ВОВ\ВОВ\сканирование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72264" y="3643314"/>
            <a:ext cx="2143112" cy="2844726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876"/>
            <a:ext cx="606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Сбить вражеский самолёт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38"/>
            <a:ext cx="8115328" cy="178593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Самый высший полководческий орден ВОВ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EFE5C1"/>
              </a:clrFrom>
              <a:clrTo>
                <a:srgbClr val="EFE5C1">
                  <a:alpha val="0"/>
                </a:srgbClr>
              </a:clrTo>
            </a:clrChange>
            <a:lum/>
          </a:blip>
          <a:srcRect l="1643" t="16505" r="49080" b="48891"/>
          <a:stretch>
            <a:fillRect/>
          </a:stretch>
        </p:blipFill>
        <p:spPr>
          <a:xfrm>
            <a:off x="6429388" y="4214818"/>
            <a:ext cx="2258999" cy="209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278605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+mn-lt"/>
              </a:rPr>
              <a:t>Орден «Победа» </a:t>
            </a:r>
            <a:r>
              <a:rPr lang="ru-RU" sz="2400" b="1" dirty="0" smtClean="0">
                <a:latin typeface="+mn-lt"/>
              </a:rPr>
              <a:t>– высший полководческий орден за успешное проведение стратегических операций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7901014" cy="271462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24 июня 1945 года  в Москве на  Красной площади состоялся парад Победы.  200 знаменосцев несли фашистские знамена и кидали их на помост у мавзолея. Какой элемент формы знаменосцев после парада был сожжен вместе с этим помостом?</a:t>
            </a:r>
          </a:p>
          <a:p>
            <a:endParaRPr lang="ru-RU" dirty="0" smtClean="0"/>
          </a:p>
        </p:txBody>
      </p:sp>
      <p:pic>
        <p:nvPicPr>
          <p:cNvPr id="36866" name="Picture 2" descr="C:\Users\Лиля\Documents\материалы по ВОВ\война\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86512" y="3357562"/>
            <a:ext cx="2206612" cy="3023489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3286124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+mj-lt"/>
              </a:rPr>
              <a:t>Перчатки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857364"/>
            <a:ext cx="4059238" cy="4572000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ru-RU" dirty="0" smtClean="0"/>
              <a:t>22 июня 1940 г.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22 июня 1941 г.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1 сентября 1939 г.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5 декабря 1941 г.</a:t>
            </a:r>
          </a:p>
        </p:txBody>
      </p:sp>
      <p:pic>
        <p:nvPicPr>
          <p:cNvPr id="15" name="Picture 4" descr="312416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68081" y="1524000"/>
            <a:ext cx="3419475" cy="4572000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dirty="0">
                <a:solidFill>
                  <a:prstClr val="black"/>
                </a:solidFill>
                <a:latin typeface="Constantia"/>
                <a:cs typeface="+mn-cs"/>
              </a:rPr>
              <a:t>Когда началась Великая Отечественная война</a:t>
            </a:r>
            <a:r>
              <a:rPr lang="en-US" sz="3600" dirty="0">
                <a:solidFill>
                  <a:prstClr val="black"/>
                </a:solidFill>
                <a:latin typeface="Constantia"/>
                <a:cs typeface="+mn-cs"/>
              </a:rPr>
              <a:t>?</a:t>
            </a:r>
            <a:endParaRPr lang="ru-RU" sz="36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2285992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</a:pPr>
            <a:r>
              <a:rPr lang="ru-RU" sz="3200" b="1" dirty="0" smtClean="0">
                <a:latin typeface="+mn-lt"/>
              </a:rPr>
              <a:t>22 июня 1941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214554"/>
            <a:ext cx="4059238" cy="2643206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ru-RU" dirty="0" smtClean="0"/>
              <a:t>«Блицкриг»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«Барбаросса»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«Ост»</a:t>
            </a:r>
          </a:p>
          <a:p>
            <a:pPr eaLnBrk="1" hangingPunct="1">
              <a:buClr>
                <a:srgbClr val="C00000"/>
              </a:buClr>
            </a:pPr>
            <a:r>
              <a:rPr lang="ru-RU" dirty="0" smtClean="0"/>
              <a:t>«Тайфун»</a:t>
            </a:r>
          </a:p>
        </p:txBody>
      </p:sp>
      <p:pic>
        <p:nvPicPr>
          <p:cNvPr id="5" name="Picture 5" descr="155c421b95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2428868"/>
            <a:ext cx="4310092" cy="3910038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892971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dirty="0">
                <a:solidFill>
                  <a:prstClr val="black"/>
                </a:solidFill>
                <a:latin typeface="Constantia"/>
                <a:cs typeface="+mn-cs"/>
              </a:rPr>
              <a:t>Как назывался план нападения на </a:t>
            </a:r>
            <a:endParaRPr lang="ru-RU" sz="3200" dirty="0" smtClean="0">
              <a:solidFill>
                <a:prstClr val="black"/>
              </a:solidFill>
              <a:latin typeface="Constantia"/>
              <a:cs typeface="+mn-cs"/>
            </a:endParaRPr>
          </a:p>
          <a:p>
            <a:pPr marL="273050" lvl="0" indent="-27305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dirty="0" smtClean="0">
                <a:solidFill>
                  <a:prstClr val="black"/>
                </a:solidFill>
                <a:latin typeface="Constantia"/>
                <a:cs typeface="+mn-cs"/>
              </a:rPr>
              <a:t>Советский </a:t>
            </a:r>
            <a:r>
              <a:rPr lang="ru-RU" sz="3200" dirty="0">
                <a:solidFill>
                  <a:prstClr val="black"/>
                </a:solidFill>
                <a:latin typeface="Constantia"/>
                <a:cs typeface="+mn-cs"/>
              </a:rPr>
              <a:t>Союз, разработанный немецким командованием </a:t>
            </a:r>
            <a:r>
              <a:rPr lang="en-US" sz="3200" dirty="0">
                <a:solidFill>
                  <a:prstClr val="black"/>
                </a:solidFill>
                <a:latin typeface="Constantia"/>
                <a:cs typeface="+mn-cs"/>
              </a:rPr>
              <a:t>?</a:t>
            </a:r>
            <a:endParaRPr lang="ru-RU" sz="32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57174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ts val="600"/>
              </a:spcBef>
              <a:buClr>
                <a:srgbClr val="C00000"/>
              </a:buClr>
              <a:buSzPct val="85000"/>
            </a:pPr>
            <a:r>
              <a:rPr lang="ru-RU" sz="3600" b="1" dirty="0">
                <a:solidFill>
                  <a:prstClr val="black"/>
                </a:solidFill>
                <a:latin typeface="Constantia"/>
                <a:cs typeface="+mn-cs"/>
              </a:rPr>
              <a:t>«Барбаросса»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07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Советские воины и техника шли в бой под красным знаменем с серпом и молотом. Какое знамя использовала германская </a:t>
            </a:r>
            <a:r>
              <a:rPr lang="ru-RU" sz="3200" dirty="0" smtClean="0">
                <a:latin typeface="+mj-lt"/>
              </a:rPr>
              <a:t>армия?</a:t>
            </a:r>
            <a:endParaRPr lang="ru-RU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2861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+mn-lt"/>
              </a:rPr>
              <a:t>Флаг с изображением черной свастики </a:t>
            </a:r>
            <a:endParaRPr lang="ru-RU" sz="3200" b="1" dirty="0" smtClean="0">
              <a:latin typeface="+mn-lt"/>
            </a:endParaRPr>
          </a:p>
          <a:p>
            <a:r>
              <a:rPr lang="ru-RU" sz="2800" b="1" dirty="0" smtClean="0">
                <a:latin typeface="+mn-lt"/>
              </a:rPr>
              <a:t>в </a:t>
            </a:r>
            <a:r>
              <a:rPr lang="ru-RU" sz="2800" b="1" dirty="0" smtClean="0">
                <a:latin typeface="+mn-lt"/>
              </a:rPr>
              <a:t>белом круге на красном поле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86645" y="4286256"/>
            <a:ext cx="2662057" cy="204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428868"/>
            <a:ext cx="4059238" cy="24288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Clr>
                <a:srgbClr val="C00000"/>
              </a:buClr>
              <a:buSzPct val="101000"/>
            </a:pPr>
            <a:r>
              <a:rPr lang="ru-RU" sz="2800" dirty="0" smtClean="0"/>
              <a:t>   300</a:t>
            </a:r>
          </a:p>
          <a:p>
            <a:pPr eaLnBrk="1" hangingPunct="1">
              <a:buClr>
                <a:srgbClr val="C00000"/>
              </a:buClr>
              <a:buSzPct val="101000"/>
            </a:pPr>
            <a:r>
              <a:rPr lang="ru-RU" sz="2800" dirty="0" smtClean="0"/>
              <a:t>   600</a:t>
            </a:r>
          </a:p>
          <a:p>
            <a:pPr eaLnBrk="1" hangingPunct="1">
              <a:buClr>
                <a:srgbClr val="C00000"/>
              </a:buClr>
              <a:buSzPct val="101000"/>
            </a:pPr>
            <a:r>
              <a:rPr lang="ru-RU" sz="2800" dirty="0" smtClean="0"/>
              <a:t>   900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7" name="Picture 6" descr="за вод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2488240"/>
            <a:ext cx="3992562" cy="3655403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357166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dirty="0">
                <a:solidFill>
                  <a:prstClr val="black"/>
                </a:solidFill>
                <a:latin typeface="Constantia"/>
                <a:cs typeface="+mn-cs"/>
              </a:rPr>
              <a:t>Сколько дней и ночей длилась блокада Ленинграда?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928934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Constantia"/>
                <a:cs typeface="+mn-cs"/>
              </a:rPr>
              <a:t> 900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571480"/>
            <a:ext cx="6215106" cy="55245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/>
              <a:t>В каком городе можно посетить Мамаев курган ?</a:t>
            </a:r>
          </a:p>
        </p:txBody>
      </p:sp>
      <p:pic>
        <p:nvPicPr>
          <p:cNvPr id="5" name="Содержимое 3" descr="Мамаев курган, фото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786314" y="2214554"/>
            <a:ext cx="3929090" cy="4143404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2643182"/>
            <a:ext cx="318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Волгоград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8072494" cy="45720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dirty="0" smtClean="0"/>
              <a:t>Эта установка БМ-13появилась в начале войны и впервые её применили в битве при Ельне. Она наводила ужас на немцев. Фашисты называли её «адская мясорубка» , а советские солдаты назвали именем девушки.</a:t>
            </a:r>
          </a:p>
        </p:txBody>
      </p:sp>
      <p:pic>
        <p:nvPicPr>
          <p:cNvPr id="5" name="Picture 7" descr="Vp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2857496"/>
            <a:ext cx="3500462" cy="3500462"/>
          </a:xfrm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3214686"/>
            <a:ext cx="3157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«Катюша»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357166"/>
            <a:ext cx="7358114" cy="328614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200" dirty="0" smtClean="0"/>
              <a:t>На фронтах войны сражались не только люди, но и « яки», «тигры», «пантеры», «леопарды». О чем речь?</a:t>
            </a:r>
          </a:p>
        </p:txBody>
      </p:sp>
      <p:pic>
        <p:nvPicPr>
          <p:cNvPr id="5" name="Picture 10" descr="startlog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818"/>
          <a:stretch>
            <a:fillRect/>
          </a:stretch>
        </p:blipFill>
        <p:spPr>
          <a:xfrm>
            <a:off x="4214810" y="3913669"/>
            <a:ext cx="4429157" cy="2458361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2428868"/>
            <a:ext cx="570803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О военной технике: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Constantia"/>
                <a:cs typeface="+mn-cs"/>
              </a:rPr>
              <a:t>самолёты и танки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В сражениях лета 1943 г. немцы применяли шестиствольный миномет. Звук при выстреле из него напоминал вопль </a:t>
            </a:r>
            <a:r>
              <a:rPr lang="ru-RU" sz="3200" dirty="0" err="1" smtClean="0">
                <a:latin typeface="+mj-lt"/>
              </a:rPr>
              <a:t>осла</a:t>
            </a:r>
            <a:r>
              <a:rPr lang="ru-RU" sz="3200" dirty="0" smtClean="0">
                <a:latin typeface="+mj-lt"/>
              </a:rPr>
              <a:t>. Какое прозвище дали ему советские бойцы?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 descr="054.jpg"/>
          <p:cNvPicPr>
            <a:picLocks noChangeAspect="1"/>
          </p:cNvPicPr>
          <p:nvPr/>
        </p:nvPicPr>
        <p:blipFill>
          <a:blip r:embed="rId2"/>
          <a:srcRect l="50000" t="51042" r="3125" b="4166"/>
          <a:stretch>
            <a:fillRect/>
          </a:stretch>
        </p:blipFill>
        <p:spPr>
          <a:xfrm>
            <a:off x="5500694" y="4143380"/>
            <a:ext cx="3214710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3286124"/>
            <a:ext cx="2499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Constantia"/>
                <a:cs typeface="+mn-cs"/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«</a:t>
            </a:r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Ишак</a:t>
            </a:r>
            <a:r>
              <a:rPr lang="ru-RU" sz="4400" b="1" dirty="0" smtClean="0">
                <a:solidFill>
                  <a:prstClr val="black"/>
                </a:solidFill>
                <a:latin typeface="Constantia"/>
                <a:cs typeface="+mn-cs"/>
              </a:rPr>
              <a:t>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DFCE04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6PQ52NDQUCDJ-627-1624</_dlc_DocId>
    <_dlc_DocIdUrl xmlns="4c48e722-e5ee-4bb4-abb8-2d4075f5b3da">
      <Url>http://www.eduportal44.ru/Manturovo/Mant_Sch_2/_layouts/15/DocIdRedir.aspx?ID=6PQ52NDQUCDJ-627-1624</Url>
      <Description>6PQ52NDQUCDJ-627-1624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6989C0-E205-41BA-899A-B72F4A95A26D}"/>
</file>

<file path=customXml/itemProps2.xml><?xml version="1.0" encoding="utf-8"?>
<ds:datastoreItem xmlns:ds="http://schemas.openxmlformats.org/officeDocument/2006/customXml" ds:itemID="{23B89323-E668-41FC-A412-41DFAC0D952A}"/>
</file>

<file path=customXml/itemProps3.xml><?xml version="1.0" encoding="utf-8"?>
<ds:datastoreItem xmlns:ds="http://schemas.openxmlformats.org/officeDocument/2006/customXml" ds:itemID="{060A7F33-BDF2-4F73-8DFE-765035BC6564}"/>
</file>

<file path=customXml/itemProps4.xml><?xml version="1.0" encoding="utf-8"?>
<ds:datastoreItem xmlns:ds="http://schemas.openxmlformats.org/officeDocument/2006/customXml" ds:itemID="{3611978F-2A12-40BA-A250-DAAF4CE0FA9B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307</TotalTime>
  <Words>423</Words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Викторина  «Великая Отечественная война»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 Великая Отечественная война»</dc:title>
  <dc:creator>Лиля</dc:creator>
  <cp:lastModifiedBy>Admin</cp:lastModifiedBy>
  <cp:revision>33</cp:revision>
  <dcterms:created xsi:type="dcterms:W3CDTF">2013-01-07T08:31:36Z</dcterms:created>
  <dcterms:modified xsi:type="dcterms:W3CDTF">2020-02-13T08:59:05Z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13941aec-8f5e-4165-9533-08a14cfdc0a2</vt:lpwstr>
  </property>
</Properties>
</file>