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99" r:id="rId4"/>
    <p:sldId id="295" r:id="rId5"/>
    <p:sldId id="259" r:id="rId6"/>
    <p:sldId id="265" r:id="rId7"/>
    <p:sldId id="275" r:id="rId8"/>
    <p:sldId id="298" r:id="rId9"/>
    <p:sldId id="277" r:id="rId10"/>
    <p:sldId id="287" r:id="rId11"/>
    <p:sldId id="276" r:id="rId12"/>
    <p:sldId id="288" r:id="rId13"/>
    <p:sldId id="290" r:id="rId14"/>
    <p:sldId id="279" r:id="rId15"/>
    <p:sldId id="278" r:id="rId16"/>
    <p:sldId id="296" r:id="rId17"/>
    <p:sldId id="280" r:id="rId18"/>
    <p:sldId id="291" r:id="rId19"/>
    <p:sldId id="281" r:id="rId20"/>
    <p:sldId id="282" r:id="rId21"/>
    <p:sldId id="283" r:id="rId22"/>
    <p:sldId id="292" r:id="rId23"/>
    <p:sldId id="284" r:id="rId24"/>
    <p:sldId id="285" r:id="rId25"/>
    <p:sldId id="289" r:id="rId26"/>
    <p:sldId id="256" r:id="rId27"/>
    <p:sldId id="293" r:id="rId28"/>
    <p:sldId id="286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1"/>
            <a:ext cx="80772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природе.</a:t>
            </a:r>
            <a:endParaRPr lang="ru-RU" sz="2000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иля\Desktop\знаки\Kak-zashhititsya-ot-kleshhej-ozhezhda.jpg"/>
          <p:cNvPicPr>
            <a:picLocks noChangeAspect="1" noChangeArrowheads="1"/>
          </p:cNvPicPr>
          <p:nvPr/>
        </p:nvPicPr>
        <p:blipFill>
          <a:blip r:embed="rId3" cstate="print"/>
          <a:srcRect b="79"/>
          <a:stretch>
            <a:fillRect/>
          </a:stretch>
        </p:blipFill>
        <p:spPr bwMode="auto">
          <a:xfrm>
            <a:off x="1600200" y="1222826"/>
            <a:ext cx="6019800" cy="538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ловите бабочек, шмелей, стрекоз и других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насекомых!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/>
              <a:t>        </a:t>
            </a:r>
          </a:p>
          <a:p>
            <a:pPr algn="just"/>
            <a:r>
              <a:rPr lang="ru-RU" i="1" dirty="0" smtClean="0"/>
              <a:t>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Мотылек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 indent="450000" algn="just"/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Я </a:t>
            </a:r>
            <a:r>
              <a:rPr lang="ru-RU" b="1" dirty="0">
                <a:solidFill>
                  <a:srgbClr val="FF0000"/>
                </a:solidFill>
              </a:rPr>
              <a:t>живу на лугах, и в садах, и в лесах.</a:t>
            </a:r>
          </a:p>
          <a:p>
            <a:pPr indent="450000" algn="just"/>
            <a:r>
              <a:rPr lang="ru-RU" b="1" dirty="0" smtClean="0">
                <a:solidFill>
                  <a:srgbClr val="FF0000"/>
                </a:solidFill>
              </a:rPr>
              <a:t>     Я </a:t>
            </a:r>
            <a:r>
              <a:rPr lang="ru-RU" b="1" dirty="0">
                <a:solidFill>
                  <a:srgbClr val="FF0000"/>
                </a:solidFill>
              </a:rPr>
              <a:t>летаю весь день в голубых небесах.</a:t>
            </a:r>
          </a:p>
          <a:p>
            <a:pPr indent="450000" algn="just"/>
            <a:r>
              <a:rPr lang="ru-RU" b="1" dirty="0" smtClean="0">
                <a:solidFill>
                  <a:srgbClr val="FF0000"/>
                </a:solidFill>
              </a:rPr>
              <a:t>     Солнца </a:t>
            </a:r>
            <a:r>
              <a:rPr lang="ru-RU" b="1" dirty="0">
                <a:solidFill>
                  <a:srgbClr val="FF0000"/>
                </a:solidFill>
              </a:rPr>
              <a:t>ласковый свет озаряет мой кров,</a:t>
            </a:r>
          </a:p>
          <a:p>
            <a:pPr indent="450000" algn="just"/>
            <a:r>
              <a:rPr lang="ru-RU" b="1" dirty="0" smtClean="0">
                <a:solidFill>
                  <a:srgbClr val="FF0000"/>
                </a:solidFill>
              </a:rPr>
              <a:t>     Мне </a:t>
            </a:r>
            <a:r>
              <a:rPr lang="ru-RU" b="1" dirty="0">
                <a:solidFill>
                  <a:srgbClr val="FF0000"/>
                </a:solidFill>
              </a:rPr>
              <a:t>еда и питье – ароматы цветов.</a:t>
            </a:r>
          </a:p>
          <a:p>
            <a:pPr indent="450000" algn="just"/>
            <a:r>
              <a:rPr lang="ru-RU" b="1" dirty="0" smtClean="0">
                <a:solidFill>
                  <a:srgbClr val="FF0000"/>
                </a:solidFill>
              </a:rPr>
              <a:t>     Но </a:t>
            </a:r>
            <a:r>
              <a:rPr lang="ru-RU" b="1" dirty="0">
                <a:solidFill>
                  <a:srgbClr val="FF0000"/>
                </a:solidFill>
              </a:rPr>
              <a:t>живу я недолго – не более дня</a:t>
            </a:r>
          </a:p>
          <a:p>
            <a:pPr indent="450000" algn="just"/>
            <a:r>
              <a:rPr lang="ru-RU" b="1" dirty="0" smtClean="0">
                <a:solidFill>
                  <a:srgbClr val="FF0000"/>
                </a:solidFill>
              </a:rPr>
              <a:t>     Будь </a:t>
            </a:r>
            <a:r>
              <a:rPr lang="ru-RU" b="1" dirty="0">
                <a:solidFill>
                  <a:srgbClr val="FF0000"/>
                </a:solidFill>
              </a:rPr>
              <a:t>же добрым ко мне и не трогай меня.</a:t>
            </a:r>
          </a:p>
        </p:txBody>
      </p:sp>
      <p:pic>
        <p:nvPicPr>
          <p:cNvPr id="10242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4" y="4095278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01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1434382"/>
            <a:ext cx="8358246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 использовать  препараты  от укусов  и отпугивающие  этих насекомых средства.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прогулки  в лесу надо  внимательно  осмотреть  свое тело  и волосы и,  если обнаружишь  клеща,  попросить взрослого   удалить  его.</a:t>
            </a: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Клещи  любят влажные  затемненные  места с высокой  травой.  Они цепляются  к одежде  человека   или шерсти животных. Если такого клеща  не снять  во время  с одежды, он заползает  под нее,  в укромные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://www.cirrusimage.com/Arachnid/american_dog_tick_800_.JPG"/>
          <p:cNvPicPr>
            <a:picLocks noChangeAspect="1" noChangeArrowheads="1"/>
          </p:cNvPicPr>
          <p:nvPr/>
        </p:nvPicPr>
        <p:blipFill>
          <a:blip r:embed="rId2" cstate="print"/>
          <a:srcRect b="66"/>
          <a:stretch>
            <a:fillRect/>
          </a:stretch>
        </p:blipFill>
        <p:spPr bwMode="auto">
          <a:xfrm>
            <a:off x="500034" y="685800"/>
            <a:ext cx="3386166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3581400"/>
            <a:ext cx="3505200" cy="2438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Никогда не ешьте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Незнакомых ягод...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грибы-поганки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рот тащить не надо: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Голова закружится,                                  Заболит живот,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от отравления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Доктор не спасет...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3465040" cy="56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аиля\Downloads\nature-forest-leaf-flower-macro-autumn-botany-mushroom-garden-flora-season-side-view-fungus-fly-agaric-toxic-woodland-red-fly-agaric-mushroom-1289502.jpg"/>
          <p:cNvPicPr>
            <a:picLocks noChangeAspect="1" noChangeArrowheads="1"/>
          </p:cNvPicPr>
          <p:nvPr/>
        </p:nvPicPr>
        <p:blipFill>
          <a:blip r:embed="rId4" cstate="print"/>
          <a:srcRect r="9"/>
          <a:stretch>
            <a:fillRect/>
          </a:stretch>
        </p:blipFill>
        <p:spPr bwMode="auto">
          <a:xfrm>
            <a:off x="4724400" y="172156"/>
            <a:ext cx="2895600" cy="300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а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1108"/>
            <a:ext cx="8077200" cy="6046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сбивайте грибы, даже несъедобные. Помните, что грибы нужны в природе!</a:t>
            </a:r>
          </a:p>
        </p:txBody>
      </p:sp>
    </p:spTree>
    <p:extLst>
      <p:ext uri="{BB962C8B-B14F-4D97-AF65-F5344CB8AC3E}">
        <p14:creationId xmlns="" xmlns:p14="http://schemas.microsoft.com/office/powerpoint/2010/main" val="1276402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нера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848601" cy="5862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иля\Desktop\знаки\675930_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6394">
            <a:off x="6265719" y="3732162"/>
            <a:ext cx="2891569" cy="2807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9606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2895600"/>
            <a:ext cx="3657600" cy="32305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 попросить хотим ребят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трогать маленьких зверят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 руки никогда не брать –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Их мать примчится защищать: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 еще малы они,                                            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Их мама стережет все дни.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аиля\Desktop\знаки\YAdovity-e-yagody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26253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разоряйте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муравейник!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Чистота</a:t>
            </a:r>
            <a:r>
              <a:rPr lang="ru-RU" sz="2000" b="1" i="1" dirty="0">
                <a:solidFill>
                  <a:srgbClr val="FF0000"/>
                </a:solidFill>
              </a:rPr>
              <a:t>, здоровье леса –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Все зависит от него.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Муравей – хозяин леса.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Защитим давай его!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C:\Users\Admin\Desktop\0964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250">
            <a:off x="87123" y="2329403"/>
            <a:ext cx="4825292" cy="4342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0006-009-Muravejnik-i-lesnye-mura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697">
            <a:off x="4441948" y="2295322"/>
            <a:ext cx="4499992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594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2895600"/>
            <a:ext cx="3657600" cy="32305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 попросить хотим ребят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трогать маленьких зверят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 руки никогда не брать –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Их мать примчится защищать: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 еще малы они,                                            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Их мама стережет все дни.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428759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ловите диких животных и не уносите их домой!</a:t>
            </a:r>
            <a:endParaRPr lang="ru-RU" dirty="0" smtClean="0"/>
          </a:p>
        </p:txBody>
      </p:sp>
      <p:pic>
        <p:nvPicPr>
          <p:cNvPr id="1026" name="Picture 2" descr="C:\Users\Венера\Desktop\Рисунок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89437" cy="443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нера\Desktop\Рисунок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362450" cy="404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иля\Desktop\m29e4a7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23944"/>
            <a:ext cx="2743200" cy="273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5167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01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подходите близко к гнездам птиц, не разоряйте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их!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Венера\Desktop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414963" cy="340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нера\Desktop\Рисунок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65663" cy="310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иля\Desktop\знаки\675930_15.png"/>
          <p:cNvPicPr>
            <a:picLocks noChangeAspect="1" noChangeArrowheads="1"/>
          </p:cNvPicPr>
          <p:nvPr/>
        </p:nvPicPr>
        <p:blipFill>
          <a:blip r:embed="rId4" cstate="print"/>
          <a:srcRect l="3030" t="787" b="13228"/>
          <a:stretch>
            <a:fillRect/>
          </a:stretch>
        </p:blipFill>
        <p:spPr bwMode="auto">
          <a:xfrm>
            <a:off x="1107831" y="4419600"/>
            <a:ext cx="300110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2299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Здравствуйте, ребята!</a:t>
            </a:r>
            <a:br>
              <a:rPr lang="ru-RU" sz="3600" dirty="0" smtClean="0"/>
            </a:br>
            <a:r>
              <a:rPr lang="ru-RU" sz="3600" dirty="0" smtClean="0"/>
              <a:t>На улице лето, а значит мы чаще выходим на улицу полюбоваться природой. Но, чтобы природа и дальше оставалась красивой и чистой, мы должны соблюдать некоторые правила поведения. </a:t>
            </a:r>
            <a:br>
              <a:rPr lang="ru-RU" sz="3600" dirty="0" smtClean="0"/>
            </a:br>
            <a:r>
              <a:rPr lang="ru-RU" sz="3600" dirty="0" smtClean="0"/>
              <a:t>О них нам и предстоит сегодня узнать.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повреждайте кору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деревьев!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</a:t>
            </a:r>
          </a:p>
        </p:txBody>
      </p:sp>
      <p:pic>
        <p:nvPicPr>
          <p:cNvPr id="1026" name="Picture 2" descr="C:\Users\Венера\Desktop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616">
            <a:off x="207039" y="994393"/>
            <a:ext cx="40513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нера\Desktop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2278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иля\Desktop\знаки\0016-016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67150"/>
            <a:ext cx="3019425" cy="2990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16831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2600" y="3200400"/>
            <a:ext cx="3810000" cy="2925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Без взрослых с огнём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развлекаться опасно –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Закончиться может забава ужасно.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Разводить костры в лесу и  в парках запрещено!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Венера\Desktop\Рисунок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419600" cy="334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нера\Desktop\Рисунок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7727"/>
            <a:ext cx="4572000" cy="349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иля\Desktop\знаки\hello_html_m7b2d96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37660"/>
            <a:ext cx="2743200" cy="2720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7164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65" y="188640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в лесу, на лугу, у реки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мусор. Никогда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выбрасывайте мусор в водоемы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/>
              <a:t>        </a:t>
            </a:r>
          </a:p>
        </p:txBody>
      </p:sp>
      <p:pic>
        <p:nvPicPr>
          <p:cNvPr id="2050" name="Picture 2" descr="C:\Users\Венера\Desktop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54563" cy="451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нера\Desktop\Рисунок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105275" cy="234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иля\Desktop\знаки\1514124500_no-littering-coloring-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356963"/>
            <a:ext cx="2133600" cy="276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2676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39507"/>
            <a:ext cx="7358114" cy="1077218"/>
          </a:xfrm>
          <a:prstGeom prst="rect">
            <a:avLst/>
          </a:prstGeom>
          <a:solidFill>
            <a:srgbClr val="CCFFFF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Правила поведения в лесу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время грозы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569494"/>
            <a:ext cx="8501122" cy="4493538"/>
          </a:xfrm>
          <a:prstGeom prst="rect">
            <a:avLst/>
          </a:prstGeom>
          <a:solidFill>
            <a:srgbClr val="CCFFFF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нельзя  прятаться  под  одинокими  высокими  деревьями, укрыться  можно под  низкорослыми  кустарниками. Если нет укрытия – нужно  лечь  на землю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 нельзя  бежать: считается,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быстрое  движение, «притягивает»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молнию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</a:t>
            </a: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нельзя  купаться, ловить  рыбу,  </a:t>
            </a: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находиться  на берегу  у 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Опасно  для жизни  запускать  воздушного  змея  во время  грозы.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ello_html_m20e1172a"/>
          <p:cNvPicPr>
            <a:picLocks noChangeAspect="1" noChangeArrowheads="1"/>
          </p:cNvPicPr>
          <p:nvPr/>
        </p:nvPicPr>
        <p:blipFill>
          <a:blip r:embed="rId2" cstate="print"/>
          <a:srcRect b="66"/>
          <a:stretch>
            <a:fillRect/>
          </a:stretch>
        </p:blipFill>
        <p:spPr bwMode="auto">
          <a:xfrm>
            <a:off x="457200" y="3886200"/>
            <a:ext cx="2872774" cy="223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Рисунок 1" descr="397541401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7400" y="2590800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sogi72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990601"/>
            <a:ext cx="5791200" cy="260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1676400"/>
            <a:ext cx="3124200" cy="3962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дерево одно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возвышается,                                          То стоять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ним в грозу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 запрещается.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молния в него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Невзначай ударит, То живого никого                                                           Рядом не оставит...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062" y="1066800"/>
            <a:ext cx="4051738" cy="51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990601"/>
            <a:ext cx="5791200" cy="260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olas" pitchFamily="49" charset="0"/>
              </a:rPr>
              <a:t>Пришло время закрепить наши знания о правилах поведения на природе. </a:t>
            </a:r>
          </a:p>
          <a:p>
            <a:r>
              <a:rPr lang="ru-RU" sz="2400" dirty="0" smtClean="0">
                <a:latin typeface="Consolas" pitchFamily="49" charset="0"/>
              </a:rPr>
              <a:t>Назовите, </a:t>
            </a:r>
            <a:r>
              <a:rPr lang="ru-RU" sz="2400" dirty="0" smtClean="0">
                <a:latin typeface="Consolas" pitchFamily="49" charset="0"/>
              </a:rPr>
              <a:t>какие наши действия губят природу</a:t>
            </a:r>
            <a:r>
              <a:rPr lang="ru-RU" sz="2400" dirty="0" smtClean="0">
                <a:latin typeface="Consolas" pitchFamily="49" charset="0"/>
              </a:rPr>
              <a:t>. </a:t>
            </a:r>
            <a:r>
              <a:rPr lang="ru-RU" sz="2400" dirty="0" smtClean="0">
                <a:latin typeface="Consolas" pitchFamily="49" charset="0"/>
              </a:rPr>
              <a:t>Для этого воспользуйтесь запрещающими знаками:</a:t>
            </a:r>
            <a:endParaRPr lang="ru-RU" sz="2400" dirty="0">
              <a:latin typeface="Consolas" pitchFamily="49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rcRect r="32422"/>
          <a:stretch>
            <a:fillRect/>
          </a:stretch>
        </p:blipFill>
        <p:spPr>
          <a:xfrm>
            <a:off x="4495800" y="2285999"/>
            <a:ext cx="4267200" cy="348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енера\Desktop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51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189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990601"/>
            <a:ext cx="5791200" cy="260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553200" cy="35814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3276600"/>
            <a:ext cx="3505200" cy="28495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Лето красное пришло,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лес гулять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зовт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оно!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поход спешат ребята,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знать туристам юным надо: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не страдали звери, птицы,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Природу портить не годится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Наиля\Desktop\знаки\0NW5O7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72200" y="1905000"/>
            <a:ext cx="2667000" cy="2667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Должны всерьез вы уяснить: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Без взрослых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лес нельзя ходить!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Ведь заблудиться так легко: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Уйти от дома далеко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не найти назад пути...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больше к маме не дойти. 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4267200" cy="62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2743200"/>
            <a:ext cx="3505200" cy="28495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Лето красное пришло,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лес гулять зовет оно!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поход спешат ребята,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знать туристам юным надо: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не страдали звери, птицы, </a:t>
            </a:r>
          </a:p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Природу портить не годится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1628"/>
            <a:ext cx="4267200" cy="52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233" y="2809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рвите в лесу, на лугу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цветы!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ru-RU" sz="1600" i="1" dirty="0" smtClean="0"/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 сорву цветок,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Если ты сорвешь цветок,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Если все: и я, и ты,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Если мы сорвем цветы –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Опустеют все поляны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не будет красоты.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nerv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" y="3837417"/>
            <a:ext cx="4246317" cy="2968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енера\Desktop\Рисунок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76424"/>
            <a:ext cx="2378075" cy="341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нера\Desktop\Рисунок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94" y="2924944"/>
            <a:ext cx="2835073" cy="3372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9167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68152"/>
            <a:ext cx="8839200" cy="39087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Лютик   едкий  в  народе называют  «куриная слепота», его  сок вызывает зуд в глазах и даже потерю зрения.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Дурман  цветет  с июня до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самой     осени   крупными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белыми  одиночными цветами.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Дурман – одно   из   наиболее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ядовитых   растений.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Ядовитые  растения   никогда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нельзя   трогать.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ranunculus_acris_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2955899" cy="26527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1507" name="Picture 3" descr="105656_html_218b03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462" y="2667000"/>
            <a:ext cx="3524270" cy="3352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1909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658519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929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9" y="2996952"/>
            <a:ext cx="4080031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0_144c_e9ef5e3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668"/>
            <a:ext cx="4658519" cy="286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3cddff499b259aa30183859e4c04ff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" y="46668"/>
            <a:ext cx="4080031" cy="286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1845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18"/>
          <p:cNvSpPr>
            <a:spLocks noChangeArrowheads="1"/>
          </p:cNvSpPr>
          <p:nvPr/>
        </p:nvSpPr>
        <p:spPr bwMode="auto">
          <a:xfrm rot="10800000" flipV="1">
            <a:off x="1857356" y="489378"/>
            <a:ext cx="5357850" cy="646331"/>
          </a:xfrm>
          <a:prstGeom prst="rect">
            <a:avLst/>
          </a:prstGeom>
          <a:solidFill>
            <a:srgbClr val="FFCCFF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  поведения  при встрече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насекомыми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00034" y="2738903"/>
            <a:ext cx="8072494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маши руками  перед осами, пчелами. Раздраженная  оса или пчела может ужалить.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тревожь осиное  или   пчелиное  гнездо. Осы, пчелы , шершни, которых вспугнули,  собираются всем роем   и в целях собственной защиты жалят  своего обидчика.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Собираясь  отдыхать на природе, не следует  пользоваться  духами или  косметикой  с сильным   запахом -  пахучие  вещества  насекомые воспринимают  как сигнал  бедствия и могут напасть.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56" name="Picture 24" descr="918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157728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6PQ52NDQUCDJ-627-1946</_dlc_DocId>
    <_dlc_DocIdUrl xmlns="4c48e722-e5ee-4bb4-abb8-2d4075f5b3da">
      <Url>http://www.eduportal44.ru/Manturovo/Mant_Sch_2/_layouts/15/DocIdRedir.aspx?ID=6PQ52NDQUCDJ-627-1946</Url>
      <Description>6PQ52NDQUCDJ-627-1946</Description>
    </_dlc_DocIdUrl>
  </documentManagement>
</p:properties>
</file>

<file path=customXml/itemProps1.xml><?xml version="1.0" encoding="utf-8"?>
<ds:datastoreItem xmlns:ds="http://schemas.openxmlformats.org/officeDocument/2006/customXml" ds:itemID="{1251B204-9F00-4B6C-80E3-04723717FCDE}"/>
</file>

<file path=customXml/itemProps2.xml><?xml version="1.0" encoding="utf-8"?>
<ds:datastoreItem xmlns:ds="http://schemas.openxmlformats.org/officeDocument/2006/customXml" ds:itemID="{AA1716C9-6DD8-4809-948F-A4CCC1B007AA}"/>
</file>

<file path=customXml/itemProps3.xml><?xml version="1.0" encoding="utf-8"?>
<ds:datastoreItem xmlns:ds="http://schemas.openxmlformats.org/officeDocument/2006/customXml" ds:itemID="{B64F3C99-0148-464E-B69D-A5E194068871}"/>
</file>

<file path=customXml/itemProps4.xml><?xml version="1.0" encoding="utf-8"?>
<ds:datastoreItem xmlns:ds="http://schemas.openxmlformats.org/officeDocument/2006/customXml" ds:itemID="{44DF610B-9424-407E-86D0-26D824EFEBBC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613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Тема5</vt:lpstr>
      <vt:lpstr> </vt:lpstr>
      <vt:lpstr>Здравствуйте, ребята! На улице лето, а значит мы чаще выходим на улицу полюбоваться природой. Но, чтобы природа и дальше оставалась красивой и чистой, мы должны соблюдать некоторые правила поведения.  О них нам и предстоит сегодня узнать.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Никогда не ешьте Незнакомых ягод... И грибы-поганки В рот тащить не надо: Голова закружится,                                  Заболит живот,  И от отравления  Доктор не спасет...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 </vt:lpstr>
      <vt:lpstr>Слайд 27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68</cp:revision>
  <dcterms:created xsi:type="dcterms:W3CDTF">2016-07-10T06:47:05Z</dcterms:created>
  <dcterms:modified xsi:type="dcterms:W3CDTF">2020-06-05T06:32:35Z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1815600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0x010100A42F6C865849AC419E807672BFA5DDAE</vt:lpwstr>
  </property>
  <property fmtid="{D5CDD505-2E9C-101B-9397-08002B2CF9AE}" pid="6" name="_dlc_DocIdItemGuid">
    <vt:lpwstr>0c1321cd-5aed-41da-9151-280634675948</vt:lpwstr>
  </property>
</Properties>
</file>