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17.xml" ContentType="application/vnd.openxmlformats-officedocument.presentationml.slide+xml"/>
  <Override PartName="/ppt/slides/slide19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1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4" r:id="rId6"/>
    <p:sldId id="258" r:id="rId7"/>
    <p:sldId id="262" r:id="rId8"/>
    <p:sldId id="261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3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ustomXml" Target="../customXml/item1.xml"/><Relationship Id="rId40" Type="http://schemas.openxmlformats.org/officeDocument/2006/relationships/customXml" Target="../customXml/item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3500438"/>
            <a:ext cx="7772400" cy="1470025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ru-RU" sz="7200" i="1" dirty="0" smtClean="0">
                <a:solidFill>
                  <a:schemeClr val="tx2">
                    <a:lumMod val="50000"/>
                  </a:schemeClr>
                </a:solidFill>
              </a:rPr>
              <a:t>Путешествие в </a:t>
            </a:r>
            <a:br>
              <a:rPr lang="ru-RU" sz="7200" i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7200" i="1" dirty="0" smtClean="0">
                <a:solidFill>
                  <a:schemeClr val="tx2">
                    <a:lumMod val="50000"/>
                  </a:schemeClr>
                </a:solidFill>
              </a:rPr>
              <a:t>энциклопедию</a:t>
            </a:r>
            <a:endParaRPr lang="ru-RU" sz="7200" i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1071546"/>
            <a:ext cx="8134086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smtClean="0"/>
              <a:t>Какое животное умеет </a:t>
            </a:r>
            <a:endParaRPr lang="ru-RU" sz="4800" dirty="0" smtClean="0"/>
          </a:p>
          <a:p>
            <a:r>
              <a:rPr lang="ru-RU" sz="4800" dirty="0" smtClean="0"/>
              <a:t>менять </a:t>
            </a:r>
            <a:r>
              <a:rPr lang="ru-RU" sz="4800" dirty="0" smtClean="0"/>
              <a:t>цвет </a:t>
            </a:r>
            <a:r>
              <a:rPr lang="ru-RU" sz="4800" dirty="0" smtClean="0"/>
              <a:t>кожи </a:t>
            </a:r>
          </a:p>
          <a:p>
            <a:r>
              <a:rPr lang="ru-RU" sz="4800" dirty="0" smtClean="0"/>
              <a:t>в </a:t>
            </a:r>
            <a:r>
              <a:rPr lang="ru-RU" sz="4800" dirty="0" smtClean="0"/>
              <a:t>течение нескольких минут?  </a:t>
            </a:r>
            <a:endParaRPr lang="ru-RU" sz="4800" dirty="0" smtClean="0"/>
          </a:p>
          <a:p>
            <a:endParaRPr lang="ru-RU" sz="4800" dirty="0"/>
          </a:p>
        </p:txBody>
      </p:sp>
      <p:pic>
        <p:nvPicPr>
          <p:cNvPr id="6" name="Рисунок 5" descr="загруженное (1)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676432">
            <a:off x="5513445" y="4355377"/>
            <a:ext cx="3336660" cy="19275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Ответ: Хамелеон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28596" y="1428736"/>
            <a:ext cx="8229600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000" dirty="0" smtClean="0"/>
              <a:t>одна из самых необычных и красивых ящериц на планете. Средняя длина хамелеона составляет около 30 </a:t>
            </a:r>
            <a:r>
              <a:rPr lang="ru-RU" sz="2000" dirty="0" smtClean="0"/>
              <a:t>см; способны </a:t>
            </a:r>
            <a:r>
              <a:rPr lang="ru-RU" sz="2000" dirty="0" smtClean="0"/>
              <a:t>маскироваться под окружающую среду, меняя свой окрас.</a:t>
            </a:r>
            <a:endParaRPr lang="ru-RU" sz="2000" dirty="0"/>
          </a:p>
        </p:txBody>
      </p:sp>
      <p:pic>
        <p:nvPicPr>
          <p:cNvPr id="5" name="Рисунок 4" descr="1380311821-hameleon----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43042" y="2643182"/>
            <a:ext cx="6088368" cy="3805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1071546"/>
            <a:ext cx="6655925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smtClean="0"/>
              <a:t>Лучший прыгун в </a:t>
            </a:r>
            <a:endParaRPr lang="ru-RU" sz="4800" dirty="0" smtClean="0"/>
          </a:p>
          <a:p>
            <a:r>
              <a:rPr lang="ru-RU" sz="4800" dirty="0" smtClean="0"/>
              <a:t>длину </a:t>
            </a:r>
            <a:r>
              <a:rPr lang="ru-RU" sz="4800" dirty="0" smtClean="0"/>
              <a:t>среди животных   </a:t>
            </a:r>
            <a:endParaRPr lang="ru-RU" sz="4800" dirty="0" smtClean="0"/>
          </a:p>
          <a:p>
            <a:endParaRPr lang="ru-RU" sz="4800" dirty="0"/>
          </a:p>
        </p:txBody>
      </p:sp>
      <p:pic>
        <p:nvPicPr>
          <p:cNvPr id="6" name="Рисунок 5" descr="загруженное (1)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676432">
            <a:off x="5513445" y="4355377"/>
            <a:ext cx="3336660" cy="192759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Ответ: Кенгуру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28596" y="1428736"/>
            <a:ext cx="8229600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000" dirty="0" smtClean="0"/>
              <a:t>Сумчатые млекопитающие, обитающие </a:t>
            </a:r>
            <a:r>
              <a:rPr lang="ru-RU" sz="2000" dirty="0" smtClean="0"/>
              <a:t>в Австралии. Длина тела взрослых особей может находиться в пределах от 0,25 до 1,5 метра, при весе от 18 до 100 килограммов.</a:t>
            </a:r>
            <a:endParaRPr lang="ru-RU" sz="2000" dirty="0"/>
          </a:p>
        </p:txBody>
      </p:sp>
      <p:pic>
        <p:nvPicPr>
          <p:cNvPr id="6" name="Рисунок 5" descr="kangaroo_jumping.jpg"/>
          <p:cNvPicPr>
            <a:picLocks noChangeAspect="1"/>
          </p:cNvPicPr>
          <p:nvPr/>
        </p:nvPicPr>
        <p:blipFill>
          <a:blip r:embed="rId3"/>
          <a:srcRect l="10156" b="5441"/>
          <a:stretch>
            <a:fillRect/>
          </a:stretch>
        </p:blipFill>
        <p:spPr>
          <a:xfrm>
            <a:off x="2214546" y="2786058"/>
            <a:ext cx="5286380" cy="3706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1071546"/>
            <a:ext cx="5785366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smtClean="0"/>
              <a:t>Самая большая змея </a:t>
            </a:r>
            <a:endParaRPr lang="ru-RU" sz="4800" dirty="0" smtClean="0"/>
          </a:p>
          <a:p>
            <a:r>
              <a:rPr lang="ru-RU" sz="4800" dirty="0" smtClean="0"/>
              <a:t>на </a:t>
            </a:r>
            <a:r>
              <a:rPr lang="ru-RU" sz="4800" dirty="0" smtClean="0"/>
              <a:t>планете   </a:t>
            </a:r>
            <a:endParaRPr lang="ru-RU" sz="4800" dirty="0" smtClean="0"/>
          </a:p>
          <a:p>
            <a:endParaRPr lang="ru-RU" sz="4800" dirty="0"/>
          </a:p>
        </p:txBody>
      </p:sp>
      <p:pic>
        <p:nvPicPr>
          <p:cNvPr id="6" name="Рисунок 5" descr="загруженное (1)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676432">
            <a:off x="5513445" y="4355377"/>
            <a:ext cx="3336660" cy="192759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Ответ: Анаконда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28596" y="1428736"/>
            <a:ext cx="8229600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000" dirty="0" smtClean="0"/>
              <a:t>Вид змей </a:t>
            </a:r>
            <a:r>
              <a:rPr lang="ru-RU" sz="2000" dirty="0" smtClean="0"/>
              <a:t>из подсемейства удавов, средние размеры этих пресмыкающихся находятся в пределах 4-6 метров. Анаконда является типичным представителем влажных тропических территорий, а также водоемов Южной Америки.</a:t>
            </a:r>
            <a:endParaRPr lang="ru-RU" sz="2000" dirty="0"/>
          </a:p>
        </p:txBody>
      </p:sp>
      <p:pic>
        <p:nvPicPr>
          <p:cNvPr id="5" name="Рисунок 4" descr="6791172313_cf5feb8e51_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356" y="2857496"/>
            <a:ext cx="5500726" cy="37495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1071546"/>
            <a:ext cx="6795002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smtClean="0"/>
              <a:t>Самая маленькая птичка </a:t>
            </a:r>
            <a:endParaRPr lang="ru-RU" sz="4800" dirty="0" smtClean="0"/>
          </a:p>
          <a:p>
            <a:r>
              <a:rPr lang="ru-RU" sz="4800" dirty="0" smtClean="0"/>
              <a:t>планете</a:t>
            </a:r>
            <a:r>
              <a:rPr lang="ru-RU" sz="4800" dirty="0" smtClean="0"/>
              <a:t>  </a:t>
            </a:r>
            <a:endParaRPr lang="ru-RU" sz="4800" dirty="0" smtClean="0"/>
          </a:p>
          <a:p>
            <a:endParaRPr lang="ru-RU" sz="4800" dirty="0"/>
          </a:p>
        </p:txBody>
      </p:sp>
      <p:pic>
        <p:nvPicPr>
          <p:cNvPr id="6" name="Рисунок 5" descr="загруженное (1)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676432">
            <a:off x="5513445" y="4355377"/>
            <a:ext cx="3336660" cy="192759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Ответ: Колибри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28596" y="1428736"/>
            <a:ext cx="8229600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000" dirty="0" smtClean="0"/>
              <a:t>Семейство мелких птиц из отряда стрижеобразных. Размер колибри не превышает 5 см, </a:t>
            </a:r>
            <a:r>
              <a:rPr lang="ru-RU" sz="2000" dirty="0" smtClean="0"/>
              <a:t>а вес составляет </a:t>
            </a:r>
            <a:r>
              <a:rPr lang="ru-RU" sz="2000" dirty="0" smtClean="0"/>
              <a:t>в среднем 1,6-1,8 грамм.</a:t>
            </a:r>
            <a:endParaRPr lang="ru-RU" sz="2000" dirty="0"/>
          </a:p>
        </p:txBody>
      </p:sp>
      <p:pic>
        <p:nvPicPr>
          <p:cNvPr id="6" name="Рисунок 5" descr="80ae6f9dba359daaf07e738333fbe1f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794" y="2428868"/>
            <a:ext cx="5357850" cy="4018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1071546"/>
            <a:ext cx="823328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smtClean="0"/>
              <a:t>Самая </a:t>
            </a:r>
            <a:r>
              <a:rPr lang="ru-RU" sz="4800" dirty="0" smtClean="0"/>
              <a:t>крупная птица на земле</a:t>
            </a:r>
          </a:p>
          <a:p>
            <a:endParaRPr lang="ru-RU" sz="4800" dirty="0"/>
          </a:p>
        </p:txBody>
      </p:sp>
      <p:pic>
        <p:nvPicPr>
          <p:cNvPr id="6" name="Рисунок 5" descr="загруженное (1)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676432">
            <a:off x="5513445" y="4355377"/>
            <a:ext cx="3336660" cy="192759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Ответ: Страус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28596" y="1428736"/>
            <a:ext cx="8229600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000" dirty="0" smtClean="0"/>
              <a:t>нелетающая птица, единственный современный представитель семейства страусовых. </a:t>
            </a:r>
            <a:r>
              <a:rPr lang="ru-RU" sz="2000" dirty="0" smtClean="0"/>
              <a:t>Самая </a:t>
            </a:r>
            <a:r>
              <a:rPr lang="ru-RU" sz="2000" dirty="0" smtClean="0"/>
              <a:t>крупная из современных птиц: высотой до 270 см и массой до 156 кг.</a:t>
            </a:r>
            <a:endParaRPr lang="ru-RU" sz="2000" dirty="0"/>
          </a:p>
        </p:txBody>
      </p:sp>
      <p:pic>
        <p:nvPicPr>
          <p:cNvPr id="6" name="Рисунок 5" descr="80ae6f9dba359daaf07e738333fbe1f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08" y="2786058"/>
            <a:ext cx="4929222" cy="3696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500306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Здравствуйте, ребята! Сегодня мы с вами отправимся в увлекательное путешествие по страницам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энциклопедии.</a:t>
            </a:r>
            <a:b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Но что такое энциклопедия? В начале путешествия нам необходимо это узнать.</a:t>
            </a:r>
            <a:b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876"/>
            <a:ext cx="857256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dirty="0" smtClean="0"/>
              <a:t>На первой станции мы узнали о некоторых животных нашей планеты и их особенностях. О каких животных тебе уже было известно? О каких тебе хочется узнать больше?</a:t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Перед отправкой ко второй станции немного разомнёмся и проверим твою сообразительность. Ответь быстро на вопросы со следующего слайда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643314"/>
            <a:ext cx="857256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Варит отлично твоя голова – пять плюс один получается …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Вышел зайчик погулять, лап у зайца ровно …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692765">
            <a:off x="905685" y="1462607"/>
            <a:ext cx="7079157" cy="1858857"/>
          </a:xfrm>
        </p:spPr>
        <p:txBody>
          <a:bodyPr>
            <a:noAutofit/>
          </a:bodyPr>
          <a:lstStyle/>
          <a:p>
            <a:pPr algn="l"/>
            <a:r>
              <a:rPr lang="ru-RU" sz="5400" dirty="0" smtClean="0">
                <a:solidFill>
                  <a:schemeClr val="tx2">
                    <a:lumMod val="50000"/>
                  </a:schemeClr>
                </a:solidFill>
              </a:rPr>
              <a:t>Вторая станция </a:t>
            </a:r>
            <a:br>
              <a:rPr lang="ru-RU" sz="54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5400" dirty="0" smtClean="0">
                <a:solidFill>
                  <a:schemeClr val="tx2">
                    <a:lumMod val="50000"/>
                  </a:schemeClr>
                </a:solidFill>
              </a:rPr>
              <a:t>«Правда или нет?»</a:t>
            </a:r>
            <a:r>
              <a:rPr lang="ru-RU" sz="54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5400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ru-RU" sz="5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" name="Рисунок 2" descr="загруженное (1)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</a:blip>
          <a:stretch>
            <a:fillRect/>
          </a:stretch>
        </p:blipFill>
        <p:spPr>
          <a:xfrm rot="20992347">
            <a:off x="3875465" y="3812227"/>
            <a:ext cx="3737614" cy="215923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57224" y="1071546"/>
            <a:ext cx="722608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smtClean="0"/>
              <a:t>Правда ли, что существует </a:t>
            </a:r>
          </a:p>
          <a:p>
            <a:pPr algn="ctr"/>
            <a:r>
              <a:rPr lang="ru-RU" sz="4800" dirty="0" smtClean="0"/>
              <a:t>рыба-ножницы?</a:t>
            </a:r>
          </a:p>
          <a:p>
            <a:endParaRPr lang="ru-RU" sz="4800" dirty="0"/>
          </a:p>
        </p:txBody>
      </p:sp>
      <p:pic>
        <p:nvPicPr>
          <p:cNvPr id="6" name="Рисунок 5" descr="загруженное (1)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83559" y="4865428"/>
            <a:ext cx="2569134" cy="14841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708328">
            <a:off x="1607713" y="3443198"/>
            <a:ext cx="13573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/>
              <a:t>ДА</a:t>
            </a:r>
            <a:endParaRPr lang="ru-RU" sz="6000" dirty="0"/>
          </a:p>
        </p:txBody>
      </p:sp>
      <p:sp>
        <p:nvSpPr>
          <p:cNvPr id="7" name="TextBox 6"/>
          <p:cNvSpPr txBox="1"/>
          <p:nvPr/>
        </p:nvSpPr>
        <p:spPr>
          <a:xfrm rot="964345">
            <a:off x="5461103" y="3673404"/>
            <a:ext cx="19089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/>
              <a:t>НЕТ</a:t>
            </a:r>
            <a:endParaRPr lang="ru-RU" sz="60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Ответ: Нет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28596" y="1428736"/>
            <a:ext cx="8229600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000" dirty="0" smtClean="0"/>
              <a:t>Но вот рыбу-меч и </a:t>
            </a:r>
            <a:r>
              <a:rPr lang="ru-RU" sz="2000" dirty="0" err="1" smtClean="0"/>
              <a:t>рыбу-молота</a:t>
            </a:r>
            <a:r>
              <a:rPr lang="ru-RU" sz="2000" dirty="0" smtClean="0"/>
              <a:t> можно встретить в глубинах нашего океана</a:t>
            </a:r>
            <a:endParaRPr lang="ru-RU" sz="2000" dirty="0"/>
          </a:p>
        </p:txBody>
      </p:sp>
      <p:pic>
        <p:nvPicPr>
          <p:cNvPr id="5" name="Рисунок 4" descr="s1200 (8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2214554"/>
            <a:ext cx="3571900" cy="23824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s1200 (9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429124" y="3214686"/>
            <a:ext cx="4286248" cy="3214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928670"/>
            <a:ext cx="8235588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dirty="0" smtClean="0"/>
              <a:t>Правда ли, что первым </a:t>
            </a:r>
          </a:p>
          <a:p>
            <a:pPr algn="ctr"/>
            <a:r>
              <a:rPr lang="ru-RU" sz="4800" dirty="0" smtClean="0"/>
              <a:t>прирученным животным была</a:t>
            </a:r>
          </a:p>
          <a:p>
            <a:pPr algn="ctr"/>
            <a:r>
              <a:rPr lang="ru-RU" sz="4800" dirty="0" smtClean="0"/>
              <a:t>корова?</a:t>
            </a:r>
          </a:p>
          <a:p>
            <a:pPr algn="ctr"/>
            <a:endParaRPr lang="ru-RU" sz="4800" dirty="0"/>
          </a:p>
        </p:txBody>
      </p:sp>
      <p:pic>
        <p:nvPicPr>
          <p:cNvPr id="6" name="Рисунок 5" descr="загруженное (1)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83559" y="4865428"/>
            <a:ext cx="2569134" cy="14841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708328">
            <a:off x="1607713" y="3443198"/>
            <a:ext cx="13573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/>
              <a:t>ДА</a:t>
            </a:r>
            <a:endParaRPr lang="ru-RU" sz="6000" dirty="0"/>
          </a:p>
        </p:txBody>
      </p:sp>
      <p:sp>
        <p:nvSpPr>
          <p:cNvPr id="7" name="TextBox 6"/>
          <p:cNvSpPr txBox="1"/>
          <p:nvPr/>
        </p:nvSpPr>
        <p:spPr>
          <a:xfrm rot="964345">
            <a:off x="5461103" y="3673404"/>
            <a:ext cx="19089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/>
              <a:t>НЕТ</a:t>
            </a:r>
            <a:endParaRPr lang="ru-RU" sz="60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Ответ: Нет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28596" y="1428736"/>
            <a:ext cx="8229600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000" dirty="0" smtClean="0"/>
              <a:t>Самым первым животным, которое </a:t>
            </a:r>
            <a:r>
              <a:rPr lang="ru-RU" sz="2000" dirty="0" smtClean="0"/>
              <a:t>приручил человек, </a:t>
            </a:r>
            <a:r>
              <a:rPr lang="ru-RU" sz="2000" dirty="0" smtClean="0"/>
              <a:t>была собака. Это произошло около 10 тысяч лет назад.</a:t>
            </a:r>
            <a:endParaRPr lang="ru-RU" sz="2000" dirty="0"/>
          </a:p>
        </p:txBody>
      </p:sp>
      <p:pic>
        <p:nvPicPr>
          <p:cNvPr id="6" name="Рисунок 5" descr="1534328106_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794" y="2428868"/>
            <a:ext cx="5881702" cy="4095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8070" y="1000108"/>
            <a:ext cx="8545930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dirty="0" smtClean="0"/>
              <a:t>Правда ли, что у бабочки орган </a:t>
            </a:r>
          </a:p>
          <a:p>
            <a:pPr algn="ctr"/>
            <a:r>
              <a:rPr lang="ru-RU" sz="4800" dirty="0" smtClean="0"/>
              <a:t>вкуса - на ногах?</a:t>
            </a:r>
          </a:p>
          <a:p>
            <a:pPr algn="ctr"/>
            <a:endParaRPr lang="ru-RU" sz="4800" dirty="0"/>
          </a:p>
        </p:txBody>
      </p:sp>
      <p:pic>
        <p:nvPicPr>
          <p:cNvPr id="6" name="Рисунок 5" descr="загруженное (1)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83559" y="4865428"/>
            <a:ext cx="2569134" cy="14841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708328">
            <a:off x="1607713" y="3443198"/>
            <a:ext cx="13573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/>
              <a:t>ДА</a:t>
            </a:r>
            <a:endParaRPr lang="ru-RU" sz="6000" dirty="0"/>
          </a:p>
        </p:txBody>
      </p:sp>
      <p:sp>
        <p:nvSpPr>
          <p:cNvPr id="7" name="TextBox 6"/>
          <p:cNvSpPr txBox="1"/>
          <p:nvPr/>
        </p:nvSpPr>
        <p:spPr>
          <a:xfrm rot="964345">
            <a:off x="5461103" y="3673404"/>
            <a:ext cx="19089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/>
              <a:t>НЕТ</a:t>
            </a:r>
            <a:endParaRPr lang="ru-RU" sz="60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Ответ: Да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28596" y="1428736"/>
            <a:ext cx="8229600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000" dirty="0" smtClean="0"/>
              <a:t>У бабочек нет языка. Для определения вкуса они приспособили кончики своих шести изящных лапок.</a:t>
            </a:r>
            <a:endParaRPr lang="ru-RU" sz="2000" dirty="0"/>
          </a:p>
        </p:txBody>
      </p:sp>
      <p:pic>
        <p:nvPicPr>
          <p:cNvPr id="6" name="Рисунок 5" descr="1534328106_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794" y="2514911"/>
            <a:ext cx="5881702" cy="39230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1538" y="1000108"/>
            <a:ext cx="7162987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dirty="0" smtClean="0"/>
              <a:t>Правда ли, что любимое</a:t>
            </a:r>
          </a:p>
          <a:p>
            <a:pPr algn="ctr"/>
            <a:r>
              <a:rPr lang="ru-RU" sz="4800" dirty="0" smtClean="0"/>
              <a:t>л</a:t>
            </a:r>
            <a:r>
              <a:rPr lang="ru-RU" sz="4800" dirty="0" smtClean="0"/>
              <a:t>акомство ежей – яблоки?</a:t>
            </a:r>
          </a:p>
          <a:p>
            <a:pPr algn="ctr"/>
            <a:endParaRPr lang="ru-RU" sz="4800" dirty="0"/>
          </a:p>
        </p:txBody>
      </p:sp>
      <p:pic>
        <p:nvPicPr>
          <p:cNvPr id="6" name="Рисунок 5" descr="загруженное (1)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83559" y="4865428"/>
            <a:ext cx="2569134" cy="14841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708328">
            <a:off x="1607713" y="3443198"/>
            <a:ext cx="13573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/>
              <a:t>ДА</a:t>
            </a:r>
            <a:endParaRPr lang="ru-RU" sz="6000" dirty="0"/>
          </a:p>
        </p:txBody>
      </p:sp>
      <p:sp>
        <p:nvSpPr>
          <p:cNvPr id="7" name="TextBox 6"/>
          <p:cNvSpPr txBox="1"/>
          <p:nvPr/>
        </p:nvSpPr>
        <p:spPr>
          <a:xfrm rot="964345">
            <a:off x="5461103" y="3673404"/>
            <a:ext cx="19089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/>
              <a:t>НЕТ</a:t>
            </a:r>
            <a:endParaRPr lang="ru-RU" sz="6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Энциклопедии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  <a:latin typeface="MS Reference Sans Serif" pitchFamily="34" charset="0"/>
              </a:rPr>
              <a:t>это книги, в которых представлены научные сведения на различные темы. Они необходимы, когда у человека возникает потребность что-то уточнить, </a:t>
            </a:r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  <a:latin typeface="MS Reference Sans Serif" pitchFamily="34" charset="0"/>
              </a:rPr>
              <a:t>узнать</a:t>
            </a:r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Ответ: Нет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28596" y="1428736"/>
            <a:ext cx="8229600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000" dirty="0" smtClean="0"/>
              <a:t>Еж ведь животное насекомоядное. Растительную пищу — вареный картофель, рис, груши, сливы, орехи, семечки и </a:t>
            </a:r>
            <a:r>
              <a:rPr lang="ru-RU" sz="2000" dirty="0" smtClean="0"/>
              <a:t>яблоки </a:t>
            </a:r>
            <a:r>
              <a:rPr lang="ru-RU" sz="2000" dirty="0" smtClean="0"/>
              <a:t>— едят только те ежи, которые содержатся в неволе</a:t>
            </a:r>
            <a:endParaRPr lang="ru-RU" sz="2000" dirty="0"/>
          </a:p>
        </p:txBody>
      </p:sp>
      <p:pic>
        <p:nvPicPr>
          <p:cNvPr id="6" name="Рисунок 5" descr="1534328106_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32" y="2644139"/>
            <a:ext cx="5881702" cy="3921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0034" y="571480"/>
            <a:ext cx="8123058" cy="4524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smtClean="0"/>
              <a:t>На этом наше путешествие </a:t>
            </a:r>
          </a:p>
          <a:p>
            <a:r>
              <a:rPr lang="ru-RU" sz="4800" dirty="0" smtClean="0"/>
              <a:t>Подходит к концу!</a:t>
            </a:r>
          </a:p>
          <a:p>
            <a:r>
              <a:rPr lang="ru-RU" sz="4800" dirty="0" smtClean="0"/>
              <a:t>Какой факт о животном мире </a:t>
            </a:r>
          </a:p>
          <a:p>
            <a:r>
              <a:rPr lang="ru-RU" sz="4800" dirty="0" smtClean="0"/>
              <a:t>тебя впечатлил больше всего?</a:t>
            </a:r>
          </a:p>
          <a:p>
            <a:endParaRPr lang="ru-RU" sz="4800" dirty="0" smtClean="0"/>
          </a:p>
          <a:p>
            <a:r>
              <a:rPr lang="ru-RU" sz="4800" dirty="0" smtClean="0"/>
              <a:t>До новых встреч!</a:t>
            </a:r>
            <a:endParaRPr lang="ru-RU" sz="4800" dirty="0"/>
          </a:p>
        </p:txBody>
      </p:sp>
      <p:pic>
        <p:nvPicPr>
          <p:cNvPr id="6" name="Рисунок 5" descr="загруженное (1)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72198" y="4786322"/>
            <a:ext cx="2569134" cy="148419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40" y="2714620"/>
            <a:ext cx="857256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И сегодня мы с вами отправимся в путешествие в мир энциклопедий, чтобы поближе познакомиться с этими удивительными всезнающими книгами. </a:t>
            </a:r>
            <a:br>
              <a:rPr lang="ru-RU" dirty="0" smtClean="0"/>
            </a:br>
            <a:r>
              <a:rPr lang="ru-RU" dirty="0" smtClean="0"/>
              <a:t>Мы познакомимся с некоторыми интересными фактами о животных нашей планеты. Готовы?</a:t>
            </a:r>
            <a:br>
              <a:rPr lang="ru-RU" dirty="0" smtClean="0"/>
            </a:br>
            <a:r>
              <a:rPr lang="ru-RU" dirty="0" smtClean="0"/>
              <a:t>Тогда отправляемся!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472600">
            <a:off x="230316" y="2499572"/>
            <a:ext cx="8457875" cy="1858857"/>
          </a:xfrm>
        </p:spPr>
        <p:txBody>
          <a:bodyPr>
            <a:prstTxWarp prst="textArchUp">
              <a:avLst>
                <a:gd name="adj" fmla="val 11914392"/>
              </a:avLst>
            </a:prstTxWarp>
            <a:noAutofit/>
          </a:bodyPr>
          <a:lstStyle/>
          <a:p>
            <a:pPr algn="l"/>
            <a:r>
              <a:rPr lang="ru-RU" sz="5400" dirty="0" smtClean="0">
                <a:solidFill>
                  <a:schemeClr val="tx2">
                    <a:lumMod val="50000"/>
                  </a:schemeClr>
                </a:solidFill>
              </a:rPr>
              <a:t>Первая станция </a:t>
            </a:r>
            <a:br>
              <a:rPr lang="ru-RU" sz="54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5400" dirty="0" smtClean="0">
                <a:solidFill>
                  <a:schemeClr val="tx2">
                    <a:lumMod val="50000"/>
                  </a:schemeClr>
                </a:solidFill>
              </a:rPr>
              <a:t>«Знаете ли вы…?»</a:t>
            </a:r>
            <a:r>
              <a:rPr lang="ru-RU" sz="54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5400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ru-RU" sz="5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" name="Рисунок 2" descr="загруженное (1)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</a:blip>
          <a:stretch>
            <a:fillRect/>
          </a:stretch>
        </p:blipFill>
        <p:spPr>
          <a:xfrm rot="995881">
            <a:off x="2587952" y="3632097"/>
            <a:ext cx="3737614" cy="215923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2910" y="1142984"/>
            <a:ext cx="731912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smtClean="0"/>
              <a:t>Имя, какой птицы говорит, </a:t>
            </a:r>
            <a:endParaRPr lang="ru-RU" sz="4800" dirty="0" smtClean="0"/>
          </a:p>
          <a:p>
            <a:r>
              <a:rPr lang="ru-RU" sz="4800" dirty="0" smtClean="0"/>
              <a:t>что </a:t>
            </a:r>
            <a:r>
              <a:rPr lang="ru-RU" sz="4800" dirty="0" smtClean="0"/>
              <a:t>она озябла? </a:t>
            </a:r>
            <a:endParaRPr lang="ru-RU" sz="4800" dirty="0"/>
          </a:p>
        </p:txBody>
      </p:sp>
      <p:pic>
        <p:nvPicPr>
          <p:cNvPr id="6" name="Рисунок 5" descr="загруженное (1)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676432">
            <a:off x="5513445" y="4355377"/>
            <a:ext cx="3336660" cy="19275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Ответ: Зяблик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28596" y="1428736"/>
            <a:ext cx="8229600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000" dirty="0" smtClean="0"/>
              <a:t>род певчих птиц семейства вьюрковых, отряда </a:t>
            </a:r>
            <a:r>
              <a:rPr lang="ru-RU" sz="2000" dirty="0" err="1" smtClean="0"/>
              <a:t>воробьинообразных</a:t>
            </a:r>
            <a:r>
              <a:rPr lang="ru-RU" sz="2000" dirty="0" smtClean="0"/>
              <a:t>, средняя длина тела – 15 см, размах крыльев – до 28 см, вес достигает 30—40г.</a:t>
            </a:r>
            <a:endParaRPr lang="ru-RU" sz="2000" dirty="0"/>
          </a:p>
        </p:txBody>
      </p:sp>
      <p:pic>
        <p:nvPicPr>
          <p:cNvPr id="5" name="Рисунок 4" descr="9d3fde350d1eaf738aa42db502316ad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85918" y="2571744"/>
            <a:ext cx="5923735" cy="3934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2910" y="1142984"/>
            <a:ext cx="681391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smtClean="0"/>
              <a:t>Какой хищник развивает </a:t>
            </a:r>
            <a:endParaRPr lang="ru-RU" sz="4800" dirty="0" smtClean="0"/>
          </a:p>
          <a:p>
            <a:r>
              <a:rPr lang="ru-RU" sz="4800" dirty="0" smtClean="0"/>
              <a:t>скорость </a:t>
            </a:r>
            <a:r>
              <a:rPr lang="ru-RU" sz="4800" dirty="0" smtClean="0"/>
              <a:t>до 120 км/ч?</a:t>
            </a:r>
            <a:endParaRPr lang="ru-RU" sz="4800" dirty="0"/>
          </a:p>
        </p:txBody>
      </p:sp>
      <p:pic>
        <p:nvPicPr>
          <p:cNvPr id="6" name="Рисунок 5" descr="загруженное (1)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676432">
            <a:off x="5513445" y="4355377"/>
            <a:ext cx="3336660" cy="19275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Ответ: Гепард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28596" y="1428736"/>
            <a:ext cx="8229600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000" dirty="0" smtClean="0"/>
              <a:t>один из самых хищных и быстрых животных на планете, которые состоят в отряде семейства кошачьих. </a:t>
            </a:r>
            <a:r>
              <a:rPr lang="ru-RU" sz="2000" dirty="0" smtClean="0"/>
              <a:t>Обитает </a:t>
            </a:r>
            <a:r>
              <a:rPr lang="ru-RU" sz="2000" dirty="0" smtClean="0"/>
              <a:t>в большинстве стран Африки, а также на Ближнем Востоке.</a:t>
            </a:r>
            <a:endParaRPr lang="ru-RU" sz="2000" dirty="0"/>
          </a:p>
        </p:txBody>
      </p:sp>
      <p:pic>
        <p:nvPicPr>
          <p:cNvPr id="6" name="Рисунок 5" descr="615290_gallery.worl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7356" y="2571744"/>
            <a:ext cx="5786478" cy="3862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c48e722-e5ee-4bb4-abb8-2d4075f5b3da">6PQ52NDQUCDJ-627-1975</_dlc_DocId>
    <_dlc_DocIdUrl xmlns="4c48e722-e5ee-4bb4-abb8-2d4075f5b3da">
      <Url>http://www.eduportal44.ru/Manturovo/Mant_Sch_2/_layouts/15/DocIdRedir.aspx?ID=6PQ52NDQUCDJ-627-1975</Url>
      <Description>6PQ52NDQUCDJ-627-1975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A42F6C865849AC419E807672BFA5DDAE" ma:contentTypeVersion="0" ma:contentTypeDescription="Создание документа." ma:contentTypeScope="" ma:versionID="5f8fefc10e746bbda6a089372466b6cd">
  <xsd:schema xmlns:xsd="http://www.w3.org/2001/XMLSchema" xmlns:xs="http://www.w3.org/2001/XMLSchema" xmlns:p="http://schemas.microsoft.com/office/2006/metadata/properties" xmlns:ns2="4c48e722-e5ee-4bb4-abb8-2d4075f5b3da" targetNamespace="http://schemas.microsoft.com/office/2006/metadata/properties" ma:root="true" ma:fieldsID="8a220eebd1fd7726bb29bddc0ee35786" ns2:_="">
    <xsd:import namespace="4c48e722-e5ee-4bb4-abb8-2d4075f5b3d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48e722-e5ee-4bb4-abb8-2d4075f5b3d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FB04DEC-594E-4B70-9EB6-6E7C8D4BF1EA}"/>
</file>

<file path=customXml/itemProps2.xml><?xml version="1.0" encoding="utf-8"?>
<ds:datastoreItem xmlns:ds="http://schemas.openxmlformats.org/officeDocument/2006/customXml" ds:itemID="{FAEF3E88-67B2-447E-A4C6-D04F7C6F6BED}"/>
</file>

<file path=customXml/itemProps3.xml><?xml version="1.0" encoding="utf-8"?>
<ds:datastoreItem xmlns:ds="http://schemas.openxmlformats.org/officeDocument/2006/customXml" ds:itemID="{3DAA7838-61B4-45F1-9E98-9F1F00FA7358}"/>
</file>

<file path=customXml/itemProps4.xml><?xml version="1.0" encoding="utf-8"?>
<ds:datastoreItem xmlns:ds="http://schemas.openxmlformats.org/officeDocument/2006/customXml" ds:itemID="{8E8CFE43-1E10-4130-B3B4-73D700D16046}"/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527</Words>
  <PresentationFormat>Экран (4:3)</PresentationFormat>
  <Paragraphs>68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Путешествие в  энциклопедию</vt:lpstr>
      <vt:lpstr>Здравствуйте, ребята! Сегодня мы с вами отправимся в увлекательное путешествие по страницам энциклопедии. Но что такое энциклопедия? В начале путешествия нам необходимо это узнать. </vt:lpstr>
      <vt:lpstr>Энциклопедии</vt:lpstr>
      <vt:lpstr>И сегодня мы с вами отправимся в путешествие в мир энциклопедий, чтобы поближе познакомиться с этими удивительными всезнающими книгами.  Мы познакомимся с некоторыми интересными фактами о животных нашей планеты. Готовы? Тогда отправляемся!  </vt:lpstr>
      <vt:lpstr>Первая станция  «Знаете ли вы…?» </vt:lpstr>
      <vt:lpstr>Слайд 6</vt:lpstr>
      <vt:lpstr>Ответ: Зяблик</vt:lpstr>
      <vt:lpstr>Слайд 8</vt:lpstr>
      <vt:lpstr>Ответ: Гепард</vt:lpstr>
      <vt:lpstr>Слайд 10</vt:lpstr>
      <vt:lpstr>Ответ: Хамелеон</vt:lpstr>
      <vt:lpstr>Слайд 12</vt:lpstr>
      <vt:lpstr>Ответ: Кенгуру</vt:lpstr>
      <vt:lpstr>Слайд 14</vt:lpstr>
      <vt:lpstr>Ответ: Анаконда</vt:lpstr>
      <vt:lpstr>Слайд 16</vt:lpstr>
      <vt:lpstr>Ответ: Колибри</vt:lpstr>
      <vt:lpstr>Слайд 18</vt:lpstr>
      <vt:lpstr>Ответ: Страус</vt:lpstr>
      <vt:lpstr>На первой станции мы узнали о некоторых животных нашей планеты и их особенностях. О каких животных тебе уже было известно? О каких тебе хочется узнать больше?  Перед отправкой ко второй станции немного разомнёмся и проверим твою сообразительность. Ответь быстро на вопросы со следующего слайда      </vt:lpstr>
      <vt:lpstr>Варит отлично твоя голова – пять плюс один получается …  Вышел зайчик погулять, лап у зайца ровно …       </vt:lpstr>
      <vt:lpstr>Вторая станция  «Правда или нет?» </vt:lpstr>
      <vt:lpstr>Слайд 23</vt:lpstr>
      <vt:lpstr>Ответ: Нет</vt:lpstr>
      <vt:lpstr>Слайд 25</vt:lpstr>
      <vt:lpstr>Ответ: Нет</vt:lpstr>
      <vt:lpstr>Слайд 27</vt:lpstr>
      <vt:lpstr>Ответ: Да</vt:lpstr>
      <vt:lpstr>Слайд 29</vt:lpstr>
      <vt:lpstr>Ответ: Нет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Путешествие в  энциклопедию</dc:title>
  <cp:lastModifiedBy>Admin</cp:lastModifiedBy>
  <cp:revision>13</cp:revision>
  <dcterms:modified xsi:type="dcterms:W3CDTF">2020-06-08T08:49:42Z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0x010100A42F6C865849AC419E807672BFA5DDAE</vt:lpwstr>
  </property>
  <property fmtid="{D5CDD505-2E9C-101B-9397-08002B2CF9AE}" pid="3" name="_dlc_DocIdItemGuid">
    <vt:lpwstr>8251b883-037b-43ec-a9a2-98563ad4f090</vt:lpwstr>
  </property>
</Properties>
</file>