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81" r:id="rId3"/>
    <p:sldId id="279" r:id="rId4"/>
    <p:sldId id="280" r:id="rId5"/>
    <p:sldId id="257" r:id="rId6"/>
    <p:sldId id="258" r:id="rId7"/>
    <p:sldId id="259" r:id="rId8"/>
    <p:sldId id="260" r:id="rId9"/>
    <p:sldId id="283" r:id="rId10"/>
    <p:sldId id="261" r:id="rId11"/>
    <p:sldId id="266" r:id="rId12"/>
    <p:sldId id="28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0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21" Type="http://schemas.openxmlformats.org/officeDocument/2006/relationships/customXml" Target="../customXml/item4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435100"/>
            <a:ext cx="7772400" cy="965199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725738"/>
            <a:ext cx="6858000" cy="474662"/>
          </a:xfrm>
          <a:solidFill>
            <a:schemeClr val="lt1">
              <a:alpha val="74000"/>
            </a:schemeClr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1B04E-A140-4998-B3C7-FCD755DB49F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62DCA-82BA-4B18-855C-B1CDD021F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129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DB054-CC54-416E-A6CF-7B45927BBDE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B40FC-2C5C-4173-9F9C-0B9F55B41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836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B597F-EBA9-4382-96A5-CF27B3EF16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79135-E90A-40E3-95D2-BCB4152E9B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2468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BC10-5565-441C-A8FA-31DAEA337F9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644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1EAA1-9F4F-4119-8F1F-B26B0F4141E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134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2A65C-EB26-40D2-BB51-7A9751ADF148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7598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7EA9D-97A3-487F-83CF-522686546D1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9256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3D728-325B-409E-89D5-C53DF4F2C6BE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7791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AFC3B-8465-4C26-9BF8-9CDBF2262073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7351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1218D-6440-417F-8E78-11821679508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08642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114F8-C92A-43A9-BFBF-D9A47B836AA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020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lt1">
              <a:alpha val="81000"/>
            </a:schemeClr>
          </a:solidFill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51815-E4E0-4E08-B073-702B95C11E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F29FA-3476-48DF-B5AF-DF04365C0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912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380E5-2855-475B-90B8-BCE0F15C64B8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1760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9F29D-C6C9-46EE-995C-71FC804D158E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442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160AD-B950-4C2E-9996-342FAEBE1E1E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24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63694-4D75-4786-9125-DD616D04569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63772-AE72-43CB-96A0-E736279D1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93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F24D8-31DD-4AE6-ACA0-515CBA7E3C8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C31D-0AC2-47BE-8148-A0267F234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60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EBE2-03BB-40D8-94FF-2CEAAF2DD41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147BA-AB57-4618-9879-052CBC283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519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1408D-997C-47BF-897A-73E6B2C9356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8B4FE-9B45-414F-A53C-70985F10D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744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1040B-6D32-4803-A125-C932FBFA9C5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4B36E-3BD8-4CEF-A747-935A1E01C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454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2C453-6DC0-4237-84B8-3FB47D3909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C443-9AFC-4B78-8122-9DFE8B60A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615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D270-EE63-467A-B1E9-0E81F7E248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E461D-1314-474E-BCD4-DFA981FF4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687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DC65D3-04B3-4A67-9A6A-8433FE4FA4F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16F651-531B-4086-B01A-4594E47501A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733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3A8CD-4F82-46FC-BD82-8AA5DBFF3E33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464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332656"/>
            <a:ext cx="5143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5"/>
          <p:cNvSpPr>
            <a:spLocks noGrp="1"/>
          </p:cNvSpPr>
          <p:nvPr>
            <p:ph type="subTitle" idx="1"/>
          </p:nvPr>
        </p:nvSpPr>
        <p:spPr>
          <a:xfrm>
            <a:off x="1475656" y="3068960"/>
            <a:ext cx="6858000" cy="365559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/>
              <a:t>У великих профессий </a:t>
            </a:r>
            <a:r>
              <a:rPr lang="ru-RU" sz="3400" i="1" dirty="0" smtClean="0"/>
              <a:t>устав   непростой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 smtClean="0"/>
              <a:t>Подвиг </a:t>
            </a:r>
            <a:r>
              <a:rPr lang="ru-RU" sz="3400" i="1" dirty="0"/>
              <a:t>духа вершить неустанно</a:t>
            </a:r>
            <a:r>
              <a:rPr lang="ru-RU" sz="3400" i="1" dirty="0" smtClean="0"/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 smtClean="0"/>
              <a:t> Не </a:t>
            </a:r>
            <a:r>
              <a:rPr lang="ru-RU" sz="3400" i="1" dirty="0"/>
              <a:t>с того ли и выбран </a:t>
            </a:r>
            <a:r>
              <a:rPr lang="ru-RU" sz="3400" i="1" dirty="0" smtClean="0"/>
              <a:t>был мудрой судьбой</a:t>
            </a:r>
            <a:r>
              <a:rPr lang="ru-RU" sz="3400" i="1" dirty="0"/>
              <a:t/>
            </a:r>
            <a:br>
              <a:rPr lang="ru-RU" sz="3400" i="1" dirty="0"/>
            </a:br>
            <a:r>
              <a:rPr lang="ru-RU" sz="3400" i="1" dirty="0"/>
              <a:t> Для учительства знак Пеликана?</a:t>
            </a:r>
            <a:br>
              <a:rPr lang="ru-RU" sz="3400" i="1" dirty="0"/>
            </a:br>
            <a:r>
              <a:rPr lang="ru-RU" sz="3400" i="1" dirty="0"/>
              <a:t> Есть легенда, далёкий </a:t>
            </a:r>
            <a:r>
              <a:rPr lang="ru-RU" sz="3400" i="1" dirty="0" smtClean="0"/>
              <a:t>прошедшая путь</a:t>
            </a:r>
            <a:r>
              <a:rPr lang="ru-RU" sz="3400" i="1" dirty="0"/>
              <a:t>: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/>
              <a:t>Если смерть вдруг </a:t>
            </a:r>
            <a:r>
              <a:rPr lang="ru-RU" sz="3400" i="1" dirty="0" smtClean="0"/>
              <a:t>птенцов настигает</a:t>
            </a:r>
            <a:r>
              <a:rPr lang="ru-RU" sz="3400" i="1" dirty="0"/>
              <a:t>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/>
              <a:t>Разрывает тогда пеликан свою грудь </a:t>
            </a:r>
            <a:r>
              <a:rPr lang="ru-RU" sz="3400" i="1" dirty="0" smtClean="0"/>
              <a:t>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 smtClean="0"/>
              <a:t>Кровью </a:t>
            </a:r>
            <a:r>
              <a:rPr lang="ru-RU" sz="3400" i="1" dirty="0"/>
              <a:t>сердца к ним </a:t>
            </a:r>
            <a:r>
              <a:rPr lang="ru-RU" sz="3400" i="1" dirty="0" smtClean="0"/>
              <a:t>жизнь возвращает</a:t>
            </a:r>
            <a:r>
              <a:rPr lang="ru-RU" sz="3400" i="1" dirty="0"/>
              <a:t>. </a:t>
            </a:r>
            <a:endParaRPr lang="ru-RU" sz="3400" i="1" dirty="0" smtClean="0"/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 smtClean="0"/>
              <a:t>Белоснежная </a:t>
            </a:r>
            <a:r>
              <a:rPr lang="ru-RU" sz="3400" i="1" dirty="0"/>
              <a:t>стая летит в облаках,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 smtClean="0"/>
              <a:t>Осеняя </a:t>
            </a:r>
            <a:r>
              <a:rPr lang="ru-RU" sz="3400" i="1" dirty="0"/>
              <a:t>земную обитель</a:t>
            </a:r>
            <a:r>
              <a:rPr lang="ru-RU" sz="3400" i="1" dirty="0" smtClean="0"/>
              <a:t>...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i="1" dirty="0" smtClean="0"/>
              <a:t>Да </a:t>
            </a:r>
            <a:r>
              <a:rPr lang="ru-RU" sz="3400" i="1" dirty="0"/>
              <a:t>пребудет </a:t>
            </a:r>
            <a:r>
              <a:rPr lang="ru-RU" sz="3400" i="1" dirty="0" smtClean="0"/>
              <a:t>священно на </a:t>
            </a:r>
            <a:r>
              <a:rPr lang="ru-RU" sz="3400" i="1" dirty="0"/>
              <a:t>всех  языках,</a:t>
            </a:r>
            <a:br>
              <a:rPr lang="ru-RU" sz="3400" i="1" dirty="0"/>
            </a:br>
            <a:r>
              <a:rPr lang="ru-RU" sz="3400" i="1" dirty="0"/>
              <a:t>  Твоё гордое имя, Учитель!</a:t>
            </a:r>
          </a:p>
          <a:p>
            <a:endParaRPr lang="ru-RU" dirty="0"/>
          </a:p>
        </p:txBody>
      </p:sp>
      <p:sp>
        <p:nvSpPr>
          <p:cNvPr id="1028" name="AutoShape 4" descr="https://mail.yandex.ru/message_part/%D0%BB%D0%BE%D0%B3%D0%BE%D1%82%D0%B8%D0%BF.jpg?_uid=21309197&amp;name=%D0%BB%D0%BE%D0%B3%D0%BE%D1%82%D0%B8%D0%BF.jpg&amp;hid=1.2&amp;ids=171418260816849840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– классный руководитель!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5361" name="Picture 1" descr="C:\Users\Кабинет химии\Desktop\Останина Е.С\DSCN9941_JPG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237025">
            <a:off x="487819" y="1611869"/>
            <a:ext cx="2511273" cy="188396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2" name="Picture 2" descr="C:\Users\Кабинет химии\Desktop\Останина Е.С\DSCN9963_JPG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3" y="1412776"/>
            <a:ext cx="3167493" cy="237626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4221088"/>
            <a:ext cx="2897700" cy="21732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0914174">
            <a:off x="5748321" y="1436140"/>
            <a:ext cx="2611948" cy="195896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3" name="Picture 3" descr="C:\Users\Кабинет химии\Desktop\КЛАСС\ФОТО\IMG_061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65400" y="3429000"/>
            <a:ext cx="2827079" cy="237626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809204">
            <a:off x="2645179" y="3405656"/>
            <a:ext cx="3168352" cy="23763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85313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416824" cy="144016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entury Gothic"/>
              </a:rPr>
              <a:t>Останина Екатерина Сергеевна</a:t>
            </a:r>
            <a:endParaRPr lang="ru-RU" dirty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916832"/>
            <a:ext cx="6264696" cy="921444"/>
          </a:xfrm>
          <a:solidFill>
            <a:schemeClr val="bg1">
              <a:alpha val="74117"/>
            </a:schemeClr>
          </a:solidFill>
        </p:spPr>
        <p:txBody>
          <a:bodyPr/>
          <a:lstStyle/>
          <a:p>
            <a:pPr marR="36576"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88C"/>
              </a:buClr>
              <a:buSzPct val="80000"/>
            </a:pPr>
            <a:r>
              <a:rPr lang="ru-RU" sz="3000" dirty="0">
                <a:ln>
                  <a:solidFill>
                    <a:srgbClr val="666666"/>
                  </a:solidFill>
                </a:ln>
                <a:solidFill>
                  <a:srgbClr val="00589A"/>
                </a:solidFill>
                <a:latin typeface="Century Gothic"/>
              </a:rPr>
              <a:t>учитель </a:t>
            </a:r>
            <a:r>
              <a:rPr lang="ru-RU" sz="3000" dirty="0" smtClean="0">
                <a:ln>
                  <a:solidFill>
                    <a:srgbClr val="666666"/>
                  </a:solidFill>
                </a:ln>
                <a:solidFill>
                  <a:srgbClr val="00589A"/>
                </a:solidFill>
                <a:latin typeface="Century Gothic"/>
              </a:rPr>
              <a:t>начальных классов МБОУ Лицей №1</a:t>
            </a:r>
            <a:endParaRPr lang="ru-RU" sz="3000" dirty="0">
              <a:ln>
                <a:solidFill>
                  <a:srgbClr val="666666"/>
                </a:solidFill>
              </a:ln>
              <a:solidFill>
                <a:srgbClr val="00589A"/>
              </a:solidFill>
              <a:latin typeface="Century Gothic"/>
            </a:endParaRPr>
          </a:p>
        </p:txBody>
      </p:sp>
      <p:pic>
        <p:nvPicPr>
          <p:cNvPr id="22529" name="Picture 1" descr="C:\Users\Кабинет химии\Desktop\Останина Е.С\Останина Е.С. Учитель года\В работе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1680" y="3068960"/>
            <a:ext cx="4536504" cy="3402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133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406196" y="260648"/>
            <a:ext cx="7342268" cy="1470025"/>
          </a:xfrm>
        </p:spPr>
        <p:txBody>
          <a:bodyPr/>
          <a:lstStyle/>
          <a:p>
            <a:pPr eaLnBrk="1" hangingPunct="1"/>
            <a:r>
              <a:rPr kumimoji="0" lang="ru-RU" sz="4200" b="1" i="0" u="none" strike="noStrike" kern="1200" cap="none" spc="0" normalizeH="0" baseline="0" noProof="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entury Gothic"/>
              </a:rPr>
              <a:t>Моё педагогическое кредо</a:t>
            </a:r>
            <a:endParaRPr lang="es-ES" altLang="ru-RU" b="1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708920"/>
            <a:ext cx="7560840" cy="2592288"/>
          </a:xfrm>
        </p:spPr>
        <p:txBody>
          <a:bodyPr/>
          <a:lstStyle/>
          <a:p>
            <a:pPr marL="64008" lvl="0" eaLnBrk="1" fontAlgn="auto" hangingPunct="1">
              <a:spcAft>
                <a:spcPts val="0"/>
              </a:spcAft>
              <a:buClr>
                <a:srgbClr val="FF388C"/>
              </a:buClr>
              <a:buSzPct val="80000"/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«Нельзя забывать, что ребёнок, не испытавший радости от ученья, не познавший чувства гордости после преодоления трудности – несчастный человек. Дать ребёнку ощутить радость труда,… наполнить его сердце гордостью и чувством собственного достоинства – первая задача педагогики»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marL="64008" lvl="0" algn="r" eaLnBrk="1" fontAlgn="auto" hangingPunct="1">
              <a:spcAft>
                <a:spcPts val="0"/>
              </a:spcAft>
              <a:buClr>
                <a:srgbClr val="FF388C"/>
              </a:buClr>
              <a:buSzPct val="80000"/>
            </a:pPr>
            <a:r>
              <a:rPr lang="ru-RU" sz="2000" b="1" i="1" dirty="0" smtClean="0"/>
              <a:t>В.А. Сухомлинский</a:t>
            </a:r>
            <a:endParaRPr lang="ru-RU" sz="2000" b="1" kern="1200" dirty="0"/>
          </a:p>
          <a:p>
            <a:pPr eaLnBrk="1" hangingPunct="1"/>
            <a:endParaRPr lang="ru-RU" altLang="ru-RU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85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211144" cy="1143000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</a:rPr>
              <a:t>К ПЕРВОИСТОЧНИКАМ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email">
            <a:lum bright="-10000" contrast="10000"/>
          </a:blip>
          <a:srcRect/>
          <a:stretch>
            <a:fillRect/>
          </a:stretch>
        </p:blipFill>
        <p:spPr bwMode="auto">
          <a:xfrm rot="4781821">
            <a:off x="1180440" y="1137745"/>
            <a:ext cx="3560274" cy="500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1772816"/>
            <a:ext cx="4824536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400" b="1" dirty="0" smtClean="0">
                <a:cs typeface="Times New Roman" pitchFamily="18" charset="0"/>
              </a:rPr>
              <a:t>2014 год</a:t>
            </a:r>
            <a:r>
              <a:rPr lang="ru-RU" sz="2400" dirty="0" smtClean="0">
                <a:cs typeface="Times New Roman" pitchFamily="18" charset="0"/>
              </a:rPr>
              <a:t> -  окончила муниципальное общеобразовательное учреждение средняя общеобразовательная школа №7 г.о.г. Мантурово.</a:t>
            </a:r>
          </a:p>
          <a:p>
            <a:pPr marL="0" indent="0" algn="just">
              <a:buNone/>
            </a:pPr>
            <a:endParaRPr lang="ru-RU" sz="2400" dirty="0" smtClean="0"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cs typeface="Times New Roman" pitchFamily="18" charset="0"/>
              </a:rPr>
              <a:t>2017 год </a:t>
            </a:r>
            <a:r>
              <a:rPr lang="ru-RU" sz="2400" dirty="0" smtClean="0">
                <a:cs typeface="Times New Roman" pitchFamily="18" charset="0"/>
              </a:rPr>
              <a:t>- завершила обучение в Кировском областном государственном профессиональном образовательном бюджетном учреждении «Кировский педагогический колледж»</a:t>
            </a:r>
            <a:r>
              <a:rPr lang="ru-RU" sz="2600" dirty="0" smtClean="0">
                <a:cs typeface="Times New Roman" pitchFamily="18" charset="0"/>
              </a:rPr>
              <a:t> </a:t>
            </a:r>
            <a:r>
              <a:rPr lang="ru-RU" sz="2800" dirty="0" smtClean="0"/>
              <a:t>(</a:t>
            </a:r>
            <a:r>
              <a:rPr lang="ru-RU" sz="1900" i="1" dirty="0" smtClean="0"/>
              <a:t>Специальность: 44.02.02 Преподавание в начальных классах. Квалификация: Учитель начальных классов)</a:t>
            </a:r>
          </a:p>
          <a:p>
            <a:pPr algn="just">
              <a:buNone/>
            </a:pPr>
            <a:endParaRPr lang="ru-RU" sz="1900" i="1" dirty="0" smtClean="0"/>
          </a:p>
          <a:p>
            <a:pPr algn="just"/>
            <a:r>
              <a:rPr lang="ru-RU" sz="1900" i="1" dirty="0" smtClean="0"/>
              <a:t> </a:t>
            </a:r>
            <a:r>
              <a:rPr lang="ru-RU" sz="2400" b="1" dirty="0" smtClean="0">
                <a:cs typeface="Times New Roman" pitchFamily="18" charset="0"/>
              </a:rPr>
              <a:t>С 1 сентября 2017 года </a:t>
            </a:r>
            <a:r>
              <a:rPr lang="ru-RU" sz="2400" dirty="0" smtClean="0">
                <a:cs typeface="Times New Roman" pitchFamily="18" charset="0"/>
              </a:rPr>
              <a:t>– учитель начальных классов МБОУ Лицей №1 г.о.г. Мантурово</a:t>
            </a:r>
            <a:endParaRPr lang="ru-RU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41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\\Завуч\документы\2019-20\Останина Е.С\Документы\Документы\курсы 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870379" y="2723923"/>
            <a:ext cx="3298785" cy="4536504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email">
            <a:lum bright="-10000" contrast="-20000"/>
          </a:blip>
          <a:srcRect/>
          <a:stretch>
            <a:fillRect/>
          </a:stretch>
        </p:blipFill>
        <p:spPr bwMode="auto">
          <a:xfrm rot="5400000">
            <a:off x="5138377" y="918407"/>
            <a:ext cx="3019035" cy="415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920880" cy="139903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НЕ </a:t>
            </a:r>
            <a:r>
              <a:rPr lang="ru-RU" sz="3200" dirty="0">
                <a:solidFill>
                  <a:srgbClr val="0070C0"/>
                </a:solidFill>
              </a:rPr>
              <a:t>ИДТИ ВПЕРЁД, </a:t>
            </a:r>
            <a:r>
              <a:rPr lang="ru-RU" sz="3200" dirty="0" smtClean="0">
                <a:solidFill>
                  <a:srgbClr val="0070C0"/>
                </a:solidFill>
              </a:rPr>
              <a:t/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ЗНАЧИТ ИДТИ НАЗАД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9"/>
            <a:ext cx="4752528" cy="23762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Курсовая подготовка «Восстановительные технологии медиации в образовательном процессе. Создание школьных служб примирения». 2018 год </a:t>
            </a:r>
            <a:endParaRPr lang="ru-RU" sz="20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4391472" y="4581128"/>
            <a:ext cx="475252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Курсовая подготовка «</a:t>
            </a:r>
            <a:r>
              <a:rPr lang="ru-RU" sz="2000" dirty="0" smtClean="0"/>
              <a:t>Основные подходы к преподаванию в начальной школе в условиях обновления образования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 2019 год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16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57760"/>
            <a:ext cx="8229600" cy="1399032"/>
          </a:xfrm>
        </p:spPr>
        <p:txBody>
          <a:bodyPr/>
          <a:lstStyle/>
          <a:p>
            <a:r>
              <a:rPr lang="ru-RU" sz="3200" dirty="0" smtClean="0">
                <a:solidFill>
                  <a:srgbClr val="0070C0"/>
                </a:solidFill>
              </a:rPr>
              <a:t>ЗА </a:t>
            </a:r>
            <a:r>
              <a:rPr lang="ru-RU" sz="3200" dirty="0">
                <a:solidFill>
                  <a:srgbClr val="0070C0"/>
                </a:solidFill>
              </a:rPr>
              <a:t>ДЕЛО</a:t>
            </a:r>
            <a:r>
              <a:rPr lang="ru-RU" sz="3200" dirty="0" smtClean="0">
                <a:solidFill>
                  <a:srgbClr val="0070C0"/>
                </a:solidFill>
              </a:rPr>
              <a:t>! К </a:t>
            </a:r>
            <a:r>
              <a:rPr lang="ru-RU" sz="3200" dirty="0">
                <a:solidFill>
                  <a:srgbClr val="0070C0"/>
                </a:solidFill>
              </a:rPr>
              <a:t>РАБОТЕ</a:t>
            </a:r>
            <a:r>
              <a:rPr lang="ru-RU" sz="3200" dirty="0" smtClean="0">
                <a:solidFill>
                  <a:srgbClr val="0070C0"/>
                </a:solidFill>
              </a:rPr>
              <a:t>!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18433" name="Picture 1" descr="C:\Users\Кабинет химии\Desktop\Останина Е.С\IMG_104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616585">
            <a:off x="4583678" y="1980567"/>
            <a:ext cx="4207187" cy="29310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73424"/>
            <a:ext cx="4392488" cy="4563888"/>
          </a:xfrm>
        </p:spPr>
        <p:txBody>
          <a:bodyPr>
            <a:normAutofit/>
          </a:bodyPr>
          <a:lstStyle/>
          <a:p>
            <a:r>
              <a:rPr lang="ru-RU" sz="2200" dirty="0"/>
              <a:t>Работая в </a:t>
            </a:r>
            <a:r>
              <a:rPr lang="ru-RU" sz="2200" dirty="0" smtClean="0"/>
              <a:t>Лицее №1 </a:t>
            </a:r>
            <a:r>
              <a:rPr lang="ru-RU" sz="2200" dirty="0"/>
              <a:t>, я использую современные подходы в обучении </a:t>
            </a:r>
            <a:r>
              <a:rPr lang="ru-RU" sz="2200" dirty="0" smtClean="0"/>
              <a:t>младших школьников.</a:t>
            </a:r>
            <a:endParaRPr lang="ru-RU" sz="2200" dirty="0"/>
          </a:p>
          <a:p>
            <a:r>
              <a:rPr lang="ru-RU" sz="2200" dirty="0"/>
              <a:t>В своей работе я опираюсь на принципы деятельностного, личностно-ориентированного, коммуникативного </a:t>
            </a:r>
            <a:r>
              <a:rPr lang="ru-RU" sz="2200" dirty="0" smtClean="0"/>
              <a:t>подходов, на уроках </a:t>
            </a:r>
            <a:r>
              <a:rPr lang="ru-RU" sz="2200" dirty="0"/>
              <a:t>использую информационные технологии и игровые формы </a:t>
            </a:r>
            <a:r>
              <a:rPr lang="ru-RU" sz="2200" dirty="0" smtClean="0"/>
              <a:t>обучения.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359221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851104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0070C0"/>
                </a:solidFill>
              </a:rPr>
              <a:t>ТРУДОМ </a:t>
            </a:r>
            <a:r>
              <a:rPr lang="ru-RU" sz="3200" dirty="0">
                <a:solidFill>
                  <a:srgbClr val="0070C0"/>
                </a:solidFill>
              </a:rPr>
              <a:t>И </a:t>
            </a:r>
            <a:r>
              <a:rPr lang="ru-RU" sz="3200" dirty="0" smtClean="0">
                <a:solidFill>
                  <a:srgbClr val="0070C0"/>
                </a:solidFill>
              </a:rPr>
              <a:t>ЗНАНИЕМ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568952" cy="1584176"/>
          </a:xfrm>
        </p:spPr>
        <p:txBody>
          <a:bodyPr/>
          <a:lstStyle/>
          <a:p>
            <a:r>
              <a:rPr lang="ru-RU" sz="2400" dirty="0"/>
              <a:t>Мои ученики ежегодно участвуют в олимпиадах, предметных </a:t>
            </a:r>
            <a:r>
              <a:rPr lang="ru-RU" sz="2400" dirty="0" smtClean="0"/>
              <a:t>конкурсах, конкурсах сочинений, исследовательских работ, художественного творчества </a:t>
            </a:r>
            <a:br>
              <a:rPr lang="ru-RU" sz="2400" dirty="0" smtClean="0"/>
            </a:br>
            <a:endParaRPr lang="ru-RU" sz="2400" dirty="0"/>
          </a:p>
          <a:p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748346">
            <a:off x="6334995" y="2630076"/>
            <a:ext cx="2291242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3968" y="2852936"/>
            <a:ext cx="2548564" cy="360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964780">
            <a:off x="880436" y="2168424"/>
            <a:ext cx="3043376" cy="436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7544" y="3284984"/>
            <a:ext cx="2191793" cy="3099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021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0070C0"/>
                </a:solidFill>
              </a:rPr>
              <a:t>ЧЕРЕЗ </a:t>
            </a:r>
            <a:r>
              <a:rPr lang="ru-RU" sz="3200" dirty="0">
                <a:solidFill>
                  <a:srgbClr val="0070C0"/>
                </a:solidFill>
              </a:rPr>
              <a:t>ТЕРНИИ К </a:t>
            </a:r>
            <a:r>
              <a:rPr lang="ru-RU" sz="3200" dirty="0" smtClean="0">
                <a:solidFill>
                  <a:srgbClr val="0070C0"/>
                </a:solidFill>
              </a:rPr>
              <a:t>ЗВЁЗДАМ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347592" y="4869160"/>
            <a:ext cx="479640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450912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6386" name="Picture 2" descr="C:\Users\Кабинет химии\Desktop\Останина Е.С\IMG_20190607_11175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5468599" y="-11430000"/>
            <a:ext cx="4855385" cy="3600000"/>
          </a:xfrm>
          <a:prstGeom prst="rect">
            <a:avLst/>
          </a:prstGeom>
          <a:noFill/>
        </p:spPr>
      </p:pic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380791">
            <a:off x="4355976" y="2060848"/>
            <a:ext cx="4536504" cy="33306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539552" y="1556792"/>
            <a:ext cx="38884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Городские олимпиады школьников:</a:t>
            </a:r>
          </a:p>
          <a:p>
            <a:r>
              <a:rPr lang="ru-RU" dirty="0" smtClean="0"/>
              <a:t>Математика - Иванова Анна - 3 место, </a:t>
            </a:r>
            <a:r>
              <a:rPr lang="ru-RU" dirty="0" err="1" smtClean="0"/>
              <a:t>Дасик</a:t>
            </a:r>
            <a:r>
              <a:rPr lang="ru-RU" dirty="0" smtClean="0"/>
              <a:t> Ксения – 2 место. Русский язык - </a:t>
            </a:r>
            <a:r>
              <a:rPr lang="ru-RU" dirty="0" err="1" smtClean="0"/>
              <a:t>Дасик</a:t>
            </a:r>
            <a:r>
              <a:rPr lang="ru-RU" dirty="0" smtClean="0"/>
              <a:t> Ксения - 2 место. </a:t>
            </a:r>
          </a:p>
          <a:p>
            <a:endParaRPr lang="ru-RU" dirty="0" smtClean="0"/>
          </a:p>
          <a:p>
            <a:r>
              <a:rPr lang="ru-RU" b="1" dirty="0" smtClean="0"/>
              <a:t>Областной конкурс «Живи, лес!» </a:t>
            </a:r>
            <a:r>
              <a:rPr lang="ru-RU" dirty="0" smtClean="0"/>
              <a:t>– Селезнева Алина – 1 место</a:t>
            </a:r>
          </a:p>
          <a:p>
            <a:endParaRPr lang="ru-RU" dirty="0" smtClean="0"/>
          </a:p>
          <a:p>
            <a:r>
              <a:rPr lang="ru-RU" b="1" dirty="0" smtClean="0"/>
              <a:t>Всероссийский конкурс «Дорога к обелиску» </a:t>
            </a:r>
            <a:r>
              <a:rPr lang="ru-RU" dirty="0" smtClean="0"/>
              <a:t>– Селезнева Алина 1 место.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167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0070C0"/>
                </a:solidFill>
              </a:rPr>
              <a:t>ЧЕРЕЗ </a:t>
            </a:r>
            <a:r>
              <a:rPr lang="ru-RU" sz="3200" dirty="0">
                <a:solidFill>
                  <a:srgbClr val="0070C0"/>
                </a:solidFill>
              </a:rPr>
              <a:t>ТЕРНИИ К </a:t>
            </a:r>
            <a:r>
              <a:rPr lang="ru-RU" sz="3200" dirty="0" smtClean="0">
                <a:solidFill>
                  <a:srgbClr val="0070C0"/>
                </a:solidFill>
              </a:rPr>
              <a:t>ЗВЁЗДАМ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496944" cy="2016224"/>
          </a:xfrm>
        </p:spPr>
        <p:txBody>
          <a:bodyPr/>
          <a:lstStyle/>
          <a:p>
            <a:r>
              <a:rPr lang="ru-RU" sz="2000" dirty="0" smtClean="0">
                <a:cs typeface="Times New Roman" pitchFamily="18" charset="0"/>
              </a:rPr>
              <a:t>При подготовке лицейских праздников и мероприятий, во внеурочной деятельности привлекаю детей к хоровой деятельности</a:t>
            </a:r>
            <a:endParaRPr lang="ru-RU" sz="2000" dirty="0">
              <a:cs typeface="Times New Roman" pitchFamily="18" charset="0"/>
            </a:endParaRPr>
          </a:p>
        </p:txBody>
      </p:sp>
      <p:pic>
        <p:nvPicPr>
          <p:cNvPr id="16385" name="Picture 1" descr="C:\Users\Кабинет химии\Desktop\Останина Е.С\IMG_97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3356992"/>
            <a:ext cx="4204725" cy="31535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Объект 2"/>
          <p:cNvSpPr txBox="1">
            <a:spLocks/>
          </p:cNvSpPr>
          <p:nvPr/>
        </p:nvSpPr>
        <p:spPr bwMode="auto">
          <a:xfrm>
            <a:off x="4347592" y="4869160"/>
            <a:ext cx="479640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1052736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Внеурочная деятельность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450912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88024" y="5589240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1-х классов в Лицее работает кружок «В мире музыки»</a:t>
            </a:r>
            <a:endParaRPr lang="ru-RU" dirty="0"/>
          </a:p>
        </p:txBody>
      </p:sp>
      <p:pic>
        <p:nvPicPr>
          <p:cNvPr id="16386" name="Picture 2" descr="C:\Users\Кабинет химии\Desktop\Останина Е.С\IMG_20190607_11175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5468599" y="-11430000"/>
            <a:ext cx="4855385" cy="3600000"/>
          </a:xfrm>
          <a:prstGeom prst="rect">
            <a:avLst/>
          </a:prstGeom>
          <a:noFill/>
        </p:spPr>
      </p:pic>
      <p:pic>
        <p:nvPicPr>
          <p:cNvPr id="16387" name="Picture 3" descr="C:\Users\Кабинет химии\Desktop\Останина Е.С\IMG_20190607_11175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2564903"/>
            <a:ext cx="4320480" cy="280297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1167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6PQ52NDQUCDJ-1005-694</_dlc_DocId>
    <_dlc_DocIdUrl xmlns="4c48e722-e5ee-4bb4-abb8-2d4075f5b3da">
      <Url>http://www.eduportal44.ru/Manturovo/Licei1-Manturovo/_layouts/15/DocIdRedir.aspx?ID=6PQ52NDQUCDJ-1005-694</Url>
      <Description>6PQ52NDQUCDJ-1005-694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1D32348A4C53D479D5D2BF11163DAC2" ma:contentTypeVersion="1" ma:contentTypeDescription="Создание документа." ma:contentTypeScope="" ma:versionID="58b0ee374c8b92ea096fe62b15c8e70b">
  <xsd:schema xmlns:xsd="http://www.w3.org/2001/XMLSchema" xmlns:xs="http://www.w3.org/2001/XMLSchema" xmlns:p="http://schemas.microsoft.com/office/2006/metadata/properties" xmlns:ns2="4c48e722-e5ee-4bb4-abb8-2d4075f5b3da" xmlns:ns3="197f1937-3740-4350-b87d-b16b0274b3d7" targetNamespace="http://schemas.microsoft.com/office/2006/metadata/properties" ma:root="true" ma:fieldsID="4b5d136e38b8899536540ded8c9f6210" ns2:_="" ns3:_="">
    <xsd:import namespace="4c48e722-e5ee-4bb4-abb8-2d4075f5b3da"/>
    <xsd:import namespace="197f1937-3740-4350-b87d-b16b0274b3d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f1937-3740-4350-b87d-b16b0274b3d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19373E5-4103-48AC-82DD-8438D8532871}"/>
</file>

<file path=customXml/itemProps2.xml><?xml version="1.0" encoding="utf-8"?>
<ds:datastoreItem xmlns:ds="http://schemas.openxmlformats.org/officeDocument/2006/customXml" ds:itemID="{B9E10570-9FC9-4D94-BAA3-408687DB7859}"/>
</file>

<file path=customXml/itemProps3.xml><?xml version="1.0" encoding="utf-8"?>
<ds:datastoreItem xmlns:ds="http://schemas.openxmlformats.org/officeDocument/2006/customXml" ds:itemID="{96DAFA27-2E36-4916-9051-B1ABD7BD1C86}"/>
</file>

<file path=customXml/itemProps4.xml><?xml version="1.0" encoding="utf-8"?>
<ds:datastoreItem xmlns:ds="http://schemas.openxmlformats.org/officeDocument/2006/customXml" ds:itemID="{ECDEA6A4-A172-4C1B-B718-4F3FAB479BC9}"/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610</TotalTime>
  <Words>343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Diseño predeterminado</vt:lpstr>
      <vt:lpstr>Слайд 1</vt:lpstr>
      <vt:lpstr>Останина Екатерина Сергеевна</vt:lpstr>
      <vt:lpstr>Моё педагогическое кредо</vt:lpstr>
      <vt:lpstr>К ПЕРВОИСТОЧНИКАМ</vt:lpstr>
      <vt:lpstr>НЕ ИДТИ ВПЕРЁД,  ЗНАЧИТ ИДТИ НАЗАД</vt:lpstr>
      <vt:lpstr>ЗА ДЕЛО! К РАБОТЕ!</vt:lpstr>
      <vt:lpstr>ТРУДОМ И ЗНАНИЕМ</vt:lpstr>
      <vt:lpstr>ЧЕРЕЗ ТЕРНИИ К ЗВЁЗДАМ</vt:lpstr>
      <vt:lpstr>ЧЕРЕЗ ТЕРНИИ К ЗВЁЗДАМ</vt:lpstr>
      <vt:lpstr>Я – классный руководитель!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Калашникова Алина Равилевна</dc:title>
  <dc:creator>djenya</dc:creator>
  <cp:lastModifiedBy>Кабинет химии</cp:lastModifiedBy>
  <cp:revision>23</cp:revision>
  <dcterms:created xsi:type="dcterms:W3CDTF">2016-02-02T11:19:05Z</dcterms:created>
  <dcterms:modified xsi:type="dcterms:W3CDTF">2020-02-03T14:31:48Z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0x01010021D32348A4C53D479D5D2BF11163DAC2</vt:lpwstr>
  </property>
  <property fmtid="{D5CDD505-2E9C-101B-9397-08002B2CF9AE}" pid="3" name="_dlc_DocIdItemGuid">
    <vt:lpwstr>f2b224d9-dce9-4d01-9e28-5e78f988fc96</vt:lpwstr>
  </property>
</Properties>
</file>