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71" r:id="rId7"/>
    <p:sldId id="270" r:id="rId8"/>
    <p:sldId id="264" r:id="rId9"/>
    <p:sldId id="265" r:id="rId10"/>
    <p:sldId id="266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83E4FD-9267-4487-A42B-FDE62D93E353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2C19B1-3EA9-4C47-AFA3-76FF37989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8921-F8CB-4EE1-A8ED-7DBEFD93BAF4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69F1-1634-4F3D-AC0B-D3463C4A7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D0D5-7AED-4A2E-B6A1-2F832D811F3D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B46C-7299-45B3-A851-1F630B45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5C39-75EE-43A0-B63D-7F9BD5C94237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96C3-AA27-4289-9EC5-B6B1E72D7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58F2-B3BD-4148-8D23-58C8AEC0CBCA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E459-493D-4BCE-B767-2B022B50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9B13-8F11-4DE1-8BDE-1E5C0DEF3D31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CED3-963D-45E6-ACA7-54EAB28BB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F190-80DF-4B55-A504-1D58AF111250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360F-F867-4BAF-A0AC-3161AD19B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7EB-77C8-468F-BB4A-BCA0496D620D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6192-EFDE-484C-8D9A-B994A3232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D80A-AC88-48AE-B18B-E2C36F59C94D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8316-57ED-4A2F-8B00-91A6984E9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18A7-1E2D-44A8-B4C3-2713F0939684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AED0-3E89-4759-AF29-DA89DD1B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A4B9-6A9F-48F8-B866-4C07DD607E71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3616-B04E-404B-BAB9-D9291D263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9C90-9D7E-463A-A528-693460D00BA9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5D96-ECA6-4DD5-8EF2-D0187DE6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1151E-ECD3-4582-9883-C88A74838D26}" type="datetimeFigureOut">
              <a:rPr lang="ru-RU"/>
              <a:pPr>
                <a:defRPr/>
              </a:pPr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2AB15-F7DB-46CF-959F-5DE460AF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slide" Target="slide13.xml"/><Relationship Id="rId2" Type="http://schemas.openxmlformats.org/officeDocument/2006/relationships/image" Target="../media/image5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slide" Target="slide1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274638"/>
            <a:ext cx="6043612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Монастырь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2286016" cy="332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4313" y="4500563"/>
            <a:ext cx="3000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err="1">
                <a:latin typeface="+mn-lt"/>
              </a:rPr>
              <a:t>Феодоровская</a:t>
            </a:r>
            <a:r>
              <a:rPr lang="ru-RU" sz="2400" dirty="0">
                <a:latin typeface="+mn-lt"/>
              </a:rPr>
              <a:t> икона Божьей Матери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75" y="5572125"/>
            <a:ext cx="6500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Богоявленский  монастырь в Костроме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500188"/>
            <a:ext cx="5659438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209675"/>
            <a:ext cx="31591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5" cy="1143000"/>
          </a:xfrm>
        </p:spPr>
        <p:txBody>
          <a:bodyPr/>
          <a:lstStyle/>
          <a:p>
            <a:r>
              <a:rPr lang="ru-RU" smtClean="0">
                <a:hlinkClick r:id="rId3" action="ppaction://hlinksldjump"/>
              </a:rPr>
              <a:t>Чётки</a:t>
            </a:r>
            <a:endParaRPr lang="ru-RU" smtClean="0"/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564356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 (от др.-рус. чьт— считать, читать, почитать) — шнур или лента, чаще всего замкнутые в кольцо, на которых навязаны узелки, нанизаны бусины (зёрна), пластинки или иные однородные элементы. </a:t>
            </a:r>
          </a:p>
          <a:p>
            <a:pPr>
              <a:buFont typeface="Arial" charset="0"/>
              <a:buNone/>
            </a:pPr>
            <a:r>
              <a:rPr lang="ru-RU" sz="2800" smtClean="0"/>
              <a:t>Используются для счёта прочитанных молитв, сохранения внимания и задания ритма.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Власяница</a:t>
            </a: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6429375" cy="5143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— это длинная рубашка из простой ткани, часть монашеского одеяния, которая в первую очередь надевается монахом во время монашеского пострига. </a:t>
            </a:r>
          </a:p>
          <a:p>
            <a:pPr>
              <a:buFont typeface="Arial" charset="0"/>
              <a:buNone/>
            </a:pPr>
            <a:r>
              <a:rPr lang="ru-RU" sz="2800" smtClean="0"/>
              <a:t>В прошлом власяница ткалась из верблюжьего волоса или овечьей шерсти и надевалась на голое тело, причём жёсткая шерсть постоянно кололась, напоминая монаху о терпении и смирении.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85938"/>
            <a:ext cx="17922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0" cy="1143000"/>
          </a:xfrm>
        </p:spPr>
        <p:txBody>
          <a:bodyPr/>
          <a:lstStyle/>
          <a:p>
            <a:r>
              <a:rPr lang="ru-RU" smtClean="0">
                <a:hlinkClick r:id="rId2" action="ppaction://hlinksldjump"/>
              </a:rPr>
              <a:t>Подря́сник</a:t>
            </a: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— длинная одежда до пят с длинными узкими (в отличие от рясы) рукавами. Бывает чёрного (у монахов) или иного цвета (у белого духовенства). </a:t>
            </a:r>
          </a:p>
          <a:p>
            <a:pPr>
              <a:buFont typeface="Arial" charset="0"/>
              <a:buNone/>
            </a:pPr>
            <a:r>
              <a:rPr lang="ru-RU" sz="2800" smtClean="0"/>
              <a:t>Подрясник — нижнее облачение православного духовенства.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785813"/>
            <a:ext cx="2401887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3" cy="1143000"/>
          </a:xfrm>
        </p:spPr>
        <p:txBody>
          <a:bodyPr/>
          <a:lstStyle/>
          <a:p>
            <a:r>
              <a:rPr lang="ru-RU" smtClean="0">
                <a:hlinkClick r:id="rId2" action="ppaction://hlinksldjump"/>
              </a:rPr>
              <a:t>Ря́са</a:t>
            </a: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63" cy="2971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(от греч. ράσον, «вытертая, поношенная одежда») — верхнее одеяние лиц духовного звания и монахов — длинная до пят одежда, просторная, с широкими рукавами, тёмного цвета.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857250"/>
            <a:ext cx="20986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357313"/>
            <a:ext cx="2925762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0" cy="1143000"/>
          </a:xfrm>
        </p:spPr>
        <p:txBody>
          <a:bodyPr/>
          <a:lstStyle/>
          <a:p>
            <a:r>
              <a:rPr lang="ru-RU" smtClean="0">
                <a:hlinkClick r:id="rId3" action="ppaction://hlinksldjump"/>
              </a:rPr>
              <a:t>Мантия</a:t>
            </a:r>
            <a:endParaRPr lang="ru-RU" smtClean="0"/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В православии мантия является верхним одеянием для всех монашествующих. </a:t>
            </a:r>
          </a:p>
          <a:p>
            <a:pPr>
              <a:buFont typeface="Arial" charset="0"/>
              <a:buNone/>
            </a:pPr>
            <a:r>
              <a:rPr lang="ru-RU" sz="2800" smtClean="0"/>
              <a:t>Представляет из себя длинную, до земли накидку без рукавов с застёжкой на вороте, у архимандритов и архиереев — со шлейфом, покрывающую подрясник и рясу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8" cy="582612"/>
          </a:xfrm>
        </p:spPr>
        <p:txBody>
          <a:bodyPr/>
          <a:lstStyle/>
          <a:p>
            <a:r>
              <a:rPr lang="ru-RU" smtClean="0"/>
              <a:t>Монастырь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Слово «монастырь» обозначает обитель</a:t>
            </a:r>
            <a:br>
              <a:rPr lang="ru-RU" dirty="0" smtClean="0"/>
            </a:br>
            <a:r>
              <a:rPr lang="ru-RU" dirty="0" smtClean="0"/>
              <a:t>(от глагола «</a:t>
            </a:r>
            <a:r>
              <a:rPr lang="ru-RU" i="1" dirty="0" smtClean="0"/>
              <a:t>обитать</a:t>
            </a:r>
            <a:r>
              <a:rPr lang="ru-RU" dirty="0" smtClean="0"/>
              <a:t>»), в которой живут </a:t>
            </a:r>
            <a:br>
              <a:rPr lang="ru-RU" dirty="0" smtClean="0"/>
            </a:br>
            <a:r>
              <a:rPr lang="ru-RU" dirty="0" smtClean="0"/>
              <a:t>люди, удалившиеся от общества и </a:t>
            </a:r>
            <a:br>
              <a:rPr lang="ru-RU" dirty="0" smtClean="0"/>
            </a:br>
            <a:r>
              <a:rPr lang="ru-RU" dirty="0" smtClean="0"/>
              <a:t>посвятившие себя служению Богу, — иноки, или     </a:t>
            </a:r>
            <a:r>
              <a:rPr lang="ru-RU" b="1" i="1" spc="300" dirty="0" smtClean="0">
                <a:solidFill>
                  <a:schemeClr val="accent2">
                    <a:lumMod val="75000"/>
                  </a:schemeClr>
                </a:solidFill>
              </a:rPr>
              <a:t>монахи</a:t>
            </a:r>
            <a:r>
              <a:rPr lang="ru-RU" i="1" dirty="0" smtClean="0"/>
              <a:t>   (от</a:t>
            </a:r>
            <a:r>
              <a:rPr lang="ru-RU" dirty="0" smtClean="0"/>
              <a:t>. греч. </a:t>
            </a:r>
            <a:r>
              <a:rPr lang="ru-RU" i="1" dirty="0" smtClean="0"/>
              <a:t>«</a:t>
            </a:r>
            <a:r>
              <a:rPr lang="ru-RU" i="1" dirty="0" err="1" smtClean="0"/>
              <a:t>монос</a:t>
            </a:r>
            <a:r>
              <a:rPr lang="ru-RU" i="1" dirty="0" smtClean="0"/>
              <a:t>»</a:t>
            </a:r>
            <a:r>
              <a:rPr lang="ru-RU" dirty="0" smtClean="0"/>
              <a:t> - один).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Монахи дают обеты</a:t>
            </a:r>
            <a:br>
              <a:rPr lang="ru-RU" dirty="0" smtClean="0"/>
            </a:br>
            <a:r>
              <a:rPr lang="ru-RU" b="1" i="1" dirty="0" smtClean="0"/>
              <a:t>послушания, </a:t>
            </a:r>
            <a:r>
              <a:rPr lang="ru-RU" b="1" i="1" dirty="0" err="1" smtClean="0"/>
              <a:t>нестяжания</a:t>
            </a:r>
            <a:r>
              <a:rPr lang="ru-RU" b="1" i="1" dirty="0" smtClean="0"/>
              <a:t>, целомудрия</a:t>
            </a:r>
            <a:r>
              <a:rPr lang="ru-RU" dirty="0" smtClean="0"/>
              <a:t>, совершают подвиги    </a:t>
            </a:r>
            <a:r>
              <a:rPr lang="ru-RU" b="1" i="1" spc="300" dirty="0" smtClean="0">
                <a:solidFill>
                  <a:schemeClr val="accent2">
                    <a:lumMod val="75000"/>
                  </a:schemeClr>
                </a:solidFill>
              </a:rPr>
              <a:t>поста и молитвы</a:t>
            </a:r>
            <a:r>
              <a:rPr lang="ru-RU" dirty="0" smtClean="0"/>
              <a:t>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63" y="3286125"/>
            <a:ext cx="2000250" cy="50006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4857750"/>
            <a:ext cx="2000250" cy="50006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13" y="4857750"/>
            <a:ext cx="2000250" cy="50006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5400675" cy="1643062"/>
          </a:xfrm>
        </p:spPr>
        <p:txBody>
          <a:bodyPr/>
          <a:lstStyle/>
          <a:p>
            <a:r>
              <a:rPr lang="ru-RU" sz="3600" i="1" smtClean="0">
                <a:solidFill>
                  <a:srgbClr val="7030A0"/>
                </a:solidFill>
              </a:rPr>
              <a:t>Соедини стрелками название обета и его значение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3143250"/>
          <a:ext cx="8143875" cy="3410077"/>
        </p:xfrm>
        <a:graphic>
          <a:graphicData uri="http://schemas.openxmlformats.org/drawingml/2006/table">
            <a:tbl>
              <a:tblPr/>
              <a:tblGrid>
                <a:gridCol w="3286125"/>
                <a:gridCol w="909638"/>
                <a:gridCol w="394811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Название обета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Что означает?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Обет послушания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отсутствие личной собственности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Обет нестяжания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безбрачие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373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Обет целомудрия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подчинение своей воли старшему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8673" name="AutoShape 1"/>
          <p:cNvCxnSpPr>
            <a:cxnSpLocks noChangeShapeType="1"/>
          </p:cNvCxnSpPr>
          <p:nvPr/>
        </p:nvCxnSpPr>
        <p:spPr bwMode="auto">
          <a:xfrm>
            <a:off x="3643313" y="4286250"/>
            <a:ext cx="1285875" cy="178593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8674" name="AutoShape 2"/>
          <p:cNvCxnSpPr>
            <a:cxnSpLocks noChangeShapeType="1"/>
          </p:cNvCxnSpPr>
          <p:nvPr/>
        </p:nvCxnSpPr>
        <p:spPr bwMode="auto">
          <a:xfrm flipV="1">
            <a:off x="3714750" y="4143375"/>
            <a:ext cx="1428750" cy="107473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28675" name="AutoShape 3"/>
          <p:cNvCxnSpPr>
            <a:cxnSpLocks noChangeShapeType="1"/>
          </p:cNvCxnSpPr>
          <p:nvPr/>
        </p:nvCxnSpPr>
        <p:spPr bwMode="auto">
          <a:xfrm flipV="1">
            <a:off x="3714750" y="5143500"/>
            <a:ext cx="1500188" cy="1003300"/>
          </a:xfrm>
          <a:prstGeom prst="straightConnector1">
            <a:avLst/>
          </a:prstGeom>
          <a:noFill/>
          <a:ln w="57150">
            <a:solidFill>
              <a:srgbClr val="E36C0A"/>
            </a:solidFill>
            <a:round/>
            <a:headEnd/>
            <a:tailEnd type="triangle" w="med" len="med"/>
          </a:ln>
        </p:spPr>
      </p:cxn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357188"/>
            <a:ext cx="1981200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857750" y="4857750"/>
            <a:ext cx="3500438" cy="50006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animBg="1"/>
      <p:bldP spid="2867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582612"/>
          </a:xfrm>
        </p:spPr>
        <p:txBody>
          <a:bodyPr/>
          <a:lstStyle/>
          <a:p>
            <a:pPr algn="l"/>
            <a:r>
              <a:rPr lang="ru-RU" sz="3200" smtClean="0"/>
              <a:t>Нелёгкий путь (читать стр. 80-82)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928688"/>
          <a:ext cx="6858000" cy="5257800"/>
        </p:xfrm>
        <a:graphic>
          <a:graphicData uri="http://schemas.openxmlformats.org/drawingml/2006/table">
            <a:tbl>
              <a:tblPr/>
              <a:tblGrid>
                <a:gridCol w="3802062"/>
                <a:gridCol w="3055938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Почему трудно быть монахом?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Почему становятся монахами?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монахи живут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без семьи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это призвание 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(зов Бога)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правило: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«Трудись и молись»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жизнь без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</a:t>
                      </a:r>
                      <a:b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злобы и зависти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сначала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надо стать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послушником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получают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наставления старших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выполнять 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монашеские обеты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это прямой путь к  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святости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85750"/>
            <a:ext cx="17208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3" y="2214563"/>
            <a:ext cx="3500437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3" y="1857375"/>
            <a:ext cx="2928937" cy="8572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3214688"/>
            <a:ext cx="3643313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3" y="3214688"/>
            <a:ext cx="2928937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4429125"/>
            <a:ext cx="3714750" cy="71437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3" y="4429125"/>
            <a:ext cx="2928937" cy="71437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5643563"/>
            <a:ext cx="3714750" cy="42862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3" y="5643563"/>
            <a:ext cx="3000375" cy="42862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mtClean="0"/>
              <a:t>Облачение монаха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285750" y="1000125"/>
            <a:ext cx="8572500" cy="5429250"/>
            <a:chOff x="1327" y="6337"/>
            <a:chExt cx="9825" cy="5822"/>
          </a:xfrm>
        </p:grpSpPr>
        <p:grpSp>
          <p:nvGrpSpPr>
            <p:cNvPr id="6156" name="Group 3"/>
            <p:cNvGrpSpPr>
              <a:grpSpLocks/>
            </p:cNvGrpSpPr>
            <p:nvPr/>
          </p:nvGrpSpPr>
          <p:grpSpPr bwMode="auto">
            <a:xfrm>
              <a:off x="1327" y="6337"/>
              <a:ext cx="9825" cy="5212"/>
              <a:chOff x="1448" y="6398"/>
              <a:chExt cx="9825" cy="5212"/>
            </a:xfrm>
          </p:grpSpPr>
          <p:pic>
            <p:nvPicPr>
              <p:cNvPr id="616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95" y="7067"/>
                <a:ext cx="837" cy="1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44" y="9152"/>
                <a:ext cx="1136" cy="2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7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8" y="7176"/>
                <a:ext cx="1157" cy="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8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18" y="9078"/>
                <a:ext cx="1096" cy="2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9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071" y="9053"/>
                <a:ext cx="1625" cy="2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55" y="9137"/>
                <a:ext cx="1197" cy="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79" y="6622"/>
                <a:ext cx="1292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8" y="6398"/>
                <a:ext cx="1496" cy="3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3" name="Picture 1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0330" y="6622"/>
                <a:ext cx="943" cy="2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3145" y="7930"/>
              <a:ext cx="1530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1" action="ppaction://hlinksldjump"/>
                </a:rPr>
                <a:t>Пояс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4835" y="8303"/>
              <a:ext cx="2562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 err="1">
                  <a:solidFill>
                    <a:srgbClr val="943634"/>
                  </a:solidFill>
                  <a:latin typeface="+mn-lt"/>
                  <a:hlinkClick r:id="rId12" action="ppaction://hlinksldjump"/>
                </a:rPr>
                <a:t>Параман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7064" y="7626"/>
              <a:ext cx="2564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3" action="ppaction://hlinksldjump"/>
                </a:rPr>
                <a:t>Чётки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7659" y="8303"/>
              <a:ext cx="2562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4" action="ppaction://hlinksldjump"/>
                </a:rPr>
                <a:t>Клобук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1327" y="11611"/>
              <a:ext cx="2564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5" action="ppaction://hlinksldjump"/>
                </a:rPr>
                <a:t>Власяница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4049" y="11611"/>
              <a:ext cx="2562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6" action="ppaction://hlinksldjump"/>
                </a:rPr>
                <a:t>Подрясник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6796" y="11611"/>
              <a:ext cx="1601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7" action="ppaction://hlinksldjump"/>
                </a:rPr>
                <a:t>Ряса</a:t>
              </a:r>
              <a:endParaRPr lang="ru-RU" sz="2800" b="1" dirty="0">
                <a:latin typeface="+mn-lt"/>
              </a:endParaRP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8796" y="11611"/>
              <a:ext cx="2356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i="1" dirty="0">
                  <a:solidFill>
                    <a:srgbClr val="943634"/>
                  </a:solidFill>
                  <a:latin typeface="+mn-lt"/>
                  <a:hlinkClick r:id="rId18" action="ppaction://hlinksldjump"/>
                </a:rPr>
                <a:t>Мантия</a:t>
              </a:r>
              <a:endParaRPr lang="ru-RU" sz="2800" b="1" dirty="0">
                <a:latin typeface="+mn-lt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857375" y="2500313"/>
            <a:ext cx="1428750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357563" y="2857500"/>
            <a:ext cx="2214562" cy="50006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86375" y="2214563"/>
            <a:ext cx="2214563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86438" y="2857500"/>
            <a:ext cx="2214562" cy="500063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85750" y="5929313"/>
            <a:ext cx="2214563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43188" y="5929313"/>
            <a:ext cx="2214562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072063" y="5929313"/>
            <a:ext cx="1500187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86563" y="5929313"/>
            <a:ext cx="2071687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0" y="428625"/>
            <a:ext cx="3400425" cy="796925"/>
          </a:xfrm>
        </p:spPr>
        <p:txBody>
          <a:bodyPr/>
          <a:lstStyle/>
          <a:p>
            <a:r>
              <a:rPr lang="ru-RU" i="1" smtClean="0"/>
              <a:t>ЗАДАНИЕ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0" y="1357313"/>
            <a:ext cx="3571875" cy="3357562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ru-RU" sz="2600" smtClean="0"/>
              <a:t>Прочитай легенду </a:t>
            </a:r>
            <a:br>
              <a:rPr lang="ru-RU" sz="2600" smtClean="0"/>
            </a:br>
            <a:r>
              <a:rPr lang="ru-RU" sz="2600" smtClean="0"/>
              <a:t>о царевиче Иоасафе и описание жизни святого Луки. </a:t>
            </a:r>
            <a:br>
              <a:rPr lang="ru-RU" sz="2600" smtClean="0"/>
            </a:br>
            <a:r>
              <a:rPr lang="ru-RU" sz="2600" smtClean="0"/>
              <a:t>(с.82-82)</a:t>
            </a:r>
          </a:p>
          <a:p>
            <a:pPr marL="514350" indent="-514350">
              <a:buFont typeface="Arial" charset="0"/>
              <a:buNone/>
            </a:pPr>
            <a:r>
              <a:rPr lang="ru-RU" sz="2600" smtClean="0"/>
              <a:t>Чем похожи эти истории? (выдели три сходства)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500063"/>
            <a:ext cx="2152650" cy="292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22860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5572125"/>
            <a:ext cx="2643187" cy="92868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Икона </a:t>
            </a:r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«Царевич </a:t>
            </a:r>
            <a:r>
              <a:rPr lang="ru-RU" sz="2400" dirty="0" err="1">
                <a:solidFill>
                  <a:srgbClr val="7030A0"/>
                </a:solidFill>
              </a:rPr>
              <a:t>Иоасаф</a:t>
            </a:r>
            <a:r>
              <a:rPr lang="ru-RU" sz="2400" dirty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3929063"/>
            <a:ext cx="3000375" cy="92868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Святитель Лука (</a:t>
            </a:r>
            <a:r>
              <a:rPr lang="ru-RU" sz="2400" dirty="0" err="1">
                <a:solidFill>
                  <a:srgbClr val="7030A0"/>
                </a:solidFill>
              </a:rPr>
              <a:t>Войно-Ясенецкий</a:t>
            </a:r>
            <a:r>
              <a:rPr lang="ru-RU" sz="2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14688" y="4929188"/>
            <a:ext cx="4286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Они узнали страдание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Они стали монахами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Цель – спасение души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8" y="4929188"/>
            <a:ext cx="5143500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86188" y="5500688"/>
            <a:ext cx="5143500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8" y="6072188"/>
            <a:ext cx="5143500" cy="50006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300" cy="654050"/>
          </a:xfrm>
        </p:spPr>
        <p:txBody>
          <a:bodyPr/>
          <a:lstStyle/>
          <a:p>
            <a:r>
              <a:rPr lang="ru-RU" smtClean="0">
                <a:hlinkClick r:id="rId2" action="ppaction://hlinksldjump"/>
              </a:rPr>
              <a:t>Пояс</a:t>
            </a: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4786313" cy="5072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Пояс  является символом того, что монах постоянно должен быть готов к подвижническому деланию, ведь и в обычной жизни мы, желая приступить к какому-либо делу, сначала опоясываемся и уже потом начинаем трудиться.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428750"/>
            <a:ext cx="30384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Клобук</a:t>
            </a: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(от тюрк. колпак — шапка) — принадлежность облачения монаха, надеваемая на голову.</a:t>
            </a:r>
          </a:p>
          <a:p>
            <a:pPr>
              <a:buFont typeface="Arial" charset="0"/>
              <a:buNone/>
            </a:pPr>
            <a:r>
              <a:rPr lang="ru-RU" smtClean="0"/>
              <a:t>Клобук имеет символическое значение «шлема спасения»</a:t>
            </a:r>
          </a:p>
        </p:txBody>
      </p:sp>
      <p:pic>
        <p:nvPicPr>
          <p:cNvPr id="92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57250"/>
            <a:ext cx="1857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5" cy="654050"/>
          </a:xfrm>
        </p:spPr>
        <p:txBody>
          <a:bodyPr/>
          <a:lstStyle/>
          <a:p>
            <a:r>
              <a:rPr lang="ru-RU" smtClean="0">
                <a:hlinkClick r:id="rId2" action="ppaction://hlinksldjump"/>
              </a:rPr>
              <a:t>Парама́н</a:t>
            </a: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6429375" cy="48831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 (греч. Παραμανδύας, «добавление к мантии») — принадлежность облачения монаха малой схимы, небольшой четырёхугольный плат из материи с изображением восьмиконечного православного креста на подножии, орудий страстей Христовых и черепа Адама.</a:t>
            </a:r>
          </a:p>
          <a:p>
            <a:pPr algn="just">
              <a:buFont typeface="Arial" charset="0"/>
              <a:buNone/>
            </a:pPr>
            <a:r>
              <a:rPr lang="ru-RU" sz="2800" smtClean="0"/>
              <a:t>Носится на теле под одеждой на четырёх шнурах, пришитых по углам. Параман напоминает о кресте, который взял на себя монах, пожелав следовать за Христом.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285875"/>
            <a:ext cx="2016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c48e722-e5ee-4bb4-abb8-2d4075f5b3da">6PQ52NDQUCDJ-54-1</_dlc_DocId>
    <_dlc_DocIdUrl xmlns="4c48e722-e5ee-4bb4-abb8-2d4075f5b3da">
      <Url>http://www.eduportal44.ru/Manturovo/Licei1-Manturovo/_layouts/15/DocIdRedir.aspx?ID=6PQ52NDQUCDJ-54-1</Url>
      <Description>6PQ52NDQUCDJ-54-1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50D6C18929F14BAE08E386CFEE8582" ma:contentTypeVersion="1" ma:contentTypeDescription="Создание документа." ma:contentTypeScope="" ma:versionID="15ea8fc74f0b5d4c70f4023b98e3817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daa56437da12e7a1b4a0dc0b5f01a278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3AA743-6204-48D0-AFE6-7EDC038E131F}"/>
</file>

<file path=customXml/itemProps2.xml><?xml version="1.0" encoding="utf-8"?>
<ds:datastoreItem xmlns:ds="http://schemas.openxmlformats.org/officeDocument/2006/customXml" ds:itemID="{365E7086-52A8-417D-8603-6FC626995A4B}"/>
</file>

<file path=customXml/itemProps3.xml><?xml version="1.0" encoding="utf-8"?>
<ds:datastoreItem xmlns:ds="http://schemas.openxmlformats.org/officeDocument/2006/customXml" ds:itemID="{E13095AD-18ED-4C8A-AD9A-67E2D4C635A6}"/>
</file>

<file path=customXml/itemProps4.xml><?xml version="1.0" encoding="utf-8"?>
<ds:datastoreItem xmlns:ds="http://schemas.openxmlformats.org/officeDocument/2006/customXml" ds:itemID="{4F53E576-B82D-46A9-9A0A-60FA63E29763}"/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462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Монастырь</vt:lpstr>
      <vt:lpstr>Монастырь</vt:lpstr>
      <vt:lpstr>Соедини стрелками название обета и его значение</vt:lpstr>
      <vt:lpstr>Нелёгкий путь (читать стр. 80-82)</vt:lpstr>
      <vt:lpstr>Облачение монаха</vt:lpstr>
      <vt:lpstr>ЗАДАНИЕ</vt:lpstr>
      <vt:lpstr>Пояс</vt:lpstr>
      <vt:lpstr>Клобук</vt:lpstr>
      <vt:lpstr>Парама́н</vt:lpstr>
      <vt:lpstr>Чётки</vt:lpstr>
      <vt:lpstr>Власяница</vt:lpstr>
      <vt:lpstr>Подря́сник</vt:lpstr>
      <vt:lpstr>Ря́са</vt:lpstr>
      <vt:lpstr>Мантия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Платонова Ольга Борисовна</cp:lastModifiedBy>
  <cp:revision>60</cp:revision>
  <dcterms:created xsi:type="dcterms:W3CDTF">2010-09-20T18:06:47Z</dcterms:created>
  <dcterms:modified xsi:type="dcterms:W3CDTF">2011-01-21T09:07:06Z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0x0101001150D6C18929F14BAE08E386CFEE8582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dlc_DocIdItemGuid">
    <vt:lpwstr>ad7cdc0e-8d19-4b88-afa6-226e2c19faf2</vt:lpwstr>
  </property>
</Properties>
</file>