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77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4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img-fotki.yandex.ru/get/15510/212433154.61/0_135c3f_c7b7f036_L.jp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3286116" cy="3207249"/>
          </a:xfrm>
          <a:prstGeom prst="rect">
            <a:avLst/>
          </a:prstGeom>
          <a:noFill/>
        </p:spPr>
      </p:pic>
      <p:sp>
        <p:nvSpPr>
          <p:cNvPr id="8" name="Блок-схема: альтернативный процесс 7"/>
          <p:cNvSpPr/>
          <p:nvPr userDrawn="1"/>
        </p:nvSpPr>
        <p:spPr>
          <a:xfrm>
            <a:off x="4500562" y="4857760"/>
            <a:ext cx="4214842" cy="1643074"/>
          </a:xfrm>
          <a:prstGeom prst="flowChartAlternateProcess">
            <a:avLst/>
          </a:prstGeom>
          <a:solidFill>
            <a:srgbClr val="FF0000">
              <a:alpha val="22000"/>
            </a:srgbClr>
          </a:solidFill>
          <a:ln w="31750">
            <a:solidFill>
              <a:srgbClr val="FF0000">
                <a:alpha val="5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альтернативный процесс 6"/>
          <p:cNvSpPr/>
          <p:nvPr userDrawn="1"/>
        </p:nvSpPr>
        <p:spPr>
          <a:xfrm>
            <a:off x="642910" y="2500306"/>
            <a:ext cx="7858180" cy="1357322"/>
          </a:xfrm>
          <a:prstGeom prst="flowChartAlternateProcess">
            <a:avLst/>
          </a:prstGeom>
          <a:solidFill>
            <a:schemeClr val="bg1">
              <a:alpha val="51000"/>
            </a:schemeClr>
          </a:solidFill>
          <a:ln w="508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500306"/>
            <a:ext cx="7772400" cy="1357322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00562" y="4857760"/>
            <a:ext cx="4214842" cy="1643074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20482" name="AutoShape 2" descr="https://www.pureline.ua/image/cache/catalog/51_bereza-260x430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4" name="AutoShape 4" descr="https://www.pureline.ua/image/cache/catalog/51_bereza-260x430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https://www.pureline.ua/image/cache/catalog/51_bereza-260x430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8" name="AutoShape 8" descr="https://www.pureline.ua/image/cache/catalog/51_bereza-260x430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90" name="AutoShape 10" descr="https://www.pureline.ua/image/cache/catalog/51_bereza-260x430.png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" name="Picture 8" descr="http://www.promopharma.it/wp-content/uploads/2014/11/margh-lacrimilla-2.pn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0" y="5000636"/>
            <a:ext cx="2857488" cy="185736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4929198"/>
            <a:ext cx="1145825" cy="1130748"/>
          </a:xfrm>
          <a:prstGeom prst="rect">
            <a:avLst/>
          </a:prstGeom>
          <a:noFill/>
        </p:spPr>
      </p:pic>
      <p:sp>
        <p:nvSpPr>
          <p:cNvPr id="7" name="Блок-схема: альтернативный процесс 6"/>
          <p:cNvSpPr/>
          <p:nvPr userDrawn="1"/>
        </p:nvSpPr>
        <p:spPr>
          <a:xfrm>
            <a:off x="428596" y="285728"/>
            <a:ext cx="8286808" cy="1143008"/>
          </a:xfrm>
          <a:prstGeom prst="flowChartAlternateProcess">
            <a:avLst/>
          </a:prstGeom>
          <a:solidFill>
            <a:schemeClr val="accent1">
              <a:alpha val="8000"/>
            </a:schemeClr>
          </a:soli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9460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584376"/>
            <a:ext cx="1290606" cy="1273624"/>
          </a:xfrm>
          <a:prstGeom prst="rect">
            <a:avLst/>
          </a:prstGeom>
          <a:noFill/>
        </p:spPr>
      </p:pic>
      <p:pic>
        <p:nvPicPr>
          <p:cNvPr id="10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5730032"/>
            <a:ext cx="1143008" cy="112796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альтернативный процесс 6"/>
          <p:cNvSpPr/>
          <p:nvPr userDrawn="1"/>
        </p:nvSpPr>
        <p:spPr>
          <a:xfrm>
            <a:off x="714348" y="2928934"/>
            <a:ext cx="7786742" cy="1428760"/>
          </a:xfrm>
          <a:prstGeom prst="flowChartAlternateProcess">
            <a:avLst/>
          </a:prstGeom>
          <a:solidFill>
            <a:schemeClr val="accent1">
              <a:alpha val="8000"/>
            </a:schemeClr>
          </a:soli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000372"/>
            <a:ext cx="7772400" cy="1362075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2" descr="https://img-fotki.yandex.ru/get/15510/212433154.61/0_135c3f_c7b7f036_L.jp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9000"/>
          </a:blip>
          <a:srcRect/>
          <a:stretch>
            <a:fillRect/>
          </a:stretch>
        </p:blipFill>
        <p:spPr bwMode="auto">
          <a:xfrm>
            <a:off x="0" y="0"/>
            <a:ext cx="3286116" cy="3207249"/>
          </a:xfrm>
          <a:prstGeom prst="rect">
            <a:avLst/>
          </a:prstGeom>
          <a:noFill/>
        </p:spPr>
      </p:pic>
      <p:pic>
        <p:nvPicPr>
          <p:cNvPr id="9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929198"/>
            <a:ext cx="1145825" cy="1130748"/>
          </a:xfrm>
          <a:prstGeom prst="rect">
            <a:avLst/>
          </a:prstGeom>
          <a:noFill/>
        </p:spPr>
      </p:pic>
      <p:pic>
        <p:nvPicPr>
          <p:cNvPr id="10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5584376"/>
            <a:ext cx="1290606" cy="1273624"/>
          </a:xfrm>
          <a:prstGeom prst="rect">
            <a:avLst/>
          </a:prstGeom>
          <a:noFill/>
        </p:spPr>
      </p:pic>
      <p:pic>
        <p:nvPicPr>
          <p:cNvPr id="11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5730032"/>
            <a:ext cx="1143008" cy="112796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альтернативный процесс 7"/>
          <p:cNvSpPr/>
          <p:nvPr userDrawn="1"/>
        </p:nvSpPr>
        <p:spPr>
          <a:xfrm>
            <a:off x="428596" y="285728"/>
            <a:ext cx="8286808" cy="1143008"/>
          </a:xfrm>
          <a:prstGeom prst="flowChartAlternateProcess">
            <a:avLst/>
          </a:prstGeom>
          <a:solidFill>
            <a:schemeClr val="accent1">
              <a:alpha val="8000"/>
            </a:schemeClr>
          </a:soli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1149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149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pic>
        <p:nvPicPr>
          <p:cNvPr id="6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72074"/>
            <a:ext cx="1145825" cy="1130748"/>
          </a:xfrm>
          <a:prstGeom prst="rect">
            <a:avLst/>
          </a:prstGeom>
          <a:noFill/>
        </p:spPr>
      </p:pic>
      <p:pic>
        <p:nvPicPr>
          <p:cNvPr id="7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5584376"/>
            <a:ext cx="1290606" cy="1273624"/>
          </a:xfrm>
          <a:prstGeom prst="rect">
            <a:avLst/>
          </a:prstGeom>
          <a:noFill/>
        </p:spPr>
      </p:pic>
      <p:pic>
        <p:nvPicPr>
          <p:cNvPr id="9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62" y="5730032"/>
            <a:ext cx="1143008" cy="112796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Блок-схема: альтернативный процесс 9"/>
          <p:cNvSpPr/>
          <p:nvPr userDrawn="1"/>
        </p:nvSpPr>
        <p:spPr>
          <a:xfrm>
            <a:off x="428596" y="285728"/>
            <a:ext cx="8286808" cy="1143008"/>
          </a:xfrm>
          <a:prstGeom prst="flowChartAlternateProcess">
            <a:avLst/>
          </a:prstGeom>
          <a:solidFill>
            <a:schemeClr val="accent1">
              <a:alpha val="8000"/>
            </a:schemeClr>
          </a:soli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Блок-схема: альтернативный процесс 11"/>
          <p:cNvSpPr/>
          <p:nvPr userDrawn="1"/>
        </p:nvSpPr>
        <p:spPr>
          <a:xfrm>
            <a:off x="4643438" y="1571612"/>
            <a:ext cx="4071966" cy="571504"/>
          </a:xfrm>
          <a:prstGeom prst="flowChartAlternateProcess">
            <a:avLst/>
          </a:prstGeom>
          <a:solidFill>
            <a:schemeClr val="accent1">
              <a:alpha val="8000"/>
            </a:schemeClr>
          </a:soli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альтернативный процесс 10"/>
          <p:cNvSpPr/>
          <p:nvPr userDrawn="1"/>
        </p:nvSpPr>
        <p:spPr>
          <a:xfrm>
            <a:off x="428596" y="1571612"/>
            <a:ext cx="4071966" cy="571504"/>
          </a:xfrm>
          <a:prstGeom prst="flowChartAlternateProcess">
            <a:avLst/>
          </a:prstGeom>
          <a:solidFill>
            <a:schemeClr val="accent1">
              <a:alpha val="8000"/>
            </a:schemeClr>
          </a:soli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285991"/>
            <a:ext cx="4040188" cy="44291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285991"/>
            <a:ext cx="4041775" cy="44291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3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29198"/>
            <a:ext cx="1145825" cy="1130748"/>
          </a:xfrm>
          <a:prstGeom prst="rect">
            <a:avLst/>
          </a:prstGeom>
          <a:noFill/>
        </p:spPr>
      </p:pic>
      <p:pic>
        <p:nvPicPr>
          <p:cNvPr id="14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5584376"/>
            <a:ext cx="1290606" cy="1273624"/>
          </a:xfrm>
          <a:prstGeom prst="rect">
            <a:avLst/>
          </a:prstGeom>
          <a:noFill/>
        </p:spPr>
      </p:pic>
      <p:pic>
        <p:nvPicPr>
          <p:cNvPr id="15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14480" y="5730032"/>
            <a:ext cx="1143008" cy="112796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img-fotki.yandex.ru/get/15510/212433154.61/0_135c3f_c7b7f036_L.jp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6000" contrast="-24000"/>
          </a:blip>
          <a:srcRect/>
          <a:stretch>
            <a:fillRect/>
          </a:stretch>
        </p:blipFill>
        <p:spPr bwMode="auto">
          <a:xfrm>
            <a:off x="0" y="1"/>
            <a:ext cx="2214546" cy="3286123"/>
          </a:xfrm>
          <a:prstGeom prst="rect">
            <a:avLst/>
          </a:prstGeom>
          <a:noFill/>
        </p:spPr>
      </p:pic>
      <p:sp>
        <p:nvSpPr>
          <p:cNvPr id="6" name="Блок-схема: альтернативный процесс 5"/>
          <p:cNvSpPr/>
          <p:nvPr userDrawn="1"/>
        </p:nvSpPr>
        <p:spPr>
          <a:xfrm>
            <a:off x="428596" y="285728"/>
            <a:ext cx="8286808" cy="1143008"/>
          </a:xfrm>
          <a:prstGeom prst="flowChartAlternateProcess">
            <a:avLst/>
          </a:prstGeom>
          <a:solidFill>
            <a:schemeClr val="accent1">
              <a:alpha val="8000"/>
            </a:schemeClr>
          </a:solidFill>
          <a:ln w="3175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pic>
        <p:nvPicPr>
          <p:cNvPr id="9" name="Picture 8" descr="http://www.promopharma.it/wp-content/uploads/2014/11/margh-lacrimilla-2.png"/>
          <p:cNvPicPr>
            <a:picLocks noChangeAspect="1" noChangeArrowheads="1"/>
          </p:cNvPicPr>
          <p:nvPr userDrawn="1"/>
        </p:nvPicPr>
        <p:blipFill>
          <a:blip r:embed="rId3">
            <a:lum bright="7000"/>
          </a:blip>
          <a:srcRect b="7692"/>
          <a:stretch>
            <a:fillRect/>
          </a:stretch>
        </p:blipFill>
        <p:spPr bwMode="auto">
          <a:xfrm>
            <a:off x="0" y="5143512"/>
            <a:ext cx="2857488" cy="171448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2" cstate="print"/>
          <a:srcRect l="12472" t="-6318"/>
          <a:stretch>
            <a:fillRect/>
          </a:stretch>
        </p:blipFill>
        <p:spPr bwMode="auto">
          <a:xfrm>
            <a:off x="0" y="5000636"/>
            <a:ext cx="1002917" cy="1202186"/>
          </a:xfrm>
          <a:prstGeom prst="rect">
            <a:avLst/>
          </a:prstGeom>
          <a:noFill/>
        </p:spPr>
      </p:pic>
      <p:pic>
        <p:nvPicPr>
          <p:cNvPr id="4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3" cstate="print"/>
          <a:srcRect b="21475"/>
          <a:stretch>
            <a:fillRect/>
          </a:stretch>
        </p:blipFill>
        <p:spPr bwMode="auto">
          <a:xfrm>
            <a:off x="285720" y="5857892"/>
            <a:ext cx="1290606" cy="1000108"/>
          </a:xfrm>
          <a:prstGeom prst="rect">
            <a:avLst/>
          </a:prstGeom>
          <a:noFill/>
        </p:spPr>
      </p:pic>
      <p:pic>
        <p:nvPicPr>
          <p:cNvPr id="5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57290" y="5730032"/>
            <a:ext cx="1143008" cy="1127968"/>
          </a:xfrm>
          <a:prstGeom prst="rect">
            <a:avLst/>
          </a:prstGeom>
          <a:noFill/>
        </p:spPr>
      </p:pic>
      <p:pic>
        <p:nvPicPr>
          <p:cNvPr id="6" name="Picture 4" descr="http://www.playcast.ru/uploads/2016/05/20/18719641.png"/>
          <p:cNvPicPr>
            <a:picLocks noChangeAspect="1" noChangeArrowheads="1"/>
          </p:cNvPicPr>
          <p:nvPr userDrawn="1"/>
        </p:nvPicPr>
        <p:blipFill>
          <a:blip r:embed="rId4" cstate="print"/>
          <a:srcRect r="12503" b="11335"/>
          <a:stretch>
            <a:fillRect/>
          </a:stretch>
        </p:blipFill>
        <p:spPr bwMode="auto">
          <a:xfrm>
            <a:off x="8143900" y="5857892"/>
            <a:ext cx="1000100" cy="1000108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206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2060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2060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2060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2060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2060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mg-fotki.yandex.ru/get/15510/212433154.61/0_135c3f_c7b7f036_L.jpg" TargetMode="External"/><Relationship Id="rId7" Type="http://schemas.openxmlformats.org/officeDocument/2006/relationships/hyperlink" Target="https://videouroki.net/blog/500-lietiie-vozviedieniia-tul-skogho-kriemlia.html?utm_source=jc&amp;utm_medium=email&amp;utm_campaign=istoria&amp;utm_content=videodwl&amp;utm_term=20190902video-uchitelu-istorii" TargetMode="External"/><Relationship Id="rId2" Type="http://schemas.openxmlformats.org/officeDocument/2006/relationships/hyperlink" Target="http://mkrf.ru/upload/iblock/b84/b84664730cff49343133bf8217973877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edsovet.su/load/396-1-0-50368" TargetMode="External"/><Relationship Id="rId5" Type="http://schemas.openxmlformats.org/officeDocument/2006/relationships/hyperlink" Target="http://www.playcast.ru/uploads/2016/05/20/18719641.png" TargetMode="External"/><Relationship Id="rId4" Type="http://schemas.openxmlformats.org/officeDocument/2006/relationships/hyperlink" Target="http://www.promopharma.it/wp-content/uploads/2014/11/margh-lacrimilla-2.p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Презентация «500-летие возведения Тульского кремля»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4929198"/>
            <a:ext cx="4143404" cy="1571636"/>
          </a:xfrm>
        </p:spPr>
        <p:txBody>
          <a:bodyPr>
            <a:normAutofit/>
          </a:bodyPr>
          <a:lstStyle/>
          <a:p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Одоевская башня Тульского Кремля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A2197F38-BA96-4DD9-9FB2-6CC8A0FC74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628800"/>
            <a:ext cx="7522828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E851BAF-8B0D-4C12-9879-B459DA5F049B}"/>
              </a:ext>
            </a:extLst>
          </p:cNvPr>
          <p:cNvSpPr/>
          <p:nvPr/>
        </p:nvSpPr>
        <p:spPr>
          <a:xfrm>
            <a:off x="1187624" y="6087962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От башни начиналась дорога в сторону Одоева. В её нише находилась икона Казанской Божьей Матери.</a:t>
            </a:r>
          </a:p>
        </p:txBody>
      </p:sp>
    </p:spTree>
    <p:extLst>
      <p:ext uri="{BB962C8B-B14F-4D97-AF65-F5344CB8AC3E}">
        <p14:creationId xmlns="" xmlns:p14="http://schemas.microsoft.com/office/powerpoint/2010/main" val="2064857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Пятницкая башня Тульского Кремля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B314770D-18A3-4D15-90DF-05F7D96038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556792"/>
            <a:ext cx="7522828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9F811769-B2A3-4E67-B66D-F5D02C5B0B67}"/>
              </a:ext>
            </a:extLst>
          </p:cNvPr>
          <p:cNvSpPr/>
          <p:nvPr/>
        </p:nvSpPr>
        <p:spPr>
          <a:xfrm>
            <a:off x="1259632" y="6106655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Башня выходила на церковь </a:t>
            </a:r>
            <a:r>
              <a:rPr lang="ru-RU" sz="2400" b="1" dirty="0" err="1"/>
              <a:t>Параскевы</a:t>
            </a:r>
            <a:r>
              <a:rPr lang="ru-RU" sz="2400" b="1" dirty="0"/>
              <a:t> Пятницы. В её воротах хранились запасы еды и оружие на случай осады. </a:t>
            </a:r>
          </a:p>
        </p:txBody>
      </p:sp>
    </p:spTree>
    <p:extLst>
      <p:ext uri="{BB962C8B-B14F-4D97-AF65-F5344CB8AC3E}">
        <p14:creationId xmlns="" xmlns:p14="http://schemas.microsoft.com/office/powerpoint/2010/main" val="336924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ru-RU" dirty="0"/>
              <a:t>Башня Ивановских ворот Кремля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93AA87FE-D8A1-4CF2-A4FD-6F3FC6FF70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1700808"/>
            <a:ext cx="7522828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5FE06374-C60B-48DB-9F12-DEC68E68C40E}"/>
              </a:ext>
            </a:extLst>
          </p:cNvPr>
          <p:cNvSpPr/>
          <p:nvPr/>
        </p:nvSpPr>
        <p:spPr>
          <a:xfrm>
            <a:off x="1259632" y="6106655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Башня имела арочный проём, который вёл на внутреннюю лестницу, выходившую на стены кремля. </a:t>
            </a:r>
          </a:p>
        </p:txBody>
      </p:sp>
    </p:spTree>
    <p:extLst>
      <p:ext uri="{BB962C8B-B14F-4D97-AF65-F5344CB8AC3E}">
        <p14:creationId xmlns="" xmlns:p14="http://schemas.microsoft.com/office/powerpoint/2010/main" val="3008442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/>
          </a:bodyPr>
          <a:lstStyle/>
          <a:p>
            <a:r>
              <a:rPr lang="ru-RU" dirty="0"/>
              <a:t>Водяная башня Тульского кремля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6E4C06C7-08D2-469A-8343-A8515F5547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556792"/>
            <a:ext cx="7522828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66F111EF-EACB-465D-94FD-19F898AB9BCF}"/>
              </a:ext>
            </a:extLst>
          </p:cNvPr>
          <p:cNvSpPr/>
          <p:nvPr/>
        </p:nvSpPr>
        <p:spPr>
          <a:xfrm>
            <a:off x="1187624" y="5804792"/>
            <a:ext cx="7956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Башня служила проходом на Казанскую набережную. Через неё по праздникам спускался к реке крестный ход. </a:t>
            </a:r>
          </a:p>
        </p:txBody>
      </p:sp>
    </p:spTree>
    <p:extLst>
      <p:ext uri="{BB962C8B-B14F-4D97-AF65-F5344CB8AC3E}">
        <p14:creationId xmlns="" xmlns:p14="http://schemas.microsoft.com/office/powerpoint/2010/main" val="8459634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Здания ансамбля Тульского кремля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EB876D86-BA3C-4AD5-871B-93B3415A5B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4415" y="2307032"/>
            <a:ext cx="5938019" cy="3340898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F8EA5187-9AD2-4E14-85B6-C960BDAEE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1556792"/>
            <a:ext cx="7550267" cy="424800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5F01F49-E770-4344-B835-A3565C7C4E77}"/>
              </a:ext>
            </a:extLst>
          </p:cNvPr>
          <p:cNvSpPr/>
          <p:nvPr/>
        </p:nvSpPr>
        <p:spPr>
          <a:xfrm>
            <a:off x="1187623" y="5829655"/>
            <a:ext cx="777686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Свято-Успенский и Богоявленский соборы, торговые ряды и здание первой городской электростанции.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2265556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Музей народного и декоративного искусства Тульского кремля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23760B62-EB21-4F08-8407-CEF66F9D70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556792"/>
            <a:ext cx="7522828" cy="4248000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558C387A-22B5-4823-AE2D-84B78D0C2A3C}"/>
              </a:ext>
            </a:extLst>
          </p:cNvPr>
          <p:cNvSpPr/>
          <p:nvPr/>
        </p:nvSpPr>
        <p:spPr>
          <a:xfrm>
            <a:off x="1187624" y="5661248"/>
            <a:ext cx="79563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В нём представлены более 1000 уникальных экспонатов: тульская городская и </a:t>
            </a:r>
            <a:r>
              <a:rPr lang="ru-RU" sz="2400" b="1" dirty="0" err="1"/>
              <a:t>филимоновская</a:t>
            </a:r>
            <a:r>
              <a:rPr lang="ru-RU" sz="2400" b="1" dirty="0"/>
              <a:t> игрушка, белёвское кружево, народный костюм, вышивка и т.д.</a:t>
            </a:r>
          </a:p>
        </p:txBody>
      </p:sp>
    </p:spTree>
    <p:extLst>
      <p:ext uri="{BB962C8B-B14F-4D97-AF65-F5344CB8AC3E}">
        <p14:creationId xmlns="" xmlns:p14="http://schemas.microsoft.com/office/powerpoint/2010/main" val="1076063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Значение Тульского Кремля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517F0B21-66D6-4320-8762-FD6D6A51CC8D}"/>
              </a:ext>
            </a:extLst>
          </p:cNvPr>
          <p:cNvSpPr/>
          <p:nvPr/>
        </p:nvSpPr>
        <p:spPr>
          <a:xfrm>
            <a:off x="683568" y="2060847"/>
            <a:ext cx="80032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Ежегодно территорию Тульского кремля посещает более одного миллиона человек.</a:t>
            </a:r>
          </a:p>
          <a:p>
            <a:endParaRPr lang="ru-RU" sz="2400" b="1" dirty="0"/>
          </a:p>
          <a:p>
            <a:r>
              <a:rPr lang="ru-RU" sz="2400" b="1" dirty="0"/>
              <a:t>Празднование 500-летия Тульского кремля является знаковым событием не только для региона, но и для                всей России в целом. </a:t>
            </a:r>
          </a:p>
          <a:p>
            <a:endParaRPr lang="ru-RU" sz="2400" b="1" dirty="0"/>
          </a:p>
          <a:p>
            <a:r>
              <a:rPr lang="ru-RU" sz="2400" b="1" dirty="0"/>
              <a:t>Завершение его строительства в 1520 году положило начало созданию системы оборонительных укреплений.</a:t>
            </a:r>
          </a:p>
        </p:txBody>
      </p:sp>
    </p:spTree>
    <p:extLst>
      <p:ext uri="{BB962C8B-B14F-4D97-AF65-F5344CB8AC3E}">
        <p14:creationId xmlns="" xmlns:p14="http://schemas.microsoft.com/office/powerpoint/2010/main" val="84215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71612"/>
            <a:ext cx="8964488" cy="48577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Шаблон презентации «Патриотический»</a:t>
            </a:r>
          </a:p>
          <a:p>
            <a:r>
              <a:rPr lang="ru-RU" sz="1600" b="1" dirty="0"/>
              <a:t>Флаг России </a:t>
            </a:r>
            <a:r>
              <a:rPr lang="en-US" sz="1600" b="1" dirty="0">
                <a:hlinkClick r:id="rId2"/>
              </a:rPr>
              <a:t>http://mkrf.ru/upload/iblock/b84/b84664730cff49343133bf8217973877.jpg</a:t>
            </a:r>
            <a:r>
              <a:rPr lang="ru-RU" sz="1600" b="1" dirty="0"/>
              <a:t> </a:t>
            </a:r>
          </a:p>
          <a:p>
            <a:r>
              <a:rPr lang="ru-RU" sz="1600" b="1" dirty="0"/>
              <a:t>Ветка березы </a:t>
            </a:r>
            <a:r>
              <a:rPr lang="en-US" sz="1600" b="1" dirty="0">
                <a:hlinkClick r:id="rId3"/>
              </a:rPr>
              <a:t>https://img-fotki.yandex.ru/get/15510/212433154.61/0_135c3f_c7b7f036_L.jpg</a:t>
            </a:r>
            <a:endParaRPr lang="ru-RU" sz="1600" b="1" dirty="0"/>
          </a:p>
          <a:p>
            <a:r>
              <a:rPr lang="ru-RU" sz="1600" b="1" dirty="0"/>
              <a:t>Ромашки </a:t>
            </a:r>
            <a:r>
              <a:rPr lang="en-US" sz="1600" b="1" dirty="0">
                <a:hlinkClick r:id="rId4"/>
              </a:rPr>
              <a:t>http://www.promopharma.it/wp-content/uploads/2014/11/margh-lacrimilla-2.png</a:t>
            </a:r>
            <a:r>
              <a:rPr lang="ru-RU" sz="1600" b="1" dirty="0"/>
              <a:t> </a:t>
            </a:r>
          </a:p>
          <a:p>
            <a:r>
              <a:rPr lang="ru-RU" sz="1600" b="1" dirty="0"/>
              <a:t>Ромашка </a:t>
            </a:r>
            <a:r>
              <a:rPr lang="en-US" sz="1600" b="1" dirty="0">
                <a:hlinkClick r:id="rId5"/>
              </a:rPr>
              <a:t>http://www.playcast.ru/uploads/2016/05/20/18719641.png</a:t>
            </a:r>
            <a:r>
              <a:rPr lang="ru-RU" sz="1600" b="1" dirty="0"/>
              <a:t> </a:t>
            </a:r>
          </a:p>
          <a:p>
            <a:pPr marL="0" indent="0" algn="ctr">
              <a:buNone/>
            </a:pPr>
            <a:r>
              <a:rPr lang="ru-RU" sz="2000" b="1" dirty="0"/>
              <a:t>Автор: Погодаева Оксана Викторовна- педагог дополнительного образования МБУ ДО «СЮН» города Новокузнецка. Опубликован                         на сайте </a:t>
            </a:r>
            <a:r>
              <a:rPr lang="ru-RU" sz="2000" b="1" dirty="0" err="1"/>
              <a:t>Педсовет.ру</a:t>
            </a:r>
            <a:r>
              <a:rPr lang="en-US" sz="2000" b="1" dirty="0"/>
              <a:t> </a:t>
            </a:r>
            <a:r>
              <a:rPr lang="en-US" sz="2000" b="1" dirty="0">
                <a:hlinkClick r:id="rId6"/>
              </a:rPr>
              <a:t>http://pedsovet.su/load/396-1-0-50368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400" b="1" dirty="0">
                <a:solidFill>
                  <a:srgbClr val="C00000"/>
                </a:solidFill>
              </a:rPr>
              <a:t>Фотографии и текст Презентации взяты с сайта   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C00000"/>
                </a:solidFill>
                <a:hlinkClick r:id="rId7"/>
              </a:rPr>
              <a:t>https://videouroki.net/blog/500-lietiie-vozviedieniia-tul-skogho-kriemlia.html?utm_source=jc&amp;utm_medium=email&amp;utm_campaign=istoria&amp;utm_content=videodwl&amp;utm_term=20190902video-uchitelu-istorii</a:t>
            </a:r>
            <a:endParaRPr lang="ru-RU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en-US" sz="2000" b="1" dirty="0"/>
          </a:p>
          <a:p>
            <a:pPr marL="0" indent="0" algn="ctr">
              <a:buNone/>
            </a:pPr>
            <a:endParaRPr lang="ru-RU" sz="2000" b="1" dirty="0"/>
          </a:p>
          <a:p>
            <a:pPr algn="ctr"/>
            <a:endParaRPr lang="ru-RU" sz="2000" b="1" dirty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 истории Тульского Кремля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8CEA2746-93C4-4D3D-AE04-8BADA9C60185}"/>
              </a:ext>
            </a:extLst>
          </p:cNvPr>
          <p:cNvSpPr/>
          <p:nvPr/>
        </p:nvSpPr>
        <p:spPr>
          <a:xfrm>
            <a:off x="827584" y="1772816"/>
            <a:ext cx="785921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Каменный кремль — старейшее сооружение Тулы.                          Эта крепость была главным звеном знаменитой Большой Засечной черты. В 2020 году Тульский кремль празднует 500-летие.</a:t>
            </a:r>
          </a:p>
          <a:p>
            <a:endParaRPr lang="ru-RU" sz="2400" b="1" dirty="0"/>
          </a:p>
          <a:p>
            <a:r>
              <a:rPr lang="ru-RU" sz="2400" b="1" dirty="0"/>
              <a:t>Строительство Тульского кремля началось в 1507 году по указу московского князя Василия III. В отличие от многих подобных построек кремль в Туле расположен в низине,                   на берегу реки </a:t>
            </a:r>
            <a:r>
              <a:rPr lang="ru-RU" sz="2400" b="1" dirty="0" err="1"/>
              <a:t>Упы</a:t>
            </a:r>
            <a:r>
              <a:rPr lang="ru-RU" sz="2400" b="1" dirty="0"/>
              <a:t>.</a:t>
            </a:r>
          </a:p>
          <a:p>
            <a:endParaRPr lang="ru-RU" sz="2400" b="1" dirty="0"/>
          </a:p>
          <a:p>
            <a:r>
              <a:rPr lang="ru-RU" sz="2400" b="1" dirty="0"/>
              <a:t>К 1520 году внутри крепости построили «каменный город». Именно с этого года ведётся история Тульского кремля.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Из истории Тульского Кремля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4B3DA756-24FA-4CAF-972C-08F3371254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538" y="1556792"/>
            <a:ext cx="7522828" cy="4248000"/>
          </a:xfrm>
          <a:prstGeom prst="rect">
            <a:avLst/>
          </a:prstGeom>
        </p:spPr>
      </p:pic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B58A903A-7BC9-4C2A-B410-CD706538E3F4}"/>
              </a:ext>
            </a:extLst>
          </p:cNvPr>
          <p:cNvSpPr/>
          <p:nvPr/>
        </p:nvSpPr>
        <p:spPr>
          <a:xfrm>
            <a:off x="1163973" y="5804792"/>
            <a:ext cx="72964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Тульская крепость защищала южные границы Московского княжества от ордынских набегов.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План- схема Тульского Кремля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111D2CA1-3C33-4A21-8895-0DA9FA12B5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2924" y="1628800"/>
            <a:ext cx="7550267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8602437-9507-43C6-9DAE-BD719E62B57B}"/>
              </a:ext>
            </a:extLst>
          </p:cNvPr>
          <p:cNvSpPr/>
          <p:nvPr/>
        </p:nvSpPr>
        <p:spPr>
          <a:xfrm>
            <a:off x="1150771" y="5937031"/>
            <a:ext cx="79103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Огневая сила Кремля была сосредоточена в девяти башнях, вынесенных далеко за стены.</a:t>
            </a:r>
          </a:p>
        </p:txBody>
      </p:sp>
    </p:spTree>
    <p:extLst>
      <p:ext uri="{BB962C8B-B14F-4D97-AF65-F5344CB8AC3E}">
        <p14:creationId xmlns="" xmlns:p14="http://schemas.microsoft.com/office/powerpoint/2010/main" val="3845439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Никитская башня Тульского Кремля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EC243C79-84B1-4BFC-81B8-ADA6599AD7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6585" y="1628800"/>
            <a:ext cx="7550267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D55E84E-88A2-4F06-A9E3-9060B83E5F15}"/>
              </a:ext>
            </a:extLst>
          </p:cNvPr>
          <p:cNvSpPr/>
          <p:nvPr/>
        </p:nvSpPr>
        <p:spPr>
          <a:xfrm>
            <a:off x="683568" y="6106655"/>
            <a:ext cx="8229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Башня получила своё название от ближайшего района — Никитского конца. В 17 веке в ней хранили порох и свинец. </a:t>
            </a:r>
          </a:p>
        </p:txBody>
      </p:sp>
    </p:spTree>
    <p:extLst>
      <p:ext uri="{BB962C8B-B14F-4D97-AF65-F5344CB8AC3E}">
        <p14:creationId xmlns="" xmlns:p14="http://schemas.microsoft.com/office/powerpoint/2010/main" val="1746468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Спасская башня Тульского Кремля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C791E3C4-B8EF-445F-824B-DB68816C38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1640" y="1628800"/>
            <a:ext cx="7522828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E0DC1AD-12C3-4BDC-97E0-4B7087989CDF}"/>
              </a:ext>
            </a:extLst>
          </p:cNvPr>
          <p:cNvSpPr/>
          <p:nvPr/>
        </p:nvSpPr>
        <p:spPr>
          <a:xfrm>
            <a:off x="1331640" y="6087962"/>
            <a:ext cx="71287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Башня была построена напротив Спасской церкви. Первоначально она называлась Вестовой.</a:t>
            </a:r>
          </a:p>
        </p:txBody>
      </p:sp>
    </p:spTree>
    <p:extLst>
      <p:ext uri="{BB962C8B-B14F-4D97-AF65-F5344CB8AC3E}">
        <p14:creationId xmlns="" xmlns:p14="http://schemas.microsoft.com/office/powerpoint/2010/main" val="4262332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Ивановская башня Тульского Кремля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875CB6CF-42AD-4015-9044-C02684981B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3574" y="1550158"/>
            <a:ext cx="7522828" cy="4308839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08B19C3-3A55-4671-9E50-5FDA761BD1E9}"/>
              </a:ext>
            </a:extLst>
          </p:cNvPr>
          <p:cNvSpPr/>
          <p:nvPr/>
        </p:nvSpPr>
        <p:spPr>
          <a:xfrm>
            <a:off x="1187624" y="5858998"/>
            <a:ext cx="75228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Ивановская башня в XVI веке называлась </a:t>
            </a:r>
            <a:r>
              <a:rPr lang="ru-RU" sz="2400" b="1" dirty="0" err="1"/>
              <a:t>Тайницкой</a:t>
            </a:r>
            <a:r>
              <a:rPr lang="ru-RU" sz="2400" b="1" dirty="0"/>
              <a:t>. Под ней находился проход, который вёл к реке. </a:t>
            </a:r>
          </a:p>
        </p:txBody>
      </p:sp>
    </p:spTree>
    <p:extLst>
      <p:ext uri="{BB962C8B-B14F-4D97-AF65-F5344CB8AC3E}">
        <p14:creationId xmlns="" xmlns:p14="http://schemas.microsoft.com/office/powerpoint/2010/main" val="463458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Наугольная башня Тульского Кремля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="" xmlns:a16="http://schemas.microsoft.com/office/drawing/2014/main" id="{BF20E2BA-632E-4A0F-8A7A-515316AD32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556792"/>
            <a:ext cx="7522828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2690C78E-908B-410D-BF6C-AFF521FFE032}"/>
              </a:ext>
            </a:extLst>
          </p:cNvPr>
          <p:cNvSpPr/>
          <p:nvPr/>
        </p:nvSpPr>
        <p:spPr>
          <a:xfrm>
            <a:off x="1187624" y="5943946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Наугольная башня — ближайшая к реке.                                     В ней размещались торговые склады. </a:t>
            </a:r>
          </a:p>
        </p:txBody>
      </p:sp>
    </p:spTree>
    <p:extLst>
      <p:ext uri="{BB962C8B-B14F-4D97-AF65-F5344CB8AC3E}">
        <p14:creationId xmlns="" xmlns:p14="http://schemas.microsoft.com/office/powerpoint/2010/main" val="683626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Башня На погребу Тульского Кремля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04FBB5EA-96FF-42EC-B108-6D06F0E19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7624" y="1628800"/>
            <a:ext cx="7522828" cy="424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DB2BB4D0-A534-4F07-BB6A-4C9738EDBF3F}"/>
              </a:ext>
            </a:extLst>
          </p:cNvPr>
          <p:cNvSpPr/>
          <p:nvPr/>
        </p:nvSpPr>
        <p:spPr>
          <a:xfrm>
            <a:off x="1187624" y="5870462"/>
            <a:ext cx="7956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Под башней На погребу находился воеводский склад             с запасами еды, оружия и пороха. </a:t>
            </a:r>
          </a:p>
        </p:txBody>
      </p:sp>
    </p:spTree>
    <p:extLst>
      <p:ext uri="{BB962C8B-B14F-4D97-AF65-F5344CB8AC3E}">
        <p14:creationId xmlns="" xmlns:p14="http://schemas.microsoft.com/office/powerpoint/2010/main" val="32622878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8F6DB824B927A47BEBF8D850422D2A7" ma:contentTypeVersion="0" ma:contentTypeDescription="Создание документа." ma:contentTypeScope="" ma:versionID="373ff0b77c1de0c6201340e90fffef74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9ff6193db891554c8440be285a54b22a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6PQ52NDQUCDJ-1970824238-16</_dlc_DocId>
    <_dlc_DocIdUrl xmlns="4c48e722-e5ee-4bb4-abb8-2d4075f5b3da">
      <Url>http://www.eduportal44.ru/Manturovo/Licei1-Manturovo/_layouts/15/DocIdRedir.aspx?ID=6PQ52NDQUCDJ-1970824238-16</Url>
      <Description>6PQ52NDQUCDJ-1970824238-16</Description>
    </_dlc_DocIdUrl>
  </documentManagement>
</p:properties>
</file>

<file path=customXml/itemProps1.xml><?xml version="1.0" encoding="utf-8"?>
<ds:datastoreItem xmlns:ds="http://schemas.openxmlformats.org/officeDocument/2006/customXml" ds:itemID="{9CD09663-5E2B-4859-9A66-B578A3A609FE}"/>
</file>

<file path=customXml/itemProps2.xml><?xml version="1.0" encoding="utf-8"?>
<ds:datastoreItem xmlns:ds="http://schemas.openxmlformats.org/officeDocument/2006/customXml" ds:itemID="{4DB85733-7DD6-4C61-805D-D90431E6CD9F}"/>
</file>

<file path=customXml/itemProps3.xml><?xml version="1.0" encoding="utf-8"?>
<ds:datastoreItem xmlns:ds="http://schemas.openxmlformats.org/officeDocument/2006/customXml" ds:itemID="{086EA156-A826-4F71-B31D-357E240A0DA0}"/>
</file>

<file path=customXml/itemProps4.xml><?xml version="1.0" encoding="utf-8"?>
<ds:datastoreItem xmlns:ds="http://schemas.openxmlformats.org/officeDocument/2006/customXml" ds:itemID="{3F4F5AC1-31B5-4CD5-8FFC-80B7507384CB}"/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456</Words>
  <Application>Microsoft Office PowerPoint</Application>
  <PresentationFormat>Экран (4:3)</PresentationFormat>
  <Paragraphs>57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Презентация «500-летие возведения Тульского кремля»</vt:lpstr>
      <vt:lpstr>Из истории Тульского Кремля</vt:lpstr>
      <vt:lpstr>Из истории Тульского Кремля</vt:lpstr>
      <vt:lpstr>План- схема Тульского Кремля</vt:lpstr>
      <vt:lpstr>Никитская башня Тульского Кремля</vt:lpstr>
      <vt:lpstr>Спасская башня Тульского Кремля</vt:lpstr>
      <vt:lpstr>Ивановская башня Тульского Кремля</vt:lpstr>
      <vt:lpstr>Наугольная башня Тульского Кремля</vt:lpstr>
      <vt:lpstr>Башня На погребу Тульского Кремля</vt:lpstr>
      <vt:lpstr>Одоевская башня Тульского Кремля</vt:lpstr>
      <vt:lpstr>Пятницкая башня Тульского Кремля</vt:lpstr>
      <vt:lpstr>Башня Ивановских ворот Кремля</vt:lpstr>
      <vt:lpstr>Водяная башня Тульского кремля</vt:lpstr>
      <vt:lpstr>Здания ансамбля Тульского кремля</vt:lpstr>
      <vt:lpstr>Музей народного и декоративного искусства Тульского кремля</vt:lpstr>
      <vt:lpstr>Значение Тульского Кремля</vt:lpstr>
      <vt:lpstr>Источники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Мартынова Галина Терентьевна</cp:lastModifiedBy>
  <cp:revision>30</cp:revision>
  <dcterms:modified xsi:type="dcterms:W3CDTF">2020-04-20T07:42:33Z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987079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  <property fmtid="{D5CDD505-2E9C-101B-9397-08002B2CF9AE}" pid="5" name="ContentTypeId">
    <vt:lpwstr>0x01010008F6DB824B927A47BEBF8D850422D2A7</vt:lpwstr>
  </property>
  <property fmtid="{D5CDD505-2E9C-101B-9397-08002B2CF9AE}" pid="6" name="_dlc_DocIdItemGuid">
    <vt:lpwstr>d3f957e2-e290-4b65-acb6-26e3281124cd</vt:lpwstr>
  </property>
</Properties>
</file>