
<file path=[Content_Types].xml><?xml version="1.0" encoding="utf-8"?>
<Types xmlns="http://schemas.openxmlformats.org/package/2006/content-types">
  <Default Extension="png" ContentType="image/png"/>
  <Default Extension="bin" ContentType="application/vnd.ms-office.legacyDiagramText"/>
  <Default Extension="wmf" ContentType="image/x-wmf"/>
  <Default Extension="rels" ContentType="application/vnd.openxmlformats-package.relationships+xml"/>
  <Default Extension="jpeg" ContentType="image/jpeg"/>
  <Default Extension="xml" ContentType="application/xml"/>
  <Default Extension="vml" ContentType="application/vnd.openxmlformats-officedocument.vmlDrawing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Masters/notesMaster1.xml" ContentType="application/vnd.openxmlformats-officedocument.presentationml.notesMaster+xml"/>
  <Override PartName="/ppt/legacyDocTextInfo.bin" ContentType="application/vnd.ms-office.legacyDocTextInfo"/>
  <Override PartName="/ppt/theme/theme1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701" r:id="rId2"/>
    <p:sldMasterId id="2147483703" r:id="rId3"/>
    <p:sldMasterId id="2147483705" r:id="rId4"/>
  </p:sldMasterIdLst>
  <p:notesMasterIdLst>
    <p:notesMasterId r:id="rId20"/>
  </p:notesMasterIdLst>
  <p:sldIdLst>
    <p:sldId id="256" r:id="rId5"/>
    <p:sldId id="257" r:id="rId6"/>
    <p:sldId id="259" r:id="rId7"/>
    <p:sldId id="265" r:id="rId8"/>
    <p:sldId id="264" r:id="rId9"/>
    <p:sldId id="261" r:id="rId10"/>
    <p:sldId id="258" r:id="rId11"/>
    <p:sldId id="262" r:id="rId12"/>
    <p:sldId id="260" r:id="rId13"/>
    <p:sldId id="263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9999"/>
    <a:srgbClr val="FF0000"/>
    <a:srgbClr val="FF9933"/>
    <a:srgbClr val="FF3300"/>
    <a:srgbClr val="00CC66"/>
    <a:srgbClr val="0066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3" autoAdjust="0"/>
    <p:restoredTop sz="94660"/>
  </p:normalViewPr>
  <p:slideViewPr>
    <p:cSldViewPr>
      <p:cViewPr varScale="1">
        <p:scale>
          <a:sx n="83" d="100"/>
          <a:sy n="83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06/relationships/legacyDocTextInfo" Target="legacyDocTextInfo.bin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28" Type="http://schemas.openxmlformats.org/officeDocument/2006/relationships/customXml" Target="../customXml/item3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5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C15ABFB-A396-4295-B913-9C598D1DB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C28D42-2E74-4BBB-940D-40E97F5596BF}" type="slidenum">
              <a:rPr lang="ru-RU"/>
              <a:pPr/>
              <a:t>5</a:t>
            </a:fld>
            <a:endParaRPr lang="ru-RU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;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24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247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8134DB-6DB0-4E71-A077-CE22719E9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835FD-B357-4A56-8606-8FE0931BC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B082B-67D5-404B-AE09-5B6A02D5C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64110-1D68-4863-A703-72AA7193B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8007350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38200" y="4076700"/>
            <a:ext cx="8007350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B73EF-CA52-4CDF-ADDF-91872FA093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667D7-33A8-456B-AED8-C2177F12B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003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03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E86386-C6D2-4DBC-A456-8B82AF075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950F8-4CB8-4C2A-8978-B0D005EFE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462B3-8B4F-4C75-B81D-474A57731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5517D-55FE-4C04-8C4B-5A5DE9FEB9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4DC84-3719-44C1-96BA-6A2A4BEC82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AC652-7B3D-43BC-B13A-5E1082A3F8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68D41-E4A6-45F1-9184-C73979D11A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324E0-6106-43FC-B561-598C1BB86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09487-2FDC-4933-8CF7-EFBF5711C0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78B7C-14D1-4613-9072-B8CCAFE49B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C9AB8-7489-4AD3-BE7B-B6BFCFAE4A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10E56-3169-4144-80E4-8DDC335EF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51863-14DB-4D02-BDEF-7E1651F5CA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321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1321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CEC8940-7BDC-4E7E-8F7F-B56CA0A4B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A140F-8AFE-484B-B28D-96E22B2935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7D063-D6D5-46B2-9ED8-4E930C3675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D990A-D22A-400F-ADE2-AD54AB783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2DE2F-D676-4EC4-83D9-35633A97F4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9F8F8-A160-45C6-86BE-E2F6215E2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B1BE7-5753-4626-B763-D798A4981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A98F8-EED9-4CE1-9FD6-34F8F60960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BEB0C-BBBD-428E-98F4-0BDFFDC22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98CA1-FAE1-4E80-B5D4-358087B4F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91911-705F-4F27-8F21-3C7F5252D0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EBDF0-6138-4715-9AC3-34217E0F8D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815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1815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7655D3-FE8D-4B2C-9B10-51C874CAD2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13F6B-EB26-4D51-BFDD-06A9F7E38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A4156-05B9-4D42-968E-39D0F0EB36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10442-0A0E-4A6D-8268-9F9371075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CB88E-BE03-452D-8CD2-CF0291E4C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BCB7F-5651-445C-B3B2-835903D78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FA939-289F-4328-9215-BB931AD7C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4E412-E901-429A-8C96-51C364DF0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6C35-6436-41A0-B2E4-F1EFB3B42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FB3A1-EC87-49A3-8BDC-C45C95A5A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79209-4696-4805-84C9-6C5E706FD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D9AB1-47CF-4926-B42A-2C1E73F3C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62C19-57D0-4678-B6E5-B07737B63E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D5298-B6FD-4DEB-8DF0-BE3307BFB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3798C-9005-4478-9515-AB9AE6B1A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DFC77-1592-4806-A503-3647569349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11462-3500-4D88-839B-A5887FE5F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6144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4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45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14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CDACFA3-526D-4A53-8F11-CECC099E1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145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5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9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16E5E923-C228-4772-BCCE-D2659D558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93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93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93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993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993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993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993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93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993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30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93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197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7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7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7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7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7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7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7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7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8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199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200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200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200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200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0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0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0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0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0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0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1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2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3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4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5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6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7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8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09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0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1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2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3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4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5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6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7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8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8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8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8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8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18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218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0AAAA71-0F63-4D39-82C5-A13F026E92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218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18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218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219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1709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09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09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09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09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09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09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09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09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0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1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2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2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2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2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12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1712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171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712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712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712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fld id="{E4E10AFA-251E-43D9-A382-F4E8F1EE81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2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http://nightbabochki.com/img/5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3243401_6ae1b181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126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152400" y="457200"/>
            <a:ext cx="8686800" cy="1676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smtClean="0">
                <a:solidFill>
                  <a:schemeClr val="bg1"/>
                </a:solidFill>
              </a:rPr>
              <a:t>Учебная мотивация у младших школьников</a:t>
            </a:r>
            <a:r>
              <a:rPr lang="ru-RU" sz="400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j0286034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914400"/>
            <a:ext cx="1676400" cy="1616075"/>
          </a:xfrm>
        </p:spPr>
      </p:pic>
      <p:sp>
        <p:nvSpPr>
          <p:cNvPr id="7168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758825" y="152400"/>
            <a:ext cx="8385175" cy="8223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1800" smtClean="0"/>
              <a:t/>
            </a:r>
            <a:br>
              <a:rPr lang="ru-RU" sz="1800" smtClean="0"/>
            </a:br>
            <a:endParaRPr lang="ru-RU" sz="4000" smtClean="0"/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136650" y="1905000"/>
            <a:ext cx="800735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solidFill>
                  <a:schemeClr val="accent2"/>
                </a:solidFill>
              </a:rPr>
              <a:t>1) ощущение полной (умственной и физической) включенности в свою деятельность, в то, что в данный момент делаешь;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solidFill>
                  <a:schemeClr val="accent2"/>
                </a:solidFill>
              </a:rPr>
              <a:t>2) полная концентрация внимания, мыслей и чувств на деле, исключающая их сознания посторонние мысли и чувства;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solidFill>
                  <a:schemeClr val="accent2"/>
                </a:solidFill>
              </a:rPr>
              <a:t>3) ощущение того, что четко знаешь, что следует делать в тот или иной момент работы, ясное осознание ее целей и задач, полное подчинение требованиям, идущим от самой деятельности;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solidFill>
                  <a:schemeClr val="accent2"/>
                </a:solidFill>
              </a:rPr>
              <a:t>4) четкое осознание того, насколько хорошо, насколько успешно делаешь свое дело, ясная и определенная обратная связь в деятельности;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solidFill>
                  <a:schemeClr val="accent2"/>
                </a:solidFill>
              </a:rPr>
              <a:t>5) отсутствие беспокойства, тревоги перед возможными ошибками, неуспехом;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solidFill>
                  <a:schemeClr val="accent2"/>
                </a:solidFill>
              </a:rPr>
              <a:t>6) ощущение того, что субъективное время как бы сжимается, останавливается, тогда как объективное время, напротив, идет очень быстро, «летит»;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smtClean="0">
                <a:solidFill>
                  <a:schemeClr val="accent2"/>
                </a:solidFill>
              </a:rPr>
              <a:t>7) утрата обычного чувства четкого осознания себя и своего окружения, как бы «растворение» в своем деле. 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381000" y="304800"/>
            <a:ext cx="8132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Особенности субъективного состояния учащегося начальной школы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133350" y="30163"/>
            <a:ext cx="90106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1" u="sng">
                <a:solidFill>
                  <a:srgbClr val="FF3300"/>
                </a:solidFill>
              </a:rPr>
              <a:t>Ранние исследования учебной мотивации</a:t>
            </a:r>
          </a:p>
          <a:p>
            <a:pPr algn="ctr"/>
            <a:r>
              <a:rPr lang="ru-RU" sz="3200" b="1" u="sng">
                <a:solidFill>
                  <a:srgbClr val="FF3300"/>
                </a:solidFill>
              </a:rPr>
              <a:t> в начальной школе</a:t>
            </a:r>
          </a:p>
        </p:txBody>
      </p:sp>
      <p:pic>
        <p:nvPicPr>
          <p:cNvPr id="19459" name="Picture 12" descr="j029912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838200"/>
            <a:ext cx="1100138" cy="1828800"/>
          </a:xfrm>
        </p:spPr>
      </p:pic>
      <p:sp>
        <p:nvSpPr>
          <p:cNvPr id="109582" name="Rectangle 14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136650" y="1295400"/>
            <a:ext cx="8007350" cy="41910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i="1" smtClean="0">
                <a:solidFill>
                  <a:srgbClr val="0000CC"/>
                </a:solidFill>
              </a:rPr>
              <a:t>В ранних исследованиях были поставлены следующие задачи: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smtClean="0">
                <a:solidFill>
                  <a:srgbClr val="0000CC"/>
                </a:solidFill>
              </a:rPr>
              <a:t>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smtClean="0">
                <a:solidFill>
                  <a:srgbClr val="0000CC"/>
                </a:solidFill>
              </a:rPr>
              <a:t>         </a:t>
            </a:r>
            <a:r>
              <a:rPr lang="ru-RU" sz="1800" b="1" u="sng" smtClean="0">
                <a:solidFill>
                  <a:srgbClr val="0000CC"/>
                </a:solidFill>
              </a:rPr>
              <a:t>1. Просмотреть возрастную динамику мотивации от 1 до 4 класса;</a:t>
            </a:r>
            <a:r>
              <a:rPr lang="ru-RU" sz="1800" b="1" smtClean="0">
                <a:solidFill>
                  <a:srgbClr val="0000CC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smtClean="0"/>
              <a:t>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smtClean="0"/>
              <a:t>         </a:t>
            </a:r>
            <a:r>
              <a:rPr lang="ru-RU" sz="1800" b="1" u="sng" smtClean="0">
                <a:solidFill>
                  <a:srgbClr val="0000CC"/>
                </a:solidFill>
              </a:rPr>
              <a:t>2. Исследовать влияние интеллектуального развития успеваемости,  на  формирование мотивации учения;</a:t>
            </a:r>
            <a:r>
              <a:rPr lang="ru-RU" sz="1800" b="1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800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smtClean="0">
                <a:solidFill>
                  <a:srgbClr val="0000CC"/>
                </a:solidFill>
              </a:rPr>
              <a:t>         </a:t>
            </a:r>
            <a:r>
              <a:rPr lang="ru-RU" sz="1800" b="1" u="sng" smtClean="0">
                <a:solidFill>
                  <a:srgbClr val="0000CC"/>
                </a:solidFill>
              </a:rPr>
              <a:t>3. Существуют ли различия школьной мотивации у мальчиков и у девочек.</a:t>
            </a:r>
            <a:r>
              <a:rPr lang="ru-RU" sz="1800" b="1" smtClean="0">
                <a:solidFill>
                  <a:srgbClr val="0000CC"/>
                </a:solidFill>
              </a:rPr>
              <a:t> </a:t>
            </a:r>
          </a:p>
        </p:txBody>
      </p:sp>
      <p:pic>
        <p:nvPicPr>
          <p:cNvPr id="19461" name="Picture 18" descr="BD21313_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5943600"/>
            <a:ext cx="7924800" cy="565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990600" y="228600"/>
            <a:ext cx="7315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i="1">
                <a:solidFill>
                  <a:srgbClr val="0000CC"/>
                </a:solidFill>
              </a:rPr>
              <a:t>Результаты исследования возрастной динамики школьной мотивации учащихся начальной школы</a:t>
            </a:r>
            <a:r>
              <a:rPr lang="ru-RU" sz="2000" b="1">
                <a:solidFill>
                  <a:srgbClr val="0000CC"/>
                </a:solidFill>
              </a:rPr>
              <a:t> </a:t>
            </a:r>
          </a:p>
        </p:txBody>
      </p:sp>
      <p:pic>
        <p:nvPicPr>
          <p:cNvPr id="2048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371600"/>
            <a:ext cx="6934200" cy="523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136650" y="1905000"/>
            <a:ext cx="8007350" cy="41910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>Вывод: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smtClean="0"/>
              <a:t>     Интеллектуальный уровень   не влияет на уровень школьной мотивации в младшем школьном возрасте так как из 17 человек, имеющих низкий интеллектуальный уровень, </a:t>
            </a:r>
            <a:r>
              <a:rPr lang="ru-RU" sz="2400" b="1" smtClean="0">
                <a:solidFill>
                  <a:srgbClr val="FF3300"/>
                </a:solidFill>
              </a:rPr>
              <a:t>35%</a:t>
            </a:r>
            <a:r>
              <a:rPr lang="ru-RU" sz="2000" b="1" smtClean="0"/>
              <a:t> детей имеют высокий уровень школьной мотивации, </a:t>
            </a:r>
            <a:r>
              <a:rPr lang="ru-RU" sz="2400" b="1" smtClean="0">
                <a:solidFill>
                  <a:srgbClr val="FF3300"/>
                </a:solidFill>
              </a:rPr>
              <a:t>18%</a:t>
            </a:r>
            <a:r>
              <a:rPr lang="ru-RU" sz="2000" b="1" smtClean="0"/>
              <a:t> - хороший уровень, </a:t>
            </a:r>
            <a:r>
              <a:rPr lang="ru-RU" sz="2400" b="1" smtClean="0">
                <a:solidFill>
                  <a:srgbClr val="FF3300"/>
                </a:solidFill>
              </a:rPr>
              <a:t>29%</a:t>
            </a:r>
            <a:r>
              <a:rPr lang="ru-RU" sz="2000" b="1" smtClean="0"/>
              <a:t> - внешний уровень, </a:t>
            </a:r>
            <a:r>
              <a:rPr lang="ru-RU" sz="2400" b="1" smtClean="0">
                <a:solidFill>
                  <a:srgbClr val="FF3300"/>
                </a:solidFill>
              </a:rPr>
              <a:t>18%</a:t>
            </a:r>
            <a:r>
              <a:rPr lang="ru-RU" sz="2000" b="1" smtClean="0"/>
              <a:t> - низкий уровень мотивации.</a:t>
            </a:r>
            <a:r>
              <a:rPr lang="ru-RU" sz="2000" smtClean="0"/>
              <a:t> 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295400" y="304800"/>
            <a:ext cx="6781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i="1">
                <a:solidFill>
                  <a:srgbClr val="FF3300"/>
                </a:solidFill>
              </a:rPr>
              <a:t>Исследование связи интеллектуального развития учащихся и школьной мотивации.</a:t>
            </a:r>
            <a:r>
              <a:rPr lang="ru-RU">
                <a:solidFill>
                  <a:srgbClr val="FF3300"/>
                </a:solidFill>
              </a:rPr>
              <a:t> </a:t>
            </a:r>
            <a:r>
              <a:rPr lang="ru-RU" sz="2400" b="1" i="1">
                <a:solidFill>
                  <a:srgbClr val="FF3300"/>
                </a:solidFill>
              </a:rPr>
              <a:t> </a:t>
            </a:r>
            <a:r>
              <a:rPr lang="ru-RU" b="1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21508" name="Picture 6" descr="j0300840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72200" y="4419600"/>
            <a:ext cx="2660650" cy="22415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1066800" y="381000"/>
            <a:ext cx="723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Различия школьной мотивации у мальчиков и у девочек</a:t>
            </a: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47800"/>
            <a:ext cx="7724775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6" descr="3243400_ed477ac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8575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457200" y="457200"/>
            <a:ext cx="8382000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solidFill>
                  <a:srgbClr val="00FFCC"/>
                </a:solidFill>
              </a:rPr>
              <a:t>Выводы по результатам проведенного</a:t>
            </a:r>
          </a:p>
          <a:p>
            <a:pPr algn="ctr"/>
            <a:r>
              <a:rPr lang="ru-RU" sz="2400" b="1">
                <a:solidFill>
                  <a:srgbClr val="00FFCC"/>
                </a:solidFill>
              </a:rPr>
              <a:t>исследования: </a:t>
            </a:r>
          </a:p>
          <a:p>
            <a:pPr algn="ctr"/>
            <a:r>
              <a:rPr lang="ru-RU" sz="2000" b="1">
                <a:solidFill>
                  <a:srgbClr val="FF9900"/>
                </a:solidFill>
              </a:rPr>
              <a:t> 1. </a:t>
            </a:r>
            <a:r>
              <a:rPr lang="ru-RU" b="1">
                <a:solidFill>
                  <a:srgbClr val="FF9900"/>
                </a:solidFill>
              </a:rPr>
              <a:t>Существует динамика школьной мотивации от 1 до 4 класса.</a:t>
            </a:r>
            <a:r>
              <a:rPr lang="ru-RU" sz="2000" b="1">
                <a:solidFill>
                  <a:srgbClr val="FF9900"/>
                </a:solidFill>
              </a:rPr>
              <a:t> </a:t>
            </a:r>
          </a:p>
          <a:p>
            <a:pPr algn="ctr"/>
            <a:r>
              <a:rPr lang="ru-RU" sz="2000" b="1">
                <a:solidFill>
                  <a:srgbClr val="FF9900"/>
                </a:solidFill>
              </a:rPr>
              <a:t> 2. </a:t>
            </a:r>
            <a:r>
              <a:rPr lang="ru-RU" b="1">
                <a:solidFill>
                  <a:srgbClr val="FF9900"/>
                </a:solidFill>
              </a:rPr>
              <a:t>Интеллектуальное развитие не является главным фактором развития мотивации учащихся в младшем школьном возрасте</a:t>
            </a:r>
            <a:endParaRPr lang="ru-RU" sz="2000" b="1">
              <a:solidFill>
                <a:srgbClr val="FF9900"/>
              </a:solidFill>
            </a:endParaRPr>
          </a:p>
          <a:p>
            <a:pPr algn="ctr"/>
            <a:r>
              <a:rPr lang="ru-RU" sz="2000" b="1">
                <a:solidFill>
                  <a:srgbClr val="FF9900"/>
                </a:solidFill>
              </a:rPr>
              <a:t>    3.Существует разница школьной мотивации у мальчиков и девочек. </a:t>
            </a:r>
          </a:p>
          <a:p>
            <a:pPr algn="ctr"/>
            <a:r>
              <a:rPr lang="ru-RU" sz="2000" b="1">
                <a:solidFill>
                  <a:srgbClr val="003366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304800" y="381000"/>
            <a:ext cx="7315200" cy="1036638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           </a:t>
            </a:r>
            <a:r>
              <a:rPr lang="ru-RU" u="sng" smtClean="0">
                <a:solidFill>
                  <a:srgbClr val="FF3300"/>
                </a:solidFill>
              </a:rPr>
              <a:t>Мотивация</a:t>
            </a:r>
          </a:p>
        </p:txBody>
      </p:sp>
      <p:sp>
        <p:nvSpPr>
          <p:cNvPr id="34825" name="Rectangle 9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533400" y="3124200"/>
            <a:ext cx="83058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smtClean="0">
                <a:solidFill>
                  <a:srgbClr val="FF3300"/>
                </a:solidFill>
              </a:rPr>
              <a:t>         </a:t>
            </a:r>
            <a:r>
              <a:rPr lang="ru-RU" sz="2400" b="1" u="sng" smtClean="0">
                <a:solidFill>
                  <a:srgbClr val="FF3300"/>
                </a:solidFill>
              </a:rPr>
              <a:t>Мотивация</a:t>
            </a:r>
            <a:r>
              <a:rPr lang="ru-RU" sz="2400" smtClean="0">
                <a:solidFill>
                  <a:srgbClr val="FF3300"/>
                </a:solidFill>
              </a:rPr>
              <a:t> это: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smtClean="0">
                <a:solidFill>
                  <a:srgbClr val="FF3300"/>
                </a:solidFill>
              </a:rPr>
              <a:t>   </a:t>
            </a:r>
            <a:r>
              <a:rPr lang="en-US" sz="1600" smtClean="0">
                <a:solidFill>
                  <a:srgbClr val="FF3300"/>
                </a:solidFill>
              </a:rPr>
              <a:t> </a:t>
            </a:r>
            <a:r>
              <a:rPr lang="ru-RU" sz="1600" smtClean="0">
                <a:solidFill>
                  <a:srgbClr val="FF3300"/>
                </a:solidFill>
              </a:rPr>
              <a:t>     </a:t>
            </a:r>
            <a:r>
              <a:rPr lang="ru-RU" sz="2000" smtClean="0">
                <a:solidFill>
                  <a:srgbClr val="FF3300"/>
                </a:solidFill>
              </a:rPr>
              <a:t>- динамический процесс, управляющей поведением человека и  определяющий его направленность, организованность, активность и устойчивость.</a:t>
            </a:r>
            <a:r>
              <a:rPr lang="ru-RU" sz="2400" smtClean="0">
                <a:solidFill>
                  <a:srgbClr val="FF3300"/>
                </a:solidFill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>
                <a:solidFill>
                  <a:srgbClr val="FF3300"/>
                </a:solidFill>
              </a:rPr>
              <a:t>     </a:t>
            </a:r>
          </a:p>
        </p:txBody>
      </p:sp>
      <p:pic>
        <p:nvPicPr>
          <p:cNvPr id="11268" name="Picture 6" descr="j030125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239000" y="152400"/>
            <a:ext cx="1905000" cy="1628775"/>
          </a:xfrm>
        </p:spPr>
      </p:pic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838200" y="1524000"/>
            <a:ext cx="739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Мотив</a:t>
            </a:r>
            <a:r>
              <a:rPr lang="ru-RU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(лат. м</a:t>
            </a: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oveo – </a:t>
            </a:r>
            <a:r>
              <a:rPr lang="ru-RU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двигаю) это материальный или идеальный предмет, достижение которого выступает смыслом деятельности.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914400" y="4724400"/>
            <a:ext cx="7467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sz="2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ru-RU" sz="2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это </a:t>
            </a:r>
            <a:r>
              <a:rPr lang="ru-RU" sz="2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некое эмоциональное состояние, которое побуждает к действию.</a:t>
            </a:r>
            <a:r>
              <a:rPr lang="ru-RU" sz="2000"/>
              <a:t> </a:t>
            </a:r>
          </a:p>
        </p:txBody>
      </p:sp>
      <p:sp>
        <p:nvSpPr>
          <p:cNvPr id="11271" name="AutoShape 12"/>
          <p:cNvSpPr>
            <a:spLocks noChangeArrowheads="1"/>
          </p:cNvSpPr>
          <p:nvPr/>
        </p:nvSpPr>
        <p:spPr bwMode="auto">
          <a:xfrm>
            <a:off x="4114800" y="2286000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abstract1_1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4572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/>
          <a:lstStyle/>
          <a:p>
            <a:pPr algn="ctr" eaLnBrk="1" hangingPunct="1"/>
            <a:r>
              <a:rPr lang="ru-RU" sz="3200" smtClean="0">
                <a:solidFill>
                  <a:schemeClr val="bg2"/>
                </a:solidFill>
              </a:rPr>
              <a:t>Учебная мотивация</a:t>
            </a:r>
          </a:p>
        </p:txBody>
      </p:sp>
      <p:sp>
        <p:nvSpPr>
          <p:cNvPr id="12292" name="Rectangle 7"/>
          <p:cNvSpPr>
            <a:spLocks noChangeArrowheads="1"/>
          </p:cNvSpPr>
          <p:nvPr/>
        </p:nvSpPr>
        <p:spPr bwMode="auto">
          <a:xfrm>
            <a:off x="0" y="609600"/>
            <a:ext cx="9372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b="1" u="sng">
                <a:solidFill>
                  <a:srgbClr val="FF0000"/>
                </a:solidFill>
              </a:rPr>
              <a:t>Учебная мотивация</a:t>
            </a:r>
            <a:r>
              <a:rPr lang="ru-RU" b="1">
                <a:solidFill>
                  <a:srgbClr val="FF0000"/>
                </a:solidFill>
              </a:rPr>
              <a:t> — это процесс направляющий и организовывающий ученика на учебную деятельность, который  необходим для дальнейшего успешного обучения.  </a:t>
            </a:r>
            <a:r>
              <a:rPr lang="ru-RU"/>
              <a:t> </a:t>
            </a:r>
          </a:p>
        </p:txBody>
      </p:sp>
      <p:sp>
        <p:nvSpPr>
          <p:cNvPr id="12293" name="Rectangle 9"/>
          <p:cNvSpPr>
            <a:spLocks noChangeArrowheads="1"/>
          </p:cNvSpPr>
          <p:nvPr/>
        </p:nvSpPr>
        <p:spPr bwMode="auto">
          <a:xfrm>
            <a:off x="0" y="1600200"/>
            <a:ext cx="89916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Устойчивый интерес к учебной деятельности у младших школьников формируется через проведение:</a:t>
            </a:r>
          </a:p>
          <a:p>
            <a:r>
              <a:rPr lang="ru-RU" b="1"/>
              <a:t>- уроков-путешествий;</a:t>
            </a:r>
          </a:p>
          <a:p>
            <a:pPr>
              <a:buFontTx/>
              <a:buChar char="-"/>
            </a:pPr>
            <a:r>
              <a:rPr lang="ru-RU" b="1"/>
              <a:t> уроков-игр;</a:t>
            </a:r>
          </a:p>
          <a:p>
            <a:pPr>
              <a:buFontTx/>
              <a:buChar char="-"/>
            </a:pPr>
            <a:r>
              <a:rPr lang="ru-RU" b="1"/>
              <a:t> уроков-викторин;</a:t>
            </a:r>
          </a:p>
          <a:p>
            <a:pPr>
              <a:buFontTx/>
              <a:buChar char="-"/>
            </a:pPr>
            <a:r>
              <a:rPr lang="ru-RU" b="1"/>
              <a:t> уроков-исследований;</a:t>
            </a:r>
          </a:p>
          <a:p>
            <a:pPr>
              <a:buFontTx/>
              <a:buChar char="-"/>
            </a:pPr>
            <a:r>
              <a:rPr lang="ru-RU" b="1"/>
              <a:t> уроков-встреч;</a:t>
            </a:r>
          </a:p>
          <a:p>
            <a:pPr>
              <a:buFontTx/>
              <a:buChar char="-"/>
            </a:pPr>
            <a:r>
              <a:rPr lang="ru-RU" b="1"/>
              <a:t> сюжетных уроков;</a:t>
            </a:r>
          </a:p>
          <a:p>
            <a:pPr>
              <a:buFontTx/>
              <a:buChar char="-"/>
            </a:pPr>
            <a:r>
              <a:rPr lang="ru-RU" b="1"/>
              <a:t> уроков защиты творческих заданий;</a:t>
            </a:r>
          </a:p>
          <a:p>
            <a:pPr>
              <a:buFontTx/>
              <a:buChar char="-"/>
            </a:pPr>
            <a:r>
              <a:rPr lang="ru-RU" b="1"/>
              <a:t> через привлечение сказочных персонажей;</a:t>
            </a:r>
          </a:p>
          <a:p>
            <a:pPr>
              <a:buFontTx/>
              <a:buChar char="-"/>
            </a:pPr>
            <a:r>
              <a:rPr lang="ru-RU" b="1"/>
              <a:t> игровую деятельность;</a:t>
            </a:r>
          </a:p>
          <a:p>
            <a:pPr>
              <a:buFontTx/>
              <a:buChar char="-"/>
            </a:pPr>
            <a:r>
              <a:rPr lang="ru-RU" b="1"/>
              <a:t> внеклассную работу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2057400" y="160338"/>
            <a:ext cx="518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u="sng">
                <a:solidFill>
                  <a:srgbClr val="003366"/>
                </a:solidFill>
              </a:rPr>
              <a:t>Изучения мотивации младших школьников</a:t>
            </a:r>
          </a:p>
        </p:txBody>
      </p:sp>
      <p:pic>
        <p:nvPicPr>
          <p:cNvPr id="13315" name="Picture 14" descr="j021769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52400"/>
            <a:ext cx="1752600" cy="1919288"/>
          </a:xfrm>
        </p:spPr>
      </p:pic>
      <p:sp>
        <p:nvSpPr>
          <p:cNvPr id="13316" name="Rectangle 15"/>
          <p:cNvSpPr>
            <a:spLocks noChangeArrowheads="1"/>
          </p:cNvSpPr>
          <p:nvPr/>
        </p:nvSpPr>
        <p:spPr bwMode="auto">
          <a:xfrm>
            <a:off x="1828800" y="990600"/>
            <a:ext cx="7315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 i="1">
                <a:solidFill>
                  <a:schemeClr val="accent1"/>
                </a:solidFill>
              </a:rPr>
              <a:t>Изучение мотивации - это выявление ее реального уровня и возможных перспектив, зоны ее ближайшего развития у каждого ученика и класса в целом.</a:t>
            </a:r>
            <a:r>
              <a:rPr lang="ru-RU" i="1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13317" name="Rectangle 16"/>
          <p:cNvSpPr>
            <a:spLocks noChangeArrowheads="1"/>
          </p:cNvSpPr>
          <p:nvPr/>
        </p:nvSpPr>
        <p:spPr bwMode="auto">
          <a:xfrm>
            <a:off x="838200" y="2514600"/>
            <a:ext cx="79248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 b="1"/>
              <a:t>Главные правила при изучении мотивации младших школьников</a:t>
            </a:r>
            <a:r>
              <a:rPr lang="ru-RU" b="1"/>
              <a:t>:</a:t>
            </a:r>
          </a:p>
          <a:p>
            <a:pPr algn="just"/>
            <a:endParaRPr lang="ru-RU"/>
          </a:p>
          <a:p>
            <a:pPr algn="just"/>
            <a:r>
              <a:rPr lang="ru-RU"/>
              <a:t>1. Обеспечение </a:t>
            </a:r>
            <a:r>
              <a:rPr lang="ru-RU" u="sng"/>
              <a:t>гуманных отношений</a:t>
            </a:r>
            <a:r>
              <a:rPr lang="ru-RU"/>
              <a:t> между учителем и учеником;</a:t>
            </a:r>
          </a:p>
          <a:p>
            <a:pPr algn="just"/>
            <a:endParaRPr lang="ru-RU"/>
          </a:p>
          <a:p>
            <a:pPr algn="just"/>
            <a:r>
              <a:rPr lang="ru-RU"/>
              <a:t>2. Ребенка надо сравнивать не с другими детьми, а с ним самим, с его прежними результатами;</a:t>
            </a:r>
          </a:p>
          <a:p>
            <a:endParaRPr lang="ru-RU"/>
          </a:p>
          <a:p>
            <a:r>
              <a:rPr lang="ru-RU"/>
              <a:t>3. Необходимо подходить к психологическому изучению и формированию мотивации учащихся с оптимистической гипотезой.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5"/>
          <p:cNvSpPr>
            <a:spLocks noChangeArrowheads="1"/>
          </p:cNvSpPr>
          <p:nvPr/>
        </p:nvSpPr>
        <p:spPr bwMode="auto">
          <a:xfrm>
            <a:off x="457200" y="762000"/>
            <a:ext cx="1600200" cy="6858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Учебная</a:t>
            </a:r>
          </a:p>
          <a:p>
            <a:pPr algn="ctr"/>
            <a:r>
              <a:rPr lang="ru-RU"/>
              <a:t>деятельность</a:t>
            </a:r>
          </a:p>
        </p:txBody>
      </p:sp>
      <p:sp>
        <p:nvSpPr>
          <p:cNvPr id="14339" name="AutoShape 6"/>
          <p:cNvSpPr>
            <a:spLocks noChangeArrowheads="1"/>
          </p:cNvSpPr>
          <p:nvPr/>
        </p:nvSpPr>
        <p:spPr bwMode="auto">
          <a:xfrm>
            <a:off x="381000" y="1981200"/>
            <a:ext cx="2514600" cy="27432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Потребности ребёнка:</a:t>
            </a:r>
          </a:p>
          <a:p>
            <a:pPr algn="ctr"/>
            <a:r>
              <a:rPr lang="ru-RU" sz="1400"/>
              <a:t>   -  Быть принятым;</a:t>
            </a:r>
          </a:p>
          <a:p>
            <a:pPr algn="ctr">
              <a:buFontTx/>
              <a:buChar char="-"/>
            </a:pPr>
            <a:r>
              <a:rPr lang="ru-RU" sz="1400"/>
              <a:t>  Принадлежать</a:t>
            </a:r>
          </a:p>
          <a:p>
            <a:pPr algn="ctr"/>
            <a:r>
              <a:rPr lang="ru-RU" sz="1400"/>
              <a:t>общности, коллективу;</a:t>
            </a:r>
          </a:p>
          <a:p>
            <a:pPr algn="ctr"/>
            <a:r>
              <a:rPr lang="ru-RU" sz="1400"/>
              <a:t>    -  Самостоятельно </a:t>
            </a:r>
          </a:p>
          <a:p>
            <a:pPr algn="ctr"/>
            <a:r>
              <a:rPr lang="ru-RU" sz="1400"/>
              <a:t>достигать успеха,</a:t>
            </a:r>
          </a:p>
          <a:p>
            <a:pPr algn="ctr"/>
            <a:r>
              <a:rPr lang="ru-RU" sz="1400"/>
              <a:t>признания;</a:t>
            </a:r>
          </a:p>
          <a:p>
            <a:pPr algn="ctr"/>
            <a:r>
              <a:rPr lang="ru-RU" sz="1400"/>
              <a:t>    -  Самореализация </a:t>
            </a:r>
          </a:p>
          <a:p>
            <a:pPr algn="ctr"/>
            <a:r>
              <a:rPr lang="ru-RU" sz="1400"/>
              <a:t>своего «Я»;</a:t>
            </a:r>
          </a:p>
          <a:p>
            <a:pPr algn="ctr"/>
            <a:r>
              <a:rPr lang="ru-RU" sz="1400"/>
              <a:t>    -  Видеть в учителе </a:t>
            </a:r>
          </a:p>
          <a:p>
            <a:pPr algn="ctr"/>
            <a:r>
              <a:rPr lang="ru-RU" sz="1400"/>
              <a:t>друга, союзника,</a:t>
            </a:r>
          </a:p>
          <a:p>
            <a:pPr algn="ctr"/>
            <a:r>
              <a:rPr lang="ru-RU" sz="1400"/>
              <a:t> помощника.</a:t>
            </a:r>
          </a:p>
          <a:p>
            <a:pPr algn="ctr"/>
            <a:endParaRPr lang="ru-RU" sz="1400"/>
          </a:p>
        </p:txBody>
      </p:sp>
      <p:sp>
        <p:nvSpPr>
          <p:cNvPr id="14340" name="AutoShape 7"/>
          <p:cNvSpPr>
            <a:spLocks noChangeArrowheads="1"/>
          </p:cNvSpPr>
          <p:nvPr/>
        </p:nvSpPr>
        <p:spPr bwMode="auto">
          <a:xfrm>
            <a:off x="3429000" y="609600"/>
            <a:ext cx="1371600" cy="10668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Личность</a:t>
            </a:r>
          </a:p>
          <a:p>
            <a:pPr algn="ctr"/>
            <a:r>
              <a:rPr lang="ru-RU"/>
              <a:t> ребёнка</a:t>
            </a:r>
          </a:p>
        </p:txBody>
      </p:sp>
      <p:sp>
        <p:nvSpPr>
          <p:cNvPr id="14341" name="AutoShape 8"/>
          <p:cNvSpPr>
            <a:spLocks noChangeArrowheads="1"/>
          </p:cNvSpPr>
          <p:nvPr/>
        </p:nvSpPr>
        <p:spPr bwMode="auto">
          <a:xfrm>
            <a:off x="3657600" y="1828800"/>
            <a:ext cx="2133600" cy="7620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Учебная мотивация</a:t>
            </a:r>
          </a:p>
        </p:txBody>
      </p:sp>
      <p:sp>
        <p:nvSpPr>
          <p:cNvPr id="14342" name="AutoShape 9"/>
          <p:cNvSpPr>
            <a:spLocks noChangeArrowheads="1"/>
          </p:cNvSpPr>
          <p:nvPr/>
        </p:nvSpPr>
        <p:spPr bwMode="auto">
          <a:xfrm>
            <a:off x="6400800" y="1752600"/>
            <a:ext cx="2590800" cy="1371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/>
              <a:t>Система факторов, </a:t>
            </a:r>
          </a:p>
          <a:p>
            <a:pPr algn="ctr"/>
            <a:r>
              <a:rPr lang="ru-RU" sz="1400"/>
              <a:t>обуславливающих поведение.</a:t>
            </a:r>
          </a:p>
          <a:p>
            <a:pPr algn="ctr"/>
            <a:r>
              <a:rPr lang="ru-RU" sz="1400"/>
              <a:t>Характеристика процесса,</a:t>
            </a:r>
          </a:p>
          <a:p>
            <a:pPr algn="ctr"/>
            <a:r>
              <a:rPr lang="ru-RU" sz="1400"/>
              <a:t> который поддерживает</a:t>
            </a:r>
          </a:p>
          <a:p>
            <a:pPr algn="ctr"/>
            <a:r>
              <a:rPr lang="ru-RU" sz="1400"/>
              <a:t>поведенческую активность на</a:t>
            </a:r>
          </a:p>
          <a:p>
            <a:pPr algn="ctr"/>
            <a:r>
              <a:rPr lang="ru-RU" sz="1400"/>
              <a:t>определенном уровне.</a:t>
            </a:r>
          </a:p>
        </p:txBody>
      </p:sp>
      <p:sp>
        <p:nvSpPr>
          <p:cNvPr id="14343" name="AutoShape 10"/>
          <p:cNvSpPr>
            <a:spLocks noChangeArrowheads="1"/>
          </p:cNvSpPr>
          <p:nvPr/>
        </p:nvSpPr>
        <p:spPr bwMode="auto">
          <a:xfrm>
            <a:off x="1828800" y="5181600"/>
            <a:ext cx="6248400" cy="15240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ru-RU" sz="1400"/>
              <a:t>Создает комфортные условия для учебной деятельности;</a:t>
            </a:r>
          </a:p>
          <a:p>
            <a:pPr>
              <a:buFontTx/>
              <a:buChar char="-"/>
            </a:pPr>
            <a:r>
              <a:rPr lang="ru-RU" sz="1400"/>
              <a:t> Строит субъективные отношения ученик – ученик, ученик – учитель, </a:t>
            </a:r>
          </a:p>
          <a:p>
            <a:r>
              <a:rPr lang="ru-RU" sz="1400"/>
              <a:t>активирует обратную связь;</a:t>
            </a:r>
          </a:p>
          <a:p>
            <a:pPr>
              <a:buFontTx/>
              <a:buChar char="-"/>
            </a:pPr>
            <a:r>
              <a:rPr lang="ru-RU" sz="1400"/>
              <a:t>Повышает уровень самооценки;</a:t>
            </a:r>
          </a:p>
          <a:p>
            <a:pPr>
              <a:buFontTx/>
              <a:buChar char="-"/>
            </a:pPr>
            <a:r>
              <a:rPr lang="ru-RU" sz="1400"/>
              <a:t> Способствует самореализации своего «Я»</a:t>
            </a:r>
          </a:p>
          <a:p>
            <a:pPr>
              <a:buFontTx/>
              <a:buChar char="-"/>
            </a:pPr>
            <a:r>
              <a:rPr lang="ru-RU" sz="1400"/>
              <a:t> Способствует развитию способности самостоятельно решать</a:t>
            </a:r>
          </a:p>
          <a:p>
            <a:pPr>
              <a:buFontTx/>
              <a:buChar char="-"/>
            </a:pPr>
            <a:r>
              <a:rPr lang="ru-RU" sz="1400"/>
              <a:t>Сложные задачи.</a:t>
            </a:r>
          </a:p>
        </p:txBody>
      </p:sp>
      <p:sp>
        <p:nvSpPr>
          <p:cNvPr id="14344" name="AutoShape 11"/>
          <p:cNvSpPr>
            <a:spLocks noChangeArrowheads="1"/>
          </p:cNvSpPr>
          <p:nvPr/>
        </p:nvSpPr>
        <p:spPr bwMode="auto">
          <a:xfrm>
            <a:off x="3048000" y="3200400"/>
            <a:ext cx="3962400" cy="1676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400"/>
              <a:t>Условия, при которых учебная</a:t>
            </a:r>
          </a:p>
          <a:p>
            <a:r>
              <a:rPr lang="ru-RU" sz="1400"/>
              <a:t>мотивация сохраняется и развивается:</a:t>
            </a:r>
          </a:p>
          <a:p>
            <a:pPr>
              <a:buFontTx/>
              <a:buChar char="-"/>
            </a:pPr>
            <a:r>
              <a:rPr lang="ru-RU" sz="1400"/>
              <a:t>Достаточный уровень самостоятельности;</a:t>
            </a:r>
          </a:p>
          <a:p>
            <a:pPr>
              <a:buFontTx/>
              <a:buChar char="-"/>
            </a:pPr>
            <a:r>
              <a:rPr lang="ru-RU" sz="1400"/>
              <a:t>Успешность выполнения действий;</a:t>
            </a:r>
          </a:p>
          <a:p>
            <a:pPr>
              <a:buFontTx/>
              <a:buChar char="-"/>
            </a:pPr>
            <a:r>
              <a:rPr lang="ru-RU" sz="1400"/>
              <a:t>Обеспечение положительной обратной связи</a:t>
            </a:r>
          </a:p>
          <a:p>
            <a:r>
              <a:rPr lang="ru-RU" sz="1400"/>
              <a:t>ученик – учитель;</a:t>
            </a:r>
          </a:p>
          <a:p>
            <a:pPr>
              <a:buFontTx/>
              <a:buChar char="-"/>
            </a:pPr>
            <a:r>
              <a:rPr lang="ru-RU" sz="1400"/>
              <a:t>Формирование нравственных качеств.</a:t>
            </a:r>
          </a:p>
        </p:txBody>
      </p:sp>
      <p:sp>
        <p:nvSpPr>
          <p:cNvPr id="14345" name="AutoShape 13"/>
          <p:cNvSpPr>
            <a:spLocks noChangeArrowheads="1"/>
          </p:cNvSpPr>
          <p:nvPr/>
        </p:nvSpPr>
        <p:spPr bwMode="auto">
          <a:xfrm>
            <a:off x="2133600" y="1066800"/>
            <a:ext cx="1143000" cy="152400"/>
          </a:xfrm>
          <a:prstGeom prst="leftRightArrow">
            <a:avLst>
              <a:gd name="adj1" fmla="val 50000"/>
              <a:gd name="adj2" fmla="val 1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6" name="AutoShape 14"/>
          <p:cNvSpPr>
            <a:spLocks noChangeArrowheads="1"/>
          </p:cNvSpPr>
          <p:nvPr/>
        </p:nvSpPr>
        <p:spPr bwMode="auto">
          <a:xfrm>
            <a:off x="1143000" y="1524000"/>
            <a:ext cx="228600" cy="381000"/>
          </a:xfrm>
          <a:prstGeom prst="upDown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7" name="AutoShape 15"/>
          <p:cNvSpPr>
            <a:spLocks noChangeArrowheads="1"/>
          </p:cNvSpPr>
          <p:nvPr/>
        </p:nvSpPr>
        <p:spPr bwMode="auto">
          <a:xfrm>
            <a:off x="2971800" y="22860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8" name="AutoShape 16"/>
          <p:cNvSpPr>
            <a:spLocks noChangeArrowheads="1"/>
          </p:cNvSpPr>
          <p:nvPr/>
        </p:nvSpPr>
        <p:spPr bwMode="auto">
          <a:xfrm>
            <a:off x="5867400" y="2209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9" name="AutoShape 19"/>
          <p:cNvSpPr>
            <a:spLocks noChangeArrowheads="1"/>
          </p:cNvSpPr>
          <p:nvPr/>
        </p:nvSpPr>
        <p:spPr bwMode="auto">
          <a:xfrm rot="3435886">
            <a:off x="3136900" y="1417638"/>
            <a:ext cx="152400" cy="762000"/>
          </a:xfrm>
          <a:prstGeom prst="up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0" name="AutoShape 20"/>
          <p:cNvSpPr>
            <a:spLocks noChangeArrowheads="1"/>
          </p:cNvSpPr>
          <p:nvPr/>
        </p:nvSpPr>
        <p:spPr bwMode="auto">
          <a:xfrm>
            <a:off x="4724400" y="2743200"/>
            <a:ext cx="152400" cy="304800"/>
          </a:xfrm>
          <a:prstGeom prst="upDown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AutoShape 21"/>
          <p:cNvSpPr>
            <a:spLocks noChangeArrowheads="1"/>
          </p:cNvSpPr>
          <p:nvPr/>
        </p:nvSpPr>
        <p:spPr bwMode="auto">
          <a:xfrm>
            <a:off x="4724400" y="4953000"/>
            <a:ext cx="1524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Rectangle 22"/>
          <p:cNvSpPr>
            <a:spLocks noChangeArrowheads="1"/>
          </p:cNvSpPr>
          <p:nvPr/>
        </p:nvSpPr>
        <p:spPr bwMode="auto">
          <a:xfrm>
            <a:off x="2209800" y="152400"/>
            <a:ext cx="5083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b="1" u="sng">
                <a:solidFill>
                  <a:srgbClr val="FF9900"/>
                </a:solidFill>
              </a:rPr>
              <a:t>Структурная модель школьной мотивации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rganization Chart 7"/>
          <p:cNvGraphicFramePr>
            <a:graphicFrameLocks/>
          </p:cNvGraphicFramePr>
          <p:nvPr>
            <p:ph type="dgm" idx="1"/>
          </p:nvPr>
        </p:nvGraphicFramePr>
        <p:xfrm>
          <a:off x="762000" y="228600"/>
          <a:ext cx="8001000" cy="41910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pic>
        <p:nvPicPr>
          <p:cNvPr id="1034" name="Picture 17" descr="http://nightbabochki.com/img/5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152400" y="228600"/>
            <a:ext cx="1905000" cy="156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8"/>
          <p:cNvSpPr>
            <a:spLocks noChangeArrowheads="1"/>
          </p:cNvSpPr>
          <p:nvPr/>
        </p:nvSpPr>
        <p:spPr bwMode="auto">
          <a:xfrm>
            <a:off x="990600" y="4648200"/>
            <a:ext cx="800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solidFill>
                  <a:srgbClr val="0000CC"/>
                </a:solidFill>
              </a:rPr>
              <a:t>1. Познавательные интересы детей, потребность в интеллектуальной активности и овладении новыми умениями, навыками и знаниями. </a:t>
            </a:r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990600" y="5486400"/>
            <a:ext cx="7543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>
                <a:solidFill>
                  <a:srgbClr val="0000CC"/>
                </a:solidFill>
              </a:rPr>
              <a:t>2. Потребности ребенка в общении с другими людьми, в их оценке и одобрении, занятие учеником определенного места в системе доступных ему общественных отношений.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1271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smtClean="0">
                <a:solidFill>
                  <a:srgbClr val="00FFCC"/>
                </a:solidFill>
              </a:rPr>
              <a:t>Положительные стороны мотивации учения младшего школьника</a:t>
            </a:r>
            <a:r>
              <a:rPr lang="ru-RU" sz="4000" smtClean="0"/>
              <a:t> </a:t>
            </a:r>
          </a:p>
        </p:txBody>
      </p:sp>
      <p:sp>
        <p:nvSpPr>
          <p:cNvPr id="5939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28600" y="1447800"/>
            <a:ext cx="87630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smtClean="0"/>
              <a:t>В качестве благоприятных черт мотивации отмечается: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smtClean="0"/>
              <a:t>Положительное отношение ребенка к школе;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smtClean="0"/>
              <a:t>Широта его интересов;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smtClean="0"/>
              <a:t>Любознательность (является формой проявления широкой умственной активности младших школьников);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  <a:defRPr/>
            </a:pPr>
            <a:r>
              <a:rPr lang="ru-RU" sz="2400" smtClean="0"/>
              <a:t>Ответственность;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  <a:defRPr/>
            </a:pPr>
            <a:r>
              <a:rPr lang="ru-RU" sz="2400" smtClean="0"/>
              <a:t>Понимания необходимости учиться;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-"/>
              <a:defRPr/>
            </a:pPr>
            <a:r>
              <a:rPr lang="ru-RU" sz="2400" smtClean="0"/>
              <a:t>Вера в непререкаемый авторитет учителя и готовность выполнять любые его задания (являются благоприятными условиями для упрочения в этом возрасте широких социальных мотивов долга).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4" descr="main2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10400" y="4419600"/>
            <a:ext cx="1981200" cy="2286000"/>
          </a:xfrm>
          <a:noFill/>
        </p:spPr>
      </p:pic>
      <p:sp>
        <p:nvSpPr>
          <p:cNvPr id="16387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algn="ctr" eaLnBrk="1" hangingPunct="1"/>
            <a:r>
              <a:rPr lang="ru-RU" sz="2000" b="1" u="sng" smtClean="0">
                <a:solidFill>
                  <a:srgbClr val="0000CC"/>
                </a:solidFill>
              </a:rPr>
              <a:t>Положительные эмоции, влияющие на формирование мотивации учения младших школьников</a:t>
            </a:r>
            <a:r>
              <a:rPr lang="ru-RU" sz="4000" smtClean="0"/>
              <a:t> </a:t>
            </a:r>
          </a:p>
        </p:txBody>
      </p:sp>
      <p:sp>
        <p:nvSpPr>
          <p:cNvPr id="16388" name="Rectangle 15"/>
          <p:cNvSpPr>
            <a:spLocks noChangeArrowheads="1"/>
          </p:cNvSpPr>
          <p:nvPr/>
        </p:nvSpPr>
        <p:spPr bwMode="auto">
          <a:xfrm>
            <a:off x="0" y="1295400"/>
            <a:ext cx="9144000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     </a:t>
            </a:r>
            <a:r>
              <a:rPr lang="ru-RU" i="1"/>
              <a:t>На  мотивацию  учения влияют  многие  факторы,  от  которых  зависит эмоциональное состояние учащихся т.е.  все стороны учебного труда школьников сопровождаются теми или иными эмоциями.   Можно выделить   особенности  эмоционального климата, необходимого для создания и поддержания мотивации учения:</a:t>
            </a:r>
          </a:p>
          <a:p>
            <a:pPr algn="ctr"/>
            <a:endParaRPr lang="ru-RU" b="1" i="1"/>
          </a:p>
          <a:p>
            <a:r>
              <a:rPr lang="ru-RU" b="1" u="sng"/>
              <a:t>1)</a:t>
            </a:r>
            <a:r>
              <a:rPr lang="ru-RU" sz="1600" b="1" u="sng"/>
              <a:t> положительные эмоции, связанные со школой в целом и пребыванием в ней. Они   являются следствием умелой и слаженной работы всего педагогического коллектива, а также правильного отношения к школе в семье; </a:t>
            </a:r>
          </a:p>
          <a:p>
            <a:endParaRPr lang="ru-RU" sz="1600" b="1" u="sng"/>
          </a:p>
          <a:p>
            <a:r>
              <a:rPr lang="ru-RU" sz="2000" b="1" u="sng"/>
              <a:t>2)</a:t>
            </a:r>
            <a:r>
              <a:rPr lang="ru-RU" sz="1600" b="1" u="sng"/>
              <a:t> положительные эмоции обусловленные ровными, хорошими деловыми                                взаимоотношения школьника с учителями и товарищами, отсутствием конфликтов с ними, участием в жизни классного и школьного коллектива;</a:t>
            </a:r>
            <a:endParaRPr lang="ru-RU" sz="1600" u="sng"/>
          </a:p>
        </p:txBody>
      </p:sp>
      <p:sp>
        <p:nvSpPr>
          <p:cNvPr id="16389" name="Rectangle 17"/>
          <p:cNvSpPr>
            <a:spLocks noChangeArrowheads="1"/>
          </p:cNvSpPr>
          <p:nvPr/>
        </p:nvSpPr>
        <p:spPr bwMode="auto">
          <a:xfrm>
            <a:off x="0" y="4922838"/>
            <a:ext cx="7543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/>
              <a:t>3</a:t>
            </a:r>
            <a:r>
              <a:rPr lang="ru-RU" sz="2000" b="1" u="sng"/>
              <a:t>)</a:t>
            </a:r>
            <a:r>
              <a:rPr lang="ru-RU" sz="1600" b="1" u="sng"/>
              <a:t> положительные эмоции, возникающие при овладении учащимися приемами самостоятельного добывания знаний, новыми способами усовершенствования своей учебной работы, самообразования.</a:t>
            </a:r>
            <a:r>
              <a:rPr lang="ru-RU" sz="16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8223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400" smtClean="0">
                <a:solidFill>
                  <a:srgbClr val="00FFCC"/>
                </a:solidFill>
              </a:rPr>
              <a:t>Отрицательные стороны мотивации учения младшего школьника</a:t>
            </a:r>
            <a:r>
              <a:rPr lang="ru-RU" smtClean="0"/>
              <a:t> 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219200"/>
            <a:ext cx="8763000" cy="487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smtClean="0"/>
              <a:t>     </a:t>
            </a:r>
            <a:r>
              <a:rPr lang="ru-RU" sz="2000" b="1" smtClean="0"/>
              <a:t>Мотивация младших школьников имеет  ряд негативных черт, характеристик, препятствующих учению. Так, интересы младших школьников: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smtClean="0"/>
              <a:t>      </a:t>
            </a:r>
            <a:r>
              <a:rPr lang="ru-RU" sz="2000" smtClean="0"/>
              <a:t>- Недостаточно действенны, так как сами по себе долго не поддерживают учебную деятельность;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smtClean="0"/>
              <a:t>     - Неустойчивы то есть ситуативные, быстро удовлетворяются и без поддержки учителя могут угасать и не возобновляться (учебный материал и задания нередко быстро надоедают ученику, вызывают утомление);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smtClean="0"/>
              <a:t>     - Малоосознанны, что проявляется в неумении школьника назвать что и почему ему нравится в данном предмете;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smtClean="0"/>
              <a:t>     - Слабо обобщены, то есть охватывают один или несколько учебных предметов, но объединенных по их внешним признакам.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очки">
  <a:themeElements>
    <a:clrScheme name="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Точ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c48e722-e5ee-4bb4-abb8-2d4075f5b3da">6PQ52NDQUCDJ-41-2</_dlc_DocId>
    <_dlc_DocIdUrl xmlns="4c48e722-e5ee-4bb4-abb8-2d4075f5b3da">
      <Url>http://www.eduportal44.ru/Manturovo/Licei1-Manturovo/_layouts/15/DocIdRedir.aspx?ID=6PQ52NDQUCDJ-41-2</Url>
      <Description>6PQ52NDQUCDJ-41-2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8509BFC2A57004DAB6598ABB925F331" ma:contentTypeVersion="1" ma:contentTypeDescription="Создание документа." ma:contentTypeScope="" ma:versionID="17e10201e0e6830cd3f59ac78974285e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daa56437da12e7a1b4a0dc0b5f01a278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460647-D7A7-4D43-9D2D-5D6155981ED5}"/>
</file>

<file path=customXml/itemProps2.xml><?xml version="1.0" encoding="utf-8"?>
<ds:datastoreItem xmlns:ds="http://schemas.openxmlformats.org/officeDocument/2006/customXml" ds:itemID="{8818F21E-E229-4FFC-BE27-C7FBD3C4254A}"/>
</file>

<file path=customXml/itemProps3.xml><?xml version="1.0" encoding="utf-8"?>
<ds:datastoreItem xmlns:ds="http://schemas.openxmlformats.org/officeDocument/2006/customXml" ds:itemID="{D93FF54F-01B9-4E00-A816-B93BA9A08667}"/>
</file>

<file path=customXml/itemProps4.xml><?xml version="1.0" encoding="utf-8"?>
<ds:datastoreItem xmlns:ds="http://schemas.openxmlformats.org/officeDocument/2006/customXml" ds:itemID="{8F9DCEBF-EDB0-4084-A139-1AD8D93F2380}"/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473</TotalTime>
  <Words>1101</Words>
  <Application>Microsoft Office PowerPoint</Application>
  <PresentationFormat>Экран (4:3)</PresentationFormat>
  <Paragraphs>128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Wingdings</vt:lpstr>
      <vt:lpstr>Tahoma</vt:lpstr>
      <vt:lpstr>Times New Roman</vt:lpstr>
      <vt:lpstr>Трава</vt:lpstr>
      <vt:lpstr>Пиксел</vt:lpstr>
      <vt:lpstr>Точки</vt:lpstr>
      <vt:lpstr>Равновесие</vt:lpstr>
      <vt:lpstr>Учебная мотивация у младших школьников </vt:lpstr>
      <vt:lpstr>            Мотивация</vt:lpstr>
      <vt:lpstr>Учебная мотивация</vt:lpstr>
      <vt:lpstr>Слайд 4</vt:lpstr>
      <vt:lpstr>Слайд 5</vt:lpstr>
      <vt:lpstr>Слайд 6</vt:lpstr>
      <vt:lpstr>Положительные стороны мотивации учения младшего школьника </vt:lpstr>
      <vt:lpstr>Положительные эмоции, влияющие на формирование мотивации учения младших школьников </vt:lpstr>
      <vt:lpstr>Отрицательные стороны мотивации учения младшего школьника </vt:lpstr>
      <vt:lpstr> 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Платонова Ольга Борисовна</cp:lastModifiedBy>
  <cp:revision>108</cp:revision>
  <cp:lastPrinted>1601-01-01T00:00:00Z</cp:lastPrinted>
  <dcterms:created xsi:type="dcterms:W3CDTF">1601-01-01T00:00:00Z</dcterms:created>
  <dcterms:modified xsi:type="dcterms:W3CDTF">2011-01-28T07:31:59Z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0x01010048509BFC2A57004DAB6598ABB925F331</vt:lpwstr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dlc_DocIdItemGuid">
    <vt:lpwstr>7c7ed2b0-ca10-4027-9752-e4c5bf63be93</vt:lpwstr>
  </property>
</Properties>
</file>