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7" r:id="rId9"/>
    <p:sldId id="273" r:id="rId10"/>
    <p:sldId id="272" r:id="rId11"/>
    <p:sldId id="268" r:id="rId12"/>
    <p:sldId id="270" r:id="rId13"/>
    <p:sldId id="269" r:id="rId14"/>
    <p:sldId id="271" r:id="rId15"/>
    <p:sldId id="276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7.554133858267717E-2"/>
          <c:y val="3.08312286247149E-2"/>
          <c:w val="0.7229798532127949"/>
          <c:h val="0.80076240128343967"/>
        </c:manualLayout>
      </c:layout>
      <c:bar3DChart>
        <c:barDir val="col"/>
        <c:grouping val="standard"/>
        <c:shape val="box"/>
        <c:axId val="117887360"/>
        <c:axId val="117888896"/>
        <c:axId val="83797760"/>
      </c:bar3DChart>
      <c:catAx>
        <c:axId val="117887360"/>
        <c:scaling>
          <c:orientation val="minMax"/>
        </c:scaling>
        <c:delete val="1"/>
        <c:axPos val="b"/>
        <c:tickLblPos val="nextTo"/>
        <c:crossAx val="117888896"/>
        <c:crosses val="autoZero"/>
        <c:auto val="1"/>
        <c:lblAlgn val="ctr"/>
        <c:lblOffset val="100"/>
      </c:catAx>
      <c:valAx>
        <c:axId val="117888896"/>
        <c:scaling>
          <c:orientation val="minMax"/>
        </c:scaling>
        <c:axPos val="l"/>
        <c:majorGridlines/>
        <c:numFmt formatCode="General" sourceLinked="1"/>
        <c:tickLblPos val="nextTo"/>
        <c:crossAx val="117887360"/>
        <c:crosses val="autoZero"/>
        <c:crossBetween val="between"/>
      </c:valAx>
      <c:serAx>
        <c:axId val="83797760"/>
        <c:scaling>
          <c:orientation val="minMax"/>
        </c:scaling>
        <c:axPos val="b"/>
        <c:tickLblPos val="nextTo"/>
        <c:crossAx val="117888896"/>
        <c:crosses val="autoZero"/>
      </c:serAx>
    </c:plotArea>
    <c:legend>
      <c:legendPos val="r"/>
      <c:layout>
        <c:manualLayout>
          <c:xMode val="edge"/>
          <c:yMode val="edge"/>
          <c:x val="0.89842981432876634"/>
          <c:y val="0.53031896195351136"/>
          <c:w val="0.10156934978817471"/>
          <c:h val="0.469673439926507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8633415368134487"/>
          <c:y val="2.2018285000982438E-2"/>
        </c:manualLayout>
      </c:layout>
    </c:title>
    <c:plotArea>
      <c:layout>
        <c:manualLayout>
          <c:layoutTarget val="inner"/>
          <c:xMode val="edge"/>
          <c:yMode val="edge"/>
          <c:x val="0.10119815445468003"/>
          <c:y val="0.14445844265421484"/>
          <c:w val="0.54122050669299382"/>
          <c:h val="0.789486702342837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17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0.33300000000000041</c:v>
                </c:pt>
                <c:pt idx="1">
                  <c:v>0.41700000000000026</c:v>
                </c:pt>
                <c:pt idx="2" formatCode="0%">
                  <c:v>0.25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7825289199961114E-2"/>
          <c:y val="0.14970891277723697"/>
          <c:w val="0.7229798532127949"/>
          <c:h val="0.65484870291692665"/>
        </c:manualLayout>
      </c:layout>
      <c:bar3DChart>
        <c:barDir val="col"/>
        <c:grouping val="standard"/>
        <c:shape val="box"/>
        <c:axId val="132668416"/>
        <c:axId val="132682496"/>
        <c:axId val="132208832"/>
      </c:bar3DChart>
      <c:catAx>
        <c:axId val="132668416"/>
        <c:scaling>
          <c:orientation val="minMax"/>
        </c:scaling>
        <c:delete val="1"/>
        <c:axPos val="b"/>
        <c:tickLblPos val="nextTo"/>
        <c:crossAx val="132682496"/>
        <c:crosses val="autoZero"/>
        <c:auto val="1"/>
        <c:lblAlgn val="ctr"/>
        <c:lblOffset val="100"/>
      </c:catAx>
      <c:valAx>
        <c:axId val="132682496"/>
        <c:scaling>
          <c:orientation val="minMax"/>
        </c:scaling>
        <c:axPos val="l"/>
        <c:majorGridlines/>
        <c:numFmt formatCode="General" sourceLinked="1"/>
        <c:tickLblPos val="nextTo"/>
        <c:crossAx val="132668416"/>
        <c:crosses val="autoZero"/>
        <c:crossBetween val="between"/>
      </c:valAx>
      <c:serAx>
        <c:axId val="132208832"/>
        <c:scaling>
          <c:orientation val="minMax"/>
        </c:scaling>
        <c:delete val="1"/>
        <c:axPos val="b"/>
        <c:tickLblPos val="nextTo"/>
        <c:crossAx val="13268249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31495449618194304"/>
          <c:y val="0.18062122572716471"/>
          <c:w val="0.40439875971459488"/>
          <c:h val="0.72664523545284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explosion val="3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Сформирован</c:v>
                </c:pt>
                <c:pt idx="1">
                  <c:v>В стадии формирования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0.75000000000000056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a+derevya+44426983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5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Муниципальное бюджетное дошкольное образовательное учреждение детский сад № 10 «Солнышко» </a:t>
            </a:r>
            <a:r>
              <a:rPr lang="ru-RU" sz="1200" dirty="0" err="1" smtClean="0">
                <a:solidFill>
                  <a:srgbClr val="FFFF00"/>
                </a:solidFill>
              </a:rPr>
              <a:t>общеразвивающего</a:t>
            </a:r>
            <a:r>
              <a:rPr lang="ru-RU" sz="1200" dirty="0" smtClean="0">
                <a:solidFill>
                  <a:srgbClr val="FFFF00"/>
                </a:solidFill>
              </a:rPr>
              <a:t> вида</a:t>
            </a:r>
            <a:br>
              <a:rPr lang="ru-RU" sz="1200" dirty="0" smtClean="0">
                <a:solidFill>
                  <a:srgbClr val="FFFF00"/>
                </a:solidFill>
              </a:rPr>
            </a:br>
            <a:r>
              <a:rPr lang="ru-RU" sz="1200" dirty="0" smtClean="0">
                <a:solidFill>
                  <a:srgbClr val="FFFF00"/>
                </a:solidFill>
              </a:rPr>
              <a:t>городского округа город </a:t>
            </a:r>
            <a:r>
              <a:rPr lang="ru-RU" sz="1200" dirty="0" err="1" smtClean="0">
                <a:solidFill>
                  <a:srgbClr val="FFFF00"/>
                </a:solidFill>
              </a:rPr>
              <a:t>Мантурово</a:t>
            </a:r>
            <a:r>
              <a:rPr lang="ru-RU" sz="1200" dirty="0" smtClean="0">
                <a:solidFill>
                  <a:srgbClr val="FFFF00"/>
                </a:solidFill>
              </a:rPr>
              <a:t>  Костромской области</a:t>
            </a:r>
            <a:br>
              <a:rPr lang="ru-RU" sz="1200" dirty="0" smtClean="0">
                <a:solidFill>
                  <a:srgbClr val="FFFF00"/>
                </a:solidFill>
              </a:rPr>
            </a:b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429684" cy="4500594"/>
          </a:xfrm>
        </p:spPr>
        <p:txBody>
          <a:bodyPr>
            <a:normAutofit fontScale="70000" lnSpcReduction="20000"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Проект: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Берёза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(формирование у детей элементарных экологических представлений)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средняя группа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   Воспитатель: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                                Соколова  О.В</a:t>
            </a:r>
            <a:r>
              <a:rPr lang="ru-RU" sz="2800" b="1" dirty="0" smtClean="0"/>
              <a:t>.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1400" dirty="0" err="1" smtClean="0">
                <a:solidFill>
                  <a:schemeClr val="tx1"/>
                </a:solidFill>
              </a:rPr>
              <a:t>Мантурово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2018г.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«Люблю берёзку русскую!»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4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4071942"/>
            <a:ext cx="4267200" cy="2324100"/>
          </a:xfrm>
        </p:spPr>
      </p:pic>
      <p:pic>
        <p:nvPicPr>
          <p:cNvPr id="6" name="Рисунок 5" descr="DSCF2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00174"/>
            <a:ext cx="3409944" cy="2466120"/>
          </a:xfrm>
          <a:prstGeom prst="rect">
            <a:avLst/>
          </a:prstGeom>
        </p:spPr>
      </p:pic>
      <p:pic>
        <p:nvPicPr>
          <p:cNvPr id="7" name="Рисунок 6" descr="DSCF24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500174"/>
            <a:ext cx="3214710" cy="2449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Целевые прогулки в школьный парк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806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8" y="4071942"/>
            <a:ext cx="2753340" cy="2500330"/>
          </a:xfrm>
        </p:spPr>
      </p:pic>
      <p:pic>
        <p:nvPicPr>
          <p:cNvPr id="6" name="Рисунок 5" descr="P10806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428736"/>
            <a:ext cx="3549157" cy="2471734"/>
          </a:xfrm>
          <a:prstGeom prst="rect">
            <a:avLst/>
          </a:prstGeom>
        </p:spPr>
      </p:pic>
      <p:pic>
        <p:nvPicPr>
          <p:cNvPr id="7" name="Рисунок 6" descr="P10806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714488"/>
            <a:ext cx="32004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807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6116" y="4071942"/>
            <a:ext cx="2838440" cy="2128830"/>
          </a:xfrm>
        </p:spPr>
      </p:pic>
      <p:pic>
        <p:nvPicPr>
          <p:cNvPr id="6" name="Рисунок 5" descr="P10807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71612"/>
            <a:ext cx="3333773" cy="2500330"/>
          </a:xfrm>
          <a:prstGeom prst="rect">
            <a:avLst/>
          </a:prstGeom>
        </p:spPr>
      </p:pic>
      <p:pic>
        <p:nvPicPr>
          <p:cNvPr id="7" name="Рисунок 6" descr="P1080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571612"/>
            <a:ext cx="3214678" cy="2411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Познавательно –исследовательская деятельность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80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4000504"/>
            <a:ext cx="3052754" cy="2112397"/>
          </a:xfrm>
        </p:spPr>
      </p:pic>
      <p:pic>
        <p:nvPicPr>
          <p:cNvPr id="6" name="Рисунок 5" descr="P1080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714488"/>
            <a:ext cx="3052754" cy="2098768"/>
          </a:xfrm>
          <a:prstGeom prst="rect">
            <a:avLst/>
          </a:prstGeom>
        </p:spPr>
      </p:pic>
      <p:pic>
        <p:nvPicPr>
          <p:cNvPr id="7" name="Рисунок 6" descr="P10806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571612"/>
            <a:ext cx="361885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Познавательно –исследовательская деятельность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4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1500174"/>
            <a:ext cx="2976593" cy="2299161"/>
          </a:xfrm>
        </p:spPr>
      </p:pic>
      <p:pic>
        <p:nvPicPr>
          <p:cNvPr id="6" name="Рисунок 5" descr="DSCF24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500438"/>
            <a:ext cx="2860071" cy="2714644"/>
          </a:xfrm>
          <a:prstGeom prst="rect">
            <a:avLst/>
          </a:prstGeom>
        </p:spPr>
      </p:pic>
      <p:pic>
        <p:nvPicPr>
          <p:cNvPr id="7" name="Рисунок 6" descr="DSCF24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500174"/>
            <a:ext cx="288927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Художественно- творческая деятельность: «Берёза»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806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3929066"/>
            <a:ext cx="3033707" cy="2541959"/>
          </a:xfrm>
        </p:spPr>
      </p:pic>
      <p:pic>
        <p:nvPicPr>
          <p:cNvPr id="6" name="Рисунок 5" descr="P10807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428736"/>
            <a:ext cx="2566240" cy="2428892"/>
          </a:xfrm>
          <a:prstGeom prst="rect">
            <a:avLst/>
          </a:prstGeom>
        </p:spPr>
      </p:pic>
      <p:pic>
        <p:nvPicPr>
          <p:cNvPr id="7" name="Рисунок 6" descr="P10807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500174"/>
            <a:ext cx="251053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«Собери берёзку из частей.»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4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1548332"/>
            <a:ext cx="3440251" cy="2280702"/>
          </a:xfrm>
        </p:spPr>
      </p:pic>
      <p:pic>
        <p:nvPicPr>
          <p:cNvPr id="6" name="Рисунок 5" descr="DSCF24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000504"/>
            <a:ext cx="3409944" cy="2357454"/>
          </a:xfrm>
          <a:prstGeom prst="rect">
            <a:avLst/>
          </a:prstGeom>
        </p:spPr>
      </p:pic>
      <p:pic>
        <p:nvPicPr>
          <p:cNvPr id="7" name="Рисунок 6" descr="DSCF24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71294"/>
            <a:ext cx="3214710" cy="21455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Речевое развитие:(чтение стихотворений, загадок, сказок о берёзе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4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3571876"/>
            <a:ext cx="3767134" cy="2514226"/>
          </a:xfrm>
        </p:spPr>
      </p:pic>
      <p:pic>
        <p:nvPicPr>
          <p:cNvPr id="6" name="Рисунок 5" descr="DSCF24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928802"/>
            <a:ext cx="364333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Музыкально-хороводная игра: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«Во поле берёза стояла!»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49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3071810"/>
            <a:ext cx="2686922" cy="3214710"/>
          </a:xfrm>
        </p:spPr>
      </p:pic>
      <p:pic>
        <p:nvPicPr>
          <p:cNvPr id="6" name="Рисунок 5" descr="DSCF25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643050"/>
            <a:ext cx="3298048" cy="2208514"/>
          </a:xfrm>
          <a:prstGeom prst="rect">
            <a:avLst/>
          </a:prstGeom>
        </p:spPr>
      </p:pic>
      <p:pic>
        <p:nvPicPr>
          <p:cNvPr id="7" name="Рисунок 6" descr="DSCF25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428736"/>
            <a:ext cx="2286016" cy="26670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00430" y="3143248"/>
            <a:ext cx="1571636" cy="114300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 взаимодействия с родителями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00430" y="1714488"/>
            <a:ext cx="157163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2143116"/>
            <a:ext cx="1785950" cy="1857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творческая деятельность родителей с детьми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7290" y="4857760"/>
            <a:ext cx="2000264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57950" y="2214554"/>
            <a:ext cx="1857388" cy="1857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 выставка: «Люблю берёзку русскую!»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5" idx="7"/>
          </p:cNvCxnSpPr>
          <p:nvPr/>
        </p:nvCxnSpPr>
        <p:spPr>
          <a:xfrm rot="5400000" flipH="1" flipV="1">
            <a:off x="5373356" y="2254607"/>
            <a:ext cx="524580" cy="158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  <a:endCxn id="8" idx="6"/>
          </p:cNvCxnSpPr>
          <p:nvPr/>
        </p:nvCxnSpPr>
        <p:spPr>
          <a:xfrm rot="16200000" flipV="1">
            <a:off x="2888874" y="2468920"/>
            <a:ext cx="238828" cy="1444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3"/>
            <a:endCxn id="9" idx="0"/>
          </p:cNvCxnSpPr>
          <p:nvPr/>
        </p:nvCxnSpPr>
        <p:spPr>
          <a:xfrm rot="5400000">
            <a:off x="2674560" y="3801729"/>
            <a:ext cx="738894" cy="1373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0"/>
            <a:endCxn id="7" idx="4"/>
          </p:cNvCxnSpPr>
          <p:nvPr/>
        </p:nvCxnSpPr>
        <p:spPr>
          <a:xfrm rot="5400000" flipH="1" flipV="1">
            <a:off x="4000496" y="285749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572132" y="4786322"/>
            <a:ext cx="2357454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Папка-передвижка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endCxn id="20" idx="0"/>
          </p:cNvCxnSpPr>
          <p:nvPr/>
        </p:nvCxnSpPr>
        <p:spPr>
          <a:xfrm>
            <a:off x="4929190" y="4071942"/>
            <a:ext cx="1821669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тобы дети любили природу, умели общаться с ней, видели красоту, нам необходимо с раннего детства начинать формировать у детей элементарные экологические представления 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детей недостаточно развиты навыки поисковой деятельности в познании окружающего мира , что  негативно влияет на представления  детей об окружающей природе.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Гипотеза:  предполагалось,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будет спланирован ряд мероприятий основанных на: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интеграции  детских видов деятельности,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-применении личностно-ориентированного подхода  во взаимодействии с детьми,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-применении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подхода к организации образовательной деятельности,(в том числе создание проблемных ситуаций),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-тесном взаимодействии в системе «воспитатель-ребенок-родитель», то будут созданы условия для формирования у детей навыков поисковой деятельности, способствующей развитию субъектной позиции в ознакомлении с природой.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Папка-передвижка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«Берегите природу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5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2214554"/>
            <a:ext cx="5870991" cy="326311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Фотовыставка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5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1857364"/>
            <a:ext cx="2457456" cy="3174214"/>
          </a:xfrm>
        </p:spPr>
      </p:pic>
      <p:pic>
        <p:nvPicPr>
          <p:cNvPr id="6" name="Рисунок 5" descr="DSCF25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86058"/>
            <a:ext cx="2809866" cy="2195616"/>
          </a:xfrm>
          <a:prstGeom prst="rect">
            <a:avLst/>
          </a:prstGeom>
        </p:spPr>
      </p:pic>
      <p:pic>
        <p:nvPicPr>
          <p:cNvPr id="7" name="Рисунок 6" descr="DSCF25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928934"/>
            <a:ext cx="3000396" cy="20359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гости к деду Природоведу.»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25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3714752"/>
            <a:ext cx="3698044" cy="2468114"/>
          </a:xfrm>
        </p:spPr>
      </p:pic>
      <p:pic>
        <p:nvPicPr>
          <p:cNvPr id="6" name="Рисунок 5" descr="DSCF25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3267068" cy="2326327"/>
          </a:xfrm>
          <a:prstGeom prst="rect">
            <a:avLst/>
          </a:prstGeom>
        </p:spPr>
      </p:pic>
      <p:pic>
        <p:nvPicPr>
          <p:cNvPr id="7" name="Рисунок 6" descr="DSCF25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285860"/>
            <a:ext cx="3214710" cy="2145532"/>
          </a:xfrm>
          <a:prstGeom prst="rect">
            <a:avLst/>
          </a:prstGeom>
        </p:spPr>
      </p:pic>
      <p:pic>
        <p:nvPicPr>
          <p:cNvPr id="8" name="Рисунок 7" descr="DSCF25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714752"/>
            <a:ext cx="234813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Показатели работы с детьми на окончание проекта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58214" y="1428736"/>
          <a:ext cx="614338" cy="18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71472" y="1785926"/>
          <a:ext cx="814393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 у детей навыков  поисковой деятельности в процессе исследования  природного объекта. (береза).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возникновению интереса у детей к исследованию природного объекта   живой природы (березы) и желанию добывать новые знания.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элементарные представления о взаимосвязи человека и природы в процессе наблюдений.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бережное отношение к окружающей природе.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условия для включения родителей в совместную  деятельность с детьми.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42889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познавательно- исследовательский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краткосрочный.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дети, воспитатель, родители воспитанников.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Этапы работы по проекту: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1этап – констатирующий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(09.04.18  -14.18)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 темы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литературы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постановка цели и задач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написание плана проекта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этап – основной (формирующий)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(16.04.18 - 26.04.18)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 запланированных мероприятий по проекту с детьми и родителями воспитанников.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этап – итоговый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:(27.04.-30.04.18)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результатов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проектной папки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 на будущее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возникнет интерес  к наблюдениям за объектами  живой природы и желание добывать новые знания.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получат элементарные представления о взаимосвязи человека и природы в процессе наблюдений.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станут бережнее относиться  к окружающей природе.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примут участие в совместной творческой  деятельности с детьми.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Организационные: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воспитатель Соколова О.В..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Информационные: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Николаева С.Н. Экологическое воспитание младших дошкольников. Книга для воспитателей детского сада .-М.:Мозаика-Синтез,2005.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Коробова М.В.,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Посылкина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Р.Ю. Малыш в мире природы: Методическое пособие для воспитателей и родителей.-М.:Просвещение,2005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Николаева С.Н. Юный эколог. Система работы в средней группе детского сада.-М.:Мозаика-Синтез2005.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Кадровые: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Воспитатель, дети, родители воспитанников.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Мотивационные: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Целевые прогулки, экспериментирование, презентации.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Игровая мотивация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Ноутбук, развивающая предметно пространственная среда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Нормативно-правовые: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lvl="0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САНПИН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Финансовые: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Не требует затрат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Предполагаемые риски и пути их преодоления: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214422"/>
          <a:ext cx="6096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Преодоление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05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Болезнь воспитателя или детей.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Перенос проекта на другое время.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71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Нежелание детей участвовать в различных видах деятельности.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подход к реализации проекта(создание проблемных ситуаций, дидактические игры, рассматривание картин, презентации, хороводные игры, опытно -экспериментальная деятельность, творческая изобразительная деятельность.)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2969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Показатели уровня знаний детей на начало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143900" y="1600200"/>
          <a:ext cx="542900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571614"/>
          <a:ext cx="2959459" cy="464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459"/>
              </a:tblGrid>
              <a:tr h="51104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76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Различают и называют три вида деревьев ближайшего окружения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8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Называют части дерева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3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Знают какую пользу приносят деревья человеку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76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Знают и соблюдают элементарные правила поведения в природе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786182" y="1357298"/>
          <a:ext cx="476251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взаимодействия с детьми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sp>
        <p:nvSpPr>
          <p:cNvPr id="25" name="Овал 24"/>
          <p:cNvSpPr/>
          <p:nvPr/>
        </p:nvSpPr>
        <p:spPr>
          <a:xfrm>
            <a:off x="3214678" y="2571744"/>
            <a:ext cx="2286016" cy="1785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детьми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>
            <a:stCxn id="25" idx="1"/>
          </p:cNvCxnSpPr>
          <p:nvPr/>
        </p:nvCxnSpPr>
        <p:spPr>
          <a:xfrm rot="16200000" flipV="1">
            <a:off x="2929824" y="2213656"/>
            <a:ext cx="475860" cy="763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34" idx="2"/>
          </p:cNvCxnSpPr>
          <p:nvPr/>
        </p:nvCxnSpPr>
        <p:spPr>
          <a:xfrm>
            <a:off x="5357818" y="3929066"/>
            <a:ext cx="1388735" cy="711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5" idx="6"/>
          </p:cNvCxnSpPr>
          <p:nvPr/>
        </p:nvCxnSpPr>
        <p:spPr>
          <a:xfrm flipV="1">
            <a:off x="5500694" y="2857496"/>
            <a:ext cx="857256" cy="607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5" idx="2"/>
          </p:cNvCxnSpPr>
          <p:nvPr/>
        </p:nvCxnSpPr>
        <p:spPr>
          <a:xfrm rot="10800000">
            <a:off x="2214546" y="3429001"/>
            <a:ext cx="1000132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7" idx="4"/>
            <a:endCxn id="25" idx="0"/>
          </p:cNvCxnSpPr>
          <p:nvPr/>
        </p:nvCxnSpPr>
        <p:spPr>
          <a:xfrm rot="5400000">
            <a:off x="4232670" y="2339571"/>
            <a:ext cx="357190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5" idx="4"/>
            <a:endCxn id="38" idx="0"/>
          </p:cNvCxnSpPr>
          <p:nvPr/>
        </p:nvCxnSpPr>
        <p:spPr>
          <a:xfrm rot="5400000">
            <a:off x="4089794" y="4589868"/>
            <a:ext cx="50006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571604" y="1428736"/>
            <a:ext cx="1500198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Хороводные игры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746553" y="3926321"/>
            <a:ext cx="185738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Беседа, рассказ с презентацией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42910" y="2714620"/>
            <a:ext cx="1571636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Познавательно –исследовательская деятельность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643306" y="1214422"/>
            <a:ext cx="1643074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Дидактическая игра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357554" y="4857760"/>
            <a:ext cx="1928826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Рассматривание рисунков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072198" y="2000240"/>
            <a:ext cx="1571636" cy="928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Целевая прогулка,   наблюдения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643174" y="4071942"/>
            <a:ext cx="928694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428728" y="4286256"/>
            <a:ext cx="1643042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Чтение стихов, рассказов, сказок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6PQ52NDQUCDJ-542-4198</_dlc_DocId>
    <_dlc_DocIdUrl xmlns="4c48e722-e5ee-4bb4-abb8-2d4075f5b3da">
      <Url>https://eduportal44.ru/Manturovo/Dou-5/_layouts/15/DocIdRedir.aspx?ID=6PQ52NDQUCDJ-542-4198</Url>
      <Description>6PQ52NDQUCDJ-542-4198</Description>
    </_dlc_DocIdUrl>
  </documentManagement>
</p:properties>
</file>

<file path=customXml/itemProps1.xml><?xml version="1.0" encoding="utf-8"?>
<ds:datastoreItem xmlns:ds="http://schemas.openxmlformats.org/officeDocument/2006/customXml" ds:itemID="{22AE5D8C-A719-4B5B-AE9F-8BFE4713F5B6}"/>
</file>

<file path=customXml/itemProps2.xml><?xml version="1.0" encoding="utf-8"?>
<ds:datastoreItem xmlns:ds="http://schemas.openxmlformats.org/officeDocument/2006/customXml" ds:itemID="{C3F18580-4443-4071-B065-93BE002EDDB2}"/>
</file>

<file path=customXml/itemProps3.xml><?xml version="1.0" encoding="utf-8"?>
<ds:datastoreItem xmlns:ds="http://schemas.openxmlformats.org/officeDocument/2006/customXml" ds:itemID="{D848ED49-530F-4186-8671-F0DF30E3BA01}"/>
</file>

<file path=customXml/itemProps4.xml><?xml version="1.0" encoding="utf-8"?>
<ds:datastoreItem xmlns:ds="http://schemas.openxmlformats.org/officeDocument/2006/customXml" ds:itemID="{E2C49B4F-0487-4183-AC68-739D20A0920E}"/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410</Words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бюджетное дошкольное образовательное учреждение детский сад № 10 «Солнышко» общеразвивающего вида городского округа город Мантурово  Костромской области </vt:lpstr>
      <vt:lpstr>             Актуальность: Чтобы дети любили природу, умели общаться с ней, видели красоту, нам необходимо с раннего детства начинать формировать у детей элементарные экологические представления .    Проблема:  У детей недостаточно развиты навыки поисковой деятельности в познании окружающего мира , что  негативно влияет на представления  детей об окружающей природе.    Гипотеза:  предполагалось,  если будет спланирован ряд мероприятий основанных на: - интеграции  детских видов деятельности, -применении личностно-ориентированного подхода  во взаимодействии с детьми, -применении деятельностного  подхода к организации образовательной деятельности,(в том числе создание проблемных ситуаций), -тесном взаимодействии в системе «воспитатель-ребенок-родитель», то будут созданы условия для формирования у детей навыков поисковой деятельности, способствующей развитию субъектной позиции в ознакомлении с природой.     </vt:lpstr>
      <vt:lpstr>Цель:   Формирование  у детей навыков  поисковой деятельности в процессе исследования  природного объекта. (береза).  </vt:lpstr>
      <vt:lpstr>Вид проекта: познавательно- исследовательский Тип проекта: краткосрочный. Участники проекта: дети, воспитатель, родители воспитанников. </vt:lpstr>
      <vt:lpstr>Предполагаемый результат: </vt:lpstr>
      <vt:lpstr>Ресурсное обеспечение: </vt:lpstr>
      <vt:lpstr>  Предполагаемые риски и пути их преодоления: </vt:lpstr>
      <vt:lpstr>Показатели уровня знаний детей на начало проекта</vt:lpstr>
      <vt:lpstr>Формы взаимодействия с детьми</vt:lpstr>
      <vt:lpstr>Презентация:  «Люблю берёзку русскую!»</vt:lpstr>
      <vt:lpstr>Целевые прогулки в школьный парк</vt:lpstr>
      <vt:lpstr>Наблюдения</vt:lpstr>
      <vt:lpstr>Познавательно –исследовательская деятельность</vt:lpstr>
      <vt:lpstr>Познавательно –исследовательская деятельность</vt:lpstr>
      <vt:lpstr>Художественно- творческая деятельность: «Берёза»</vt:lpstr>
      <vt:lpstr>Дидактическая игра:  «Собери берёзку из частей.»</vt:lpstr>
      <vt:lpstr>Речевое развитие:(чтение стихотворений, загадок, сказок о берёзе.) </vt:lpstr>
      <vt:lpstr>Музыкально-хороводная игра:  «Во поле берёза стояла!»</vt:lpstr>
      <vt:lpstr>Взаимодействие с родителями</vt:lpstr>
      <vt:lpstr>Папка-передвижка  «Берегите природу!»</vt:lpstr>
      <vt:lpstr>Фотовыставка</vt:lpstr>
      <vt:lpstr>«В гости к деду Природоведу.»</vt:lpstr>
      <vt:lpstr>Показатели работы с детьми на окончание проекта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10 «Солнышко» общеразвивающего вида городского округа город Мантурово  Костромской области </dc:title>
  <dc:creator>Пользователь</dc:creator>
  <cp:lastModifiedBy>Пользователь</cp:lastModifiedBy>
  <cp:revision>54</cp:revision>
  <dcterms:created xsi:type="dcterms:W3CDTF">2018-04-18T11:03:09Z</dcterms:created>
  <dcterms:modified xsi:type="dcterms:W3CDTF">2020-12-06T09:02:00Z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604434a7-30a1-4b08-8734-60adf76af077</vt:lpwstr>
  </property>
</Properties>
</file>