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5" r:id="rId6"/>
    <p:sldId id="262" r:id="rId7"/>
    <p:sldId id="261" r:id="rId8"/>
    <p:sldId id="263" r:id="rId9"/>
    <p:sldId id="260" r:id="rId10"/>
    <p:sldId id="264" r:id="rId11"/>
    <p:sldId id="266" r:id="rId12"/>
    <p:sldId id="268" r:id="rId13"/>
    <p:sldId id="267" r:id="rId14"/>
    <p:sldId id="274" r:id="rId15"/>
    <p:sldId id="275" r:id="rId16"/>
    <p:sldId id="276" r:id="rId17"/>
    <p:sldId id="277" r:id="rId18"/>
    <p:sldId id="278" r:id="rId19"/>
    <p:sldId id="291" r:id="rId20"/>
    <p:sldId id="280" r:id="rId21"/>
    <p:sldId id="279" r:id="rId22"/>
    <p:sldId id="269" r:id="rId23"/>
    <p:sldId id="281" r:id="rId24"/>
    <p:sldId id="282" r:id="rId25"/>
    <p:sldId id="285" r:id="rId26"/>
    <p:sldId id="289" r:id="rId27"/>
    <p:sldId id="283" r:id="rId28"/>
    <p:sldId id="284" r:id="rId29"/>
    <p:sldId id="286" r:id="rId30"/>
    <p:sldId id="287" r:id="rId31"/>
    <p:sldId id="288" r:id="rId32"/>
    <p:sldId id="292" r:id="rId33"/>
    <p:sldId id="290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6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08" autoAdjust="0"/>
  </p:normalViewPr>
  <p:slideViewPr>
    <p:cSldViewPr>
      <p:cViewPr>
        <p:scale>
          <a:sx n="69" d="100"/>
          <a:sy n="69" d="100"/>
        </p:scale>
        <p:origin x="-2808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E17EB-E8A9-4181-95D9-804185DB248C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0D79-4345-488E-B5EC-FA05154BB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30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Титульный 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48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06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44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4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66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61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Редис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66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20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Баклажан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50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28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6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D79-4345-488E-B5EC-FA05154BBC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9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071D2E5-D4CF-4A9F-8DC8-2872E6DC728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75A863-CCFC-422C-B7ED-17D62F0F2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768874"/>
            <a:ext cx="3143272" cy="276522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5733256"/>
            <a:ext cx="8568952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642966"/>
            <a:ext cx="8248430" cy="6858048"/>
          </a:xfrm>
        </p:spPr>
        <p:txBody>
          <a:bodyPr/>
          <a:lstStyle/>
          <a:p>
            <a:pPr algn="ctr"/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10 «Солнышко» </a:t>
            </a:r>
            <a:r>
              <a:rPr lang="ru-RU" sz="1400" cap="none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вида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городского округа город  Мантурово  Костромской области</a:t>
            </a:r>
            <a: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Проект: «Чуд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0 -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овощи»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 детьми и родителями 2 младшей группы)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929330"/>
            <a:ext cx="8147248" cy="59601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Соколова О.В. </a:t>
            </a:r>
          </a:p>
          <a:p>
            <a:pPr algn="r"/>
            <a:r>
              <a:rPr lang="ru-RU" sz="6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/>
              <a:t> </a:t>
            </a:r>
          </a:p>
          <a:p>
            <a:pPr algn="r"/>
            <a:r>
              <a:rPr lang="ru-RU" sz="2800" dirty="0" smtClean="0">
                <a:solidFill>
                  <a:schemeClr val="accent5"/>
                </a:solidFill>
              </a:rPr>
              <a:t>    </a:t>
            </a:r>
            <a:endParaRPr lang="ru-RU" sz="1800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760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92"/>
            <a:ext cx="9035480" cy="100010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101737" cy="3924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39016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Организационные: </a:t>
            </a:r>
            <a:r>
              <a:rPr lang="ru-RU" sz="2800" dirty="0" smtClean="0"/>
              <a:t>Создание творческой группы по разработке проекта: Соколова О.В. Ласточкина И.И.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Информационные:</a:t>
            </a:r>
          </a:p>
          <a:p>
            <a:r>
              <a:rPr lang="ru-RU" sz="2800" dirty="0" smtClean="0"/>
              <a:t>О.В. </a:t>
            </a:r>
            <a:r>
              <a:rPr lang="ru-RU" sz="2800" dirty="0" err="1" smtClean="0"/>
              <a:t>Дыбина</a:t>
            </a:r>
            <a:r>
              <a:rPr lang="ru-RU" sz="2800" dirty="0" smtClean="0"/>
              <a:t> «Ознакомление с предметным и социальным окружением»</a:t>
            </a:r>
          </a:p>
          <a:p>
            <a:r>
              <a:rPr lang="ru-RU" sz="2800" dirty="0" smtClean="0"/>
              <a:t>Т.С. Комарова «Изобразительная деятельность в детском саду»</a:t>
            </a:r>
          </a:p>
          <a:p>
            <a:r>
              <a:rPr lang="ru-RU" sz="2800" dirty="0" smtClean="0"/>
              <a:t>Н.Ф. Губанова «Развитие игровой деятельности»</a:t>
            </a:r>
          </a:p>
          <a:p>
            <a:r>
              <a:rPr lang="ru-RU" sz="2800" dirty="0" smtClean="0"/>
              <a:t>О.А. </a:t>
            </a:r>
            <a:r>
              <a:rPr lang="ru-RU" sz="2800" dirty="0" err="1" smtClean="0"/>
              <a:t>Соломенникова</a:t>
            </a:r>
            <a:r>
              <a:rPr lang="ru-RU" sz="2800" dirty="0" smtClean="0"/>
              <a:t> «Ознакомление с природой в детском саду»</a:t>
            </a:r>
          </a:p>
          <a:p>
            <a:r>
              <a:rPr lang="ru-RU" sz="2800" dirty="0" smtClean="0"/>
              <a:t>А.К. Бондаренко «Дидактические игры в детском саду»</a:t>
            </a:r>
          </a:p>
          <a:p>
            <a:r>
              <a:rPr lang="ru-RU" sz="2800" dirty="0" smtClean="0"/>
              <a:t>Т.А. Ткаченко «Развиваем мелкую моторику»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72452" cy="990266"/>
          </a:xfrm>
        </p:spPr>
        <p:txBody>
          <a:bodyPr>
            <a:normAutofit/>
          </a:bodyPr>
          <a:lstStyle/>
          <a:p>
            <a:r>
              <a:rPr lang="ru-RU" dirty="0" smtClean="0"/>
              <a:t>Ресурсное обеспечение:</a:t>
            </a:r>
          </a:p>
        </p:txBody>
      </p:sp>
    </p:spTree>
    <p:extLst>
      <p:ext uri="{BB962C8B-B14F-4D97-AF65-F5344CB8AC3E}">
        <p14:creationId xmlns="" xmlns:p14="http://schemas.microsoft.com/office/powerpoint/2010/main" val="3185373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778">
            <a:off x="4541043" y="3236280"/>
            <a:ext cx="4176001" cy="208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7898">
            <a:off x="336458" y="3213678"/>
            <a:ext cx="4320001" cy="216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43890" cy="775952"/>
          </a:xfrm>
        </p:spPr>
        <p:txBody>
          <a:bodyPr anchor="t"/>
          <a:lstStyle/>
          <a:p>
            <a:r>
              <a:rPr lang="ru-RU" b="1" dirty="0" smtClean="0"/>
              <a:t>Ресурсное обеспечение: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28670"/>
            <a:ext cx="8175852" cy="5500726"/>
          </a:xfrm>
        </p:spPr>
        <p:txBody>
          <a:bodyPr anchor="t"/>
          <a:lstStyle/>
          <a:p>
            <a:r>
              <a:rPr lang="ru-RU" sz="2400" b="1" cap="none" dirty="0" smtClean="0">
                <a:solidFill>
                  <a:srgbClr val="FF0000"/>
                </a:solidFill>
                <a:latin typeface="+mn-lt"/>
              </a:rPr>
              <a:t>Кадровые: </a:t>
            </a:r>
            <a:r>
              <a:rPr lang="ru-RU" sz="2400" b="1" cap="none" dirty="0" smtClean="0">
                <a:latin typeface="+mn-lt"/>
              </a:rPr>
              <a:t>воспитатели</a:t>
            </a:r>
          </a:p>
          <a:p>
            <a:r>
              <a:rPr lang="ru-RU" sz="2400" b="1" cap="none" dirty="0" smtClean="0">
                <a:latin typeface="+mn-lt"/>
              </a:rPr>
              <a:t> </a:t>
            </a:r>
            <a:r>
              <a:rPr lang="ru-RU" sz="2400" b="1" cap="none" dirty="0" smtClean="0">
                <a:solidFill>
                  <a:srgbClr val="FF0000"/>
                </a:solidFill>
                <a:latin typeface="+mn-lt"/>
              </a:rPr>
              <a:t>Мотивационные: </a:t>
            </a:r>
            <a:r>
              <a:rPr lang="ru-RU" sz="2400" b="1" cap="none" dirty="0" smtClean="0">
                <a:latin typeface="+mn-lt"/>
              </a:rPr>
              <a:t>игровая мотивация</a:t>
            </a:r>
          </a:p>
          <a:p>
            <a:r>
              <a:rPr lang="ru-RU" sz="2400" b="1" cap="none" dirty="0" smtClean="0">
                <a:latin typeface="+mn-lt"/>
              </a:rPr>
              <a:t> </a:t>
            </a:r>
            <a:r>
              <a:rPr lang="ru-RU" sz="2400" b="1" cap="none" dirty="0" smtClean="0">
                <a:solidFill>
                  <a:srgbClr val="FF0000"/>
                </a:solidFill>
                <a:latin typeface="+mn-lt"/>
              </a:rPr>
              <a:t>Материально-технические: </a:t>
            </a:r>
            <a:r>
              <a:rPr lang="ru-RU" sz="2400" b="1" cap="none" dirty="0" smtClean="0">
                <a:latin typeface="+mn-lt"/>
              </a:rPr>
              <a:t>игрушки-муляжи, развивающая предметно пространственная среда</a:t>
            </a:r>
          </a:p>
          <a:p>
            <a:r>
              <a:rPr lang="ru-RU" sz="2400" b="1" cap="none" dirty="0" smtClean="0">
                <a:latin typeface="+mn-lt"/>
              </a:rPr>
              <a:t> </a:t>
            </a:r>
            <a:r>
              <a:rPr lang="ru-RU" sz="2400" b="1" cap="none" dirty="0" smtClean="0">
                <a:solidFill>
                  <a:srgbClr val="FF0000"/>
                </a:solidFill>
                <a:latin typeface="+mn-lt"/>
              </a:rPr>
              <a:t>Нормативно-правовые: </a:t>
            </a:r>
            <a:r>
              <a:rPr lang="ru-RU" sz="2400" b="1" cap="none" dirty="0" smtClean="0">
                <a:latin typeface="+mn-lt"/>
              </a:rPr>
              <a:t>ФГОС ДО, САНПИН</a:t>
            </a:r>
          </a:p>
          <a:p>
            <a:r>
              <a:rPr lang="ru-RU" sz="2400" b="1" cap="none" dirty="0" smtClean="0">
                <a:latin typeface="+mn-lt"/>
              </a:rPr>
              <a:t> </a:t>
            </a:r>
            <a:r>
              <a:rPr lang="ru-RU" sz="2400" b="1" cap="none" dirty="0" smtClean="0">
                <a:solidFill>
                  <a:srgbClr val="FF0000"/>
                </a:solidFill>
                <a:latin typeface="+mn-lt"/>
              </a:rPr>
              <a:t>Финансовые: </a:t>
            </a:r>
            <a:r>
              <a:rPr lang="ru-RU" sz="2400" b="1" cap="none" dirty="0" smtClean="0">
                <a:latin typeface="+mn-lt"/>
              </a:rPr>
              <a:t>не требует затрат</a:t>
            </a:r>
            <a:endParaRPr lang="ru-RU" sz="2400" b="1" cap="none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461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035480" cy="96415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825100" cy="406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186766" cy="4480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1.Болезнь воспитателя или детей. Преодоление - перенос проекта на другое время.</a:t>
            </a:r>
          </a:p>
          <a:p>
            <a:r>
              <a:rPr lang="ru-RU" sz="2800" dirty="0" smtClean="0"/>
              <a:t>2.Нежелание детей участвовать в различных видах деятельности. Преодоление – сюрпризные моменты, сказочные герои, игровая мотивация, внесение новых объектов в РППС.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29642" cy="1371600"/>
          </a:xfrm>
        </p:spPr>
        <p:txBody>
          <a:bodyPr anchor="t"/>
          <a:lstStyle/>
          <a:p>
            <a:r>
              <a:rPr lang="ru-RU" dirty="0" smtClean="0"/>
              <a:t>Предполагаемые риски и пути их преодоления:</a:t>
            </a:r>
          </a:p>
        </p:txBody>
      </p:sp>
    </p:spTree>
    <p:extLst>
      <p:ext uri="{BB962C8B-B14F-4D97-AF65-F5344CB8AC3E}">
        <p14:creationId xmlns="" xmlns:p14="http://schemas.microsoft.com/office/powerpoint/2010/main" val="3897448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071678"/>
            <a:ext cx="3153601" cy="3384562"/>
          </a:xfr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29642" cy="633076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785794"/>
            <a:ext cx="8643998" cy="5857916"/>
          </a:xfrm>
        </p:spPr>
        <p:txBody>
          <a:bodyPr anchor="t"/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Взаимодействие с детьми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2571744"/>
            <a:ext cx="2286016" cy="1785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13" idx="1"/>
          </p:cNvCxnSpPr>
          <p:nvPr/>
        </p:nvCxnSpPr>
        <p:spPr>
          <a:xfrm rot="16200000" flipV="1">
            <a:off x="2929824" y="2213656"/>
            <a:ext cx="475860" cy="763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33" idx="2"/>
          </p:cNvCxnSpPr>
          <p:nvPr/>
        </p:nvCxnSpPr>
        <p:spPr>
          <a:xfrm>
            <a:off x="5357818" y="3929066"/>
            <a:ext cx="1388735" cy="711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7"/>
          </p:cNvCxnSpPr>
          <p:nvPr/>
        </p:nvCxnSpPr>
        <p:spPr>
          <a:xfrm rot="5400000" flipH="1" flipV="1">
            <a:off x="5238250" y="2213656"/>
            <a:ext cx="547298" cy="691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3" idx="6"/>
          </p:cNvCxnSpPr>
          <p:nvPr/>
        </p:nvCxnSpPr>
        <p:spPr>
          <a:xfrm flipV="1">
            <a:off x="5500694" y="3429000"/>
            <a:ext cx="85725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2"/>
          </p:cNvCxnSpPr>
          <p:nvPr/>
        </p:nvCxnSpPr>
        <p:spPr>
          <a:xfrm rot="10800000">
            <a:off x="2214546" y="3429001"/>
            <a:ext cx="1000132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6" idx="4"/>
            <a:endCxn id="13" idx="0"/>
          </p:cNvCxnSpPr>
          <p:nvPr/>
        </p:nvCxnSpPr>
        <p:spPr>
          <a:xfrm rot="5400000">
            <a:off x="4232670" y="2339571"/>
            <a:ext cx="357190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" idx="4"/>
            <a:endCxn id="37" idx="0"/>
          </p:cNvCxnSpPr>
          <p:nvPr/>
        </p:nvCxnSpPr>
        <p:spPr>
          <a:xfrm rot="5400000">
            <a:off x="4089794" y="4589868"/>
            <a:ext cx="50006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571604" y="1428736"/>
            <a:ext cx="1500198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Хороводные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746553" y="3926321"/>
            <a:ext cx="185738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Беседа, рассказ с презентацией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500694" y="1571612"/>
            <a:ext cx="150019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ситуации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910" y="2857496"/>
            <a:ext cx="1571636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Подвижные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43306" y="1214422"/>
            <a:ext cx="1643074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Дидактические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357554" y="4857760"/>
            <a:ext cx="1928826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Рассматривание иллюстраций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357950" y="2928934"/>
            <a:ext cx="1571636" cy="928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Экскурсии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2643174" y="3786190"/>
            <a:ext cx="6072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1428728" y="4286256"/>
            <a:ext cx="1643042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стихов, рассказов, сказок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endCxn id="52" idx="1"/>
          </p:cNvCxnSpPr>
          <p:nvPr/>
        </p:nvCxnSpPr>
        <p:spPr>
          <a:xfrm rot="16200000" flipH="1">
            <a:off x="4920523" y="4294922"/>
            <a:ext cx="1259884" cy="124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5857884" y="5357826"/>
            <a:ext cx="214314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Театрализованная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621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01014" cy="633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7929618" cy="500066"/>
          </a:xfrm>
        </p:spPr>
        <p:txBody>
          <a:bodyPr anchor="t"/>
          <a:lstStyle/>
          <a:p>
            <a:r>
              <a:rPr lang="ru-RU" dirty="0" smtClean="0"/>
              <a:t>Аппликация: «мамины помощники»</a:t>
            </a:r>
            <a:endParaRPr lang="ru-RU" dirty="0"/>
          </a:p>
        </p:txBody>
      </p:sp>
      <p:pic>
        <p:nvPicPr>
          <p:cNvPr id="1027" name="Picture 3" descr="I:\DCIM\107_PANA\P107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29090" cy="2946518"/>
          </a:xfrm>
          <a:prstGeom prst="rect">
            <a:avLst/>
          </a:prstGeom>
          <a:noFill/>
        </p:spPr>
      </p:pic>
      <p:pic>
        <p:nvPicPr>
          <p:cNvPr id="1028" name="Picture 4" descr="I:\DCIM\107_PANA\P107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81041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Лепка: </a:t>
            </a:r>
            <a:r>
              <a:rPr lang="ru-RU" sz="1800" dirty="0" smtClean="0">
                <a:solidFill>
                  <a:schemeClr val="tx1"/>
                </a:solidFill>
              </a:rPr>
              <a:t>« </a:t>
            </a:r>
            <a:r>
              <a:rPr lang="ru-RU" sz="2000" dirty="0" smtClean="0">
                <a:solidFill>
                  <a:schemeClr val="tx1"/>
                </a:solidFill>
              </a:rPr>
              <a:t>Морковка и  капуста  для зайчика»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I:\DCIM\107_PANA\P107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3643338" cy="3303729"/>
          </a:xfrm>
          <a:prstGeom prst="rect">
            <a:avLst/>
          </a:prstGeom>
          <a:noFill/>
        </p:spPr>
      </p:pic>
      <p:pic>
        <p:nvPicPr>
          <p:cNvPr id="2052" name="Picture 4" descr="I:\DCIM\107_PANA\P107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29642" cy="704514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Рисование</a:t>
            </a:r>
            <a:r>
              <a:rPr lang="ru-RU" sz="2000" dirty="0" smtClean="0">
                <a:solidFill>
                  <a:schemeClr val="tx1"/>
                </a:solidFill>
              </a:rPr>
              <a:t>: «однажды  хозяйка с базара пришла»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:\DCIM\107_PANA\P107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14752"/>
            <a:ext cx="3773478" cy="2928958"/>
          </a:xfrm>
          <a:prstGeom prst="rect">
            <a:avLst/>
          </a:prstGeom>
          <a:noFill/>
        </p:spPr>
      </p:pic>
      <p:pic>
        <p:nvPicPr>
          <p:cNvPr id="3075" name="Picture 3" descr="I:\DCIM\107_PANA\P107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819671" cy="2114538"/>
          </a:xfrm>
          <a:prstGeom prst="rect">
            <a:avLst/>
          </a:prstGeom>
          <a:noFill/>
        </p:spPr>
      </p:pic>
      <p:pic>
        <p:nvPicPr>
          <p:cNvPr id="3076" name="Picture 4" descr="I:\DCIM\107_PANA\P107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272238" cy="2453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8204" cy="127601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Дидактические игры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«найди пару»  «что лишнее?»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:\DCIM\107_PANA\P107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32"/>
            <a:ext cx="3786214" cy="2214578"/>
          </a:xfrm>
          <a:prstGeom prst="rect">
            <a:avLst/>
          </a:prstGeom>
          <a:noFill/>
        </p:spPr>
      </p:pic>
      <p:pic>
        <p:nvPicPr>
          <p:cNvPr id="4100" name="Picture 4" descr="I:\DCIM\107_PANA\P107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857652" cy="3071834"/>
          </a:xfrm>
          <a:prstGeom prst="rect">
            <a:avLst/>
          </a:prstGeom>
          <a:noFill/>
        </p:spPr>
      </p:pic>
      <p:pic>
        <p:nvPicPr>
          <p:cNvPr id="4101" name="Picture 5" descr="I:\DCIM\107_PANA\P107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339137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29642" cy="1204580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Сюжетно-ролевая игра</a:t>
            </a:r>
            <a:br>
              <a:rPr lang="ru-RU" dirty="0" smtClean="0"/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«У бабушки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загадушки</a:t>
            </a:r>
            <a:r>
              <a:rPr lang="ru-RU" sz="2200" dirty="0" smtClean="0">
                <a:solidFill>
                  <a:schemeClr val="tx1"/>
                </a:solidFill>
              </a:rPr>
              <a:t> на грядке - выросли загадки!»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I:\DCIM\107_PANA\P107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778341" cy="3857652"/>
          </a:xfrm>
          <a:prstGeom prst="rect">
            <a:avLst/>
          </a:prstGeom>
          <a:noFill/>
        </p:spPr>
      </p:pic>
      <p:pic>
        <p:nvPicPr>
          <p:cNvPr id="5123" name="Picture 3" descr="I:\DCIM\107_PANA\P107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26251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15328" cy="1133142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Игра-ситуация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«готовим вкусный салат»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I:\DCIM\107_PANA\P107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3796"/>
            <a:ext cx="3143272" cy="2318928"/>
          </a:xfrm>
          <a:prstGeom prst="rect">
            <a:avLst/>
          </a:prstGeom>
          <a:noFill/>
        </p:spPr>
      </p:pic>
      <p:pic>
        <p:nvPicPr>
          <p:cNvPr id="8" name="Picture 5" descr="I:\DCIM\107_PANA\P10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3460143" cy="2714644"/>
          </a:xfrm>
          <a:prstGeom prst="rect">
            <a:avLst/>
          </a:prstGeom>
          <a:noFill/>
        </p:spPr>
      </p:pic>
      <p:pic>
        <p:nvPicPr>
          <p:cNvPr id="9" name="Picture 6" descr="I:\DCIM\107_PANA\P107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392" y="1428736"/>
            <a:ext cx="2996194" cy="2214578"/>
          </a:xfrm>
          <a:prstGeom prst="rect">
            <a:avLst/>
          </a:prstGeom>
          <a:noFill/>
        </p:spPr>
      </p:pic>
      <p:pic>
        <p:nvPicPr>
          <p:cNvPr id="10" name="Picture 7" descr="I:\DCIM\107_PANA\P107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86190"/>
            <a:ext cx="3357877" cy="285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643050"/>
            <a:ext cx="4699222" cy="44799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329642" cy="4480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Включая в рацион питания детей овощи и овощные блюда богатые витаминами, мы тем самым подчеркиваем значимость овощей для здоровья человека.</a:t>
            </a:r>
          </a:p>
          <a:p>
            <a:pPr algn="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036496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141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8204" cy="633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Драматизация сказки «репка»</a:t>
            </a:r>
            <a:endParaRPr lang="ru-RU" dirty="0"/>
          </a:p>
        </p:txBody>
      </p:sp>
      <p:pic>
        <p:nvPicPr>
          <p:cNvPr id="7170" name="Picture 2" descr="I:\DCIM\107_PANA\P107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6" y="1288473"/>
            <a:ext cx="2854328" cy="2140527"/>
          </a:xfrm>
          <a:prstGeom prst="rect">
            <a:avLst/>
          </a:prstGeom>
          <a:noFill/>
        </p:spPr>
      </p:pic>
      <p:pic>
        <p:nvPicPr>
          <p:cNvPr id="7171" name="Picture 3" descr="I:\DCIM\107_PANA\P107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2928958" cy="2196495"/>
          </a:xfrm>
          <a:prstGeom prst="rect">
            <a:avLst/>
          </a:prstGeom>
          <a:noFill/>
        </p:spPr>
      </p:pic>
      <p:pic>
        <p:nvPicPr>
          <p:cNvPr id="7172" name="Picture 4" descr="I:\DCIM\107_PANA\P107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714752"/>
            <a:ext cx="3715153" cy="2786082"/>
          </a:xfrm>
          <a:prstGeom prst="rect">
            <a:avLst/>
          </a:prstGeom>
          <a:noFill/>
        </p:spPr>
      </p:pic>
      <p:pic>
        <p:nvPicPr>
          <p:cNvPr id="7173" name="Picture 5" descr="I:\DCIM\107_PANA\P107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762741" cy="2821768"/>
          </a:xfrm>
          <a:prstGeom prst="rect">
            <a:avLst/>
          </a:prstGeom>
          <a:noFill/>
        </p:spPr>
      </p:pic>
      <p:pic>
        <p:nvPicPr>
          <p:cNvPr id="7174" name="Picture 6" descr="I:\DCIM\107_PANA\P107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285860"/>
            <a:ext cx="295307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29642" cy="918828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Чтение книг, рассматривание иллюстраций, альбомов</a:t>
            </a:r>
            <a:endParaRPr lang="ru-RU" dirty="0"/>
          </a:p>
        </p:txBody>
      </p:sp>
      <p:pic>
        <p:nvPicPr>
          <p:cNvPr id="6146" name="Picture 2" descr="I:\DCIM\107_PANA\P107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500462" cy="2625080"/>
          </a:xfrm>
          <a:prstGeom prst="rect">
            <a:avLst/>
          </a:prstGeom>
          <a:noFill/>
        </p:spPr>
      </p:pic>
      <p:pic>
        <p:nvPicPr>
          <p:cNvPr id="6147" name="Picture 3" descr="I:\DCIM\107_PANA\P107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00504"/>
            <a:ext cx="3486434" cy="2614559"/>
          </a:xfrm>
          <a:prstGeom prst="rect">
            <a:avLst/>
          </a:prstGeom>
          <a:noFill/>
        </p:spPr>
      </p:pic>
      <p:pic>
        <p:nvPicPr>
          <p:cNvPr id="6150" name="Picture 6" descr="I:\DCIM\107_PANA\P107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404405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000504"/>
            <a:ext cx="1948230" cy="1656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90" y="2492375"/>
            <a:ext cx="5082220" cy="36337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643446"/>
            <a:ext cx="2092300" cy="17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00438"/>
            <a:ext cx="2726550" cy="2988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3" y="5553144"/>
            <a:ext cx="1872000" cy="936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47456"/>
          </a:xfrm>
        </p:spPr>
        <p:txBody>
          <a:bodyPr anchor="t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Кушайте,   ребятки,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Витамины   с   грядки!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Проект Овощи 2 мл группа\Новая папка\P10700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071678"/>
            <a:ext cx="3559164" cy="3643338"/>
          </a:xfrm>
          <a:prstGeom prst="rect">
            <a:avLst/>
          </a:prstGeom>
          <a:noFill/>
        </p:spPr>
      </p:pic>
      <p:pic>
        <p:nvPicPr>
          <p:cNvPr id="8195" name="Picture 3" descr="G:\Проект Овощи 2 мл группа\Новая папка\P1070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071678"/>
            <a:ext cx="3619893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2187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6766" cy="990266"/>
          </a:xfrm>
        </p:spPr>
        <p:txBody>
          <a:bodyPr anchor="t"/>
          <a:lstStyle/>
          <a:p>
            <a:r>
              <a:rPr lang="ru-RU" dirty="0" smtClean="0"/>
              <a:t>Экскурсия на кухню</a:t>
            </a:r>
            <a:endParaRPr lang="ru-RU" dirty="0"/>
          </a:p>
        </p:txBody>
      </p:sp>
      <p:pic>
        <p:nvPicPr>
          <p:cNvPr id="9218" name="Picture 2" descr="G:\Проект Овощи 2 мл группа\Новая папка\P107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50152"/>
            <a:ext cx="7715304" cy="578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58204" cy="1133142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Хороводная игра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«мы водили хоровод»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G:\Проект Овощи 2 мл группа\Новая папка\P107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819670" cy="2114537"/>
          </a:xfrm>
          <a:prstGeom prst="rect">
            <a:avLst/>
          </a:prstGeom>
          <a:noFill/>
        </p:spPr>
      </p:pic>
      <p:pic>
        <p:nvPicPr>
          <p:cNvPr id="10243" name="Picture 3" descr="G:\Проект Овощи 2 мл группа\Новая папка\P107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3" y="4132860"/>
            <a:ext cx="2928959" cy="2196495"/>
          </a:xfrm>
          <a:prstGeom prst="rect">
            <a:avLst/>
          </a:prstGeom>
          <a:noFill/>
        </p:spPr>
      </p:pic>
      <p:pic>
        <p:nvPicPr>
          <p:cNvPr id="10244" name="Picture 4" descr="G:\Проект Овощи 2 мл группа\Новая папка\P107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2475214" cy="1999098"/>
          </a:xfrm>
          <a:prstGeom prst="rect">
            <a:avLst/>
          </a:prstGeom>
          <a:noFill/>
        </p:spPr>
      </p:pic>
      <p:pic>
        <p:nvPicPr>
          <p:cNvPr id="10245" name="Picture 5" descr="G:\Проект Овощи 2 мл группа\Новая папка\P107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80"/>
            <a:ext cx="2762318" cy="2071528"/>
          </a:xfrm>
          <a:prstGeom prst="rect">
            <a:avLst/>
          </a:prstGeom>
          <a:noFill/>
        </p:spPr>
      </p:pic>
      <p:pic>
        <p:nvPicPr>
          <p:cNvPr id="10246" name="Picture 6" descr="G:\Проект Овощи 2 мл группа\Новая папка\P107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71942"/>
            <a:ext cx="2772083" cy="2078851"/>
          </a:xfrm>
          <a:prstGeom prst="rect">
            <a:avLst/>
          </a:prstGeom>
          <a:noFill/>
        </p:spPr>
      </p:pic>
      <p:pic>
        <p:nvPicPr>
          <p:cNvPr id="10247" name="Picture 7" descr="G:\Проект Овощи 2 мл группа\Новая папка\P1070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6908" y="1643050"/>
            <a:ext cx="2667291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29576" cy="633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«овощи»</a:t>
            </a:r>
            <a:endParaRPr lang="ru-RU" dirty="0"/>
          </a:p>
        </p:txBody>
      </p:sp>
      <p:pic>
        <p:nvPicPr>
          <p:cNvPr id="2050" name="Picture 2" descr="I:\Проект Овощи 2 мл группа\Новая папка\P107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3130536" cy="2347663"/>
          </a:xfrm>
          <a:prstGeom prst="rect">
            <a:avLst/>
          </a:prstGeom>
          <a:noFill/>
        </p:spPr>
      </p:pic>
      <p:pic>
        <p:nvPicPr>
          <p:cNvPr id="2051" name="Picture 3" descr="I:\Проект Овощи 2 мл группа\Новая папка\P107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503" y="3526639"/>
            <a:ext cx="4275571" cy="3206351"/>
          </a:xfrm>
          <a:prstGeom prst="rect">
            <a:avLst/>
          </a:prstGeom>
          <a:noFill/>
        </p:spPr>
      </p:pic>
      <p:pic>
        <p:nvPicPr>
          <p:cNvPr id="2052" name="Picture 4" descr="I:\Проект Овощи 2 мл группа\Новая папка\P107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08"/>
            <a:ext cx="3130536" cy="234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6766" cy="704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77914" y="2737998"/>
            <a:ext cx="1857388" cy="121444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 взаимодействия с родителями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2428868"/>
            <a:ext cx="2000264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8" y="4071942"/>
            <a:ext cx="1857388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7224" y="2357430"/>
            <a:ext cx="1928826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43174" y="4572008"/>
            <a:ext cx="2143140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868" y="1214422"/>
            <a:ext cx="1857388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6" idx="0"/>
            <a:endCxn id="12" idx="4"/>
          </p:cNvCxnSpPr>
          <p:nvPr/>
        </p:nvCxnSpPr>
        <p:spPr>
          <a:xfrm rot="5400000" flipH="1" flipV="1">
            <a:off x="4191863" y="2429299"/>
            <a:ext cx="523444" cy="9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6"/>
            <a:endCxn id="8" idx="3"/>
          </p:cNvCxnSpPr>
          <p:nvPr/>
        </p:nvCxnSpPr>
        <p:spPr>
          <a:xfrm flipV="1">
            <a:off x="5335302" y="3343510"/>
            <a:ext cx="1029828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3"/>
            <a:endCxn id="10" idx="6"/>
          </p:cNvCxnSpPr>
          <p:nvPr/>
        </p:nvCxnSpPr>
        <p:spPr>
          <a:xfrm rot="5400000" flipH="1">
            <a:off x="2898735" y="2923406"/>
            <a:ext cx="738502" cy="96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4"/>
            <a:endCxn id="11" idx="0"/>
          </p:cNvCxnSpPr>
          <p:nvPr/>
        </p:nvCxnSpPr>
        <p:spPr>
          <a:xfrm rot="5400000">
            <a:off x="3750894" y="3916294"/>
            <a:ext cx="619564" cy="69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5"/>
            <a:endCxn id="9" idx="2"/>
          </p:cNvCxnSpPr>
          <p:nvPr/>
        </p:nvCxnSpPr>
        <p:spPr>
          <a:xfrm rot="16200000" flipH="1">
            <a:off x="4936865" y="3901022"/>
            <a:ext cx="904572" cy="65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562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29642" cy="1133142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Взаимодействие с родителями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DCIM\107_PANA\P107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5286412" cy="3911138"/>
          </a:xfrm>
          <a:prstGeom prst="rect">
            <a:avLst/>
          </a:prstGeom>
          <a:noFill/>
        </p:spPr>
      </p:pic>
      <p:pic>
        <p:nvPicPr>
          <p:cNvPr id="1027" name="Picture 3" descr="G:\DCIM\106_PANA\P1060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2856705" cy="38807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4643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родительское собрание «Здоровый образ жизни»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72074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анкетирование  «Питание </a:t>
            </a:r>
          </a:p>
          <a:p>
            <a:r>
              <a:rPr lang="ru-RU" b="1" dirty="0" smtClean="0"/>
              <a:t>в семье»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:\Проект Овощи 2 мл группа\Новая папка\P107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90040"/>
            <a:ext cx="6357982" cy="52822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1347456"/>
          </a:xfrm>
        </p:spPr>
        <p:txBody>
          <a:bodyPr anchor="t"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«книжки  - малышки руками родителей»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льге Васильевне\DSC0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960540" cy="2970753"/>
          </a:xfrm>
          <a:prstGeom prst="rect">
            <a:avLst/>
          </a:prstGeom>
          <a:noFill/>
        </p:spPr>
      </p:pic>
      <p:pic>
        <p:nvPicPr>
          <p:cNvPr id="3075" name="Picture 3" descr="I:\Ольге Васильевне\DSC0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4198957" cy="314958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58204" cy="500066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совместная деятельность родителей с детьми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643050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«Семейные рецепты»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348880"/>
            <a:ext cx="2003364" cy="38401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292475" cy="35530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6766" cy="1371600"/>
          </a:xfrm>
        </p:spPr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72768"/>
            <a:ext cx="8032406" cy="4713752"/>
          </a:xfrm>
        </p:spPr>
        <p:txBody>
          <a:bodyPr anchor="t"/>
          <a:lstStyle/>
          <a:p>
            <a:r>
              <a:rPr lang="ru-RU" sz="2800" b="1" cap="none" dirty="0" smtClean="0">
                <a:latin typeface="+mn-lt"/>
              </a:rPr>
              <a:t>Не все дети нашей группы понимают, как полезны овощи и не едят овощные блюда, которые являются неотъемлемой частью сбалансированного питания, необходимого для укрепления здоровья детей.</a:t>
            </a:r>
            <a:endParaRPr lang="ru-RU" sz="2800" b="1" cap="none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119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салаты\IMG_6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57627"/>
            <a:ext cx="2357454" cy="2241037"/>
          </a:xfrm>
          <a:prstGeom prst="rect">
            <a:avLst/>
          </a:prstGeom>
          <a:noFill/>
        </p:spPr>
      </p:pic>
      <p:pic>
        <p:nvPicPr>
          <p:cNvPr id="4099" name="Picture 3" descr="I:\салаты\IMG_6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3907510" cy="3166993"/>
          </a:xfrm>
          <a:prstGeom prst="rect">
            <a:avLst/>
          </a:prstGeom>
          <a:noFill/>
        </p:spPr>
      </p:pic>
      <p:pic>
        <p:nvPicPr>
          <p:cNvPr id="4100" name="Picture 4" descr="I:\салаты\IMG_6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2190907" cy="2428868"/>
          </a:xfrm>
          <a:prstGeom prst="rect">
            <a:avLst/>
          </a:prstGeom>
          <a:noFill/>
        </p:spPr>
      </p:pic>
      <p:pic>
        <p:nvPicPr>
          <p:cNvPr id="4101" name="Picture 5" descr="I:\салаты\IMG_6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323967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салаты\SAM_2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14686"/>
            <a:ext cx="2357422" cy="3143229"/>
          </a:xfrm>
          <a:prstGeom prst="rect">
            <a:avLst/>
          </a:prstGeom>
          <a:noFill/>
        </p:spPr>
      </p:pic>
      <p:pic>
        <p:nvPicPr>
          <p:cNvPr id="5123" name="Picture 3" descr="I:\салаты\SAM_2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286312" cy="3214734"/>
          </a:xfrm>
          <a:prstGeom prst="rect">
            <a:avLst/>
          </a:prstGeom>
          <a:noFill/>
        </p:spPr>
      </p:pic>
      <p:pic>
        <p:nvPicPr>
          <p:cNvPr id="5124" name="Picture 4" descr="I:\салаты\SAM_2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5" y="589338"/>
            <a:ext cx="3024209" cy="2268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01080" cy="1071546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Итоговое мероприятие</a:t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«в гости к бабушке </a:t>
            </a:r>
            <a:r>
              <a:rPr lang="ru-RU" sz="2200" dirty="0" err="1" smtClean="0">
                <a:solidFill>
                  <a:schemeClr val="tx1"/>
                </a:solidFill>
              </a:rPr>
              <a:t>арине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DCIM\107_PANA\P107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987660" cy="2240517"/>
          </a:xfrm>
          <a:prstGeom prst="rect">
            <a:avLst/>
          </a:prstGeom>
          <a:noFill/>
        </p:spPr>
      </p:pic>
      <p:pic>
        <p:nvPicPr>
          <p:cNvPr id="1027" name="Picture 3" descr="I:\DCIM\107_PANA\P107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4262834" cy="3196800"/>
          </a:xfrm>
          <a:prstGeom prst="rect">
            <a:avLst/>
          </a:prstGeom>
          <a:noFill/>
        </p:spPr>
      </p:pic>
      <p:pic>
        <p:nvPicPr>
          <p:cNvPr id="1028" name="Picture 4" descr="I:\DCIM\107_PANA\P107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79110"/>
            <a:ext cx="3130536" cy="234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6766" cy="561638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Результаты работы по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643602"/>
          </a:xfrm>
        </p:spPr>
        <p:txBody>
          <a:bodyPr/>
          <a:lstStyle/>
          <a:p>
            <a:r>
              <a:rPr lang="ru-RU" dirty="0" smtClean="0"/>
              <a:t>1.У детей повысился интерес к овощным блюдам.</a:t>
            </a:r>
          </a:p>
          <a:p>
            <a:r>
              <a:rPr lang="ru-RU" dirty="0" smtClean="0"/>
              <a:t>2. Расширились знания об овощах и их значимости для здоровья человека. </a:t>
            </a:r>
          </a:p>
          <a:p>
            <a:r>
              <a:rPr lang="ru-RU" dirty="0" smtClean="0"/>
              <a:t>3. Родители поняли важность овощных блюд для сбалансированного питания и здоровья детей.</a:t>
            </a:r>
          </a:p>
          <a:p>
            <a:r>
              <a:rPr lang="ru-RU" dirty="0" smtClean="0"/>
              <a:t>4.Дети применяют полученные знания об овощах в игровой деятельности. </a:t>
            </a:r>
          </a:p>
          <a:p>
            <a:r>
              <a:rPr lang="ru-RU" dirty="0" smtClean="0"/>
              <a:t>5. Дети с удовольствием кушают различные салаты из овощей и овощные блюда.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3546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86766" cy="3704910"/>
          </a:xfrm>
        </p:spPr>
        <p:txBody>
          <a:bodyPr anchor="t">
            <a:normAutofit/>
          </a:bodyPr>
          <a:lstStyle/>
          <a:p>
            <a:pPr algn="ctr"/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  <a:endParaRPr lang="ru-RU" sz="6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071810"/>
            <a:ext cx="3292475" cy="3382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20"/>
            <a:ext cx="9036496" cy="57148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928934"/>
            <a:ext cx="3263997" cy="339410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788839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Если мы будем расширять знания детей об овощах посредством: бесед, игровых ситуаций, дидактических игр, чтением художественной литературы, подвижных игр, рассматриванием  картин и иллюстраций,, включения родителей в совместную образовательную деятельность с детьми; обновлением, обогащением  и пополнением развивающей предметно-пространственной среды, то у детей возникнет интерес и понимание важности овощных блюд для здоровья человека, и дети будут кушать овощи и овощные блюда.</a:t>
            </a:r>
          </a:p>
          <a:p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33076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Гипотеза: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968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3292475" cy="276019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292475" cy="32924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72768"/>
            <a:ext cx="7962108" cy="4499438"/>
          </a:xfrm>
        </p:spPr>
        <p:txBody>
          <a:bodyPr anchor="t"/>
          <a:lstStyle/>
          <a:p>
            <a:r>
              <a:rPr lang="ru-RU" sz="2400" b="1" cap="none" dirty="0" smtClean="0">
                <a:latin typeface="+mn-lt"/>
              </a:rPr>
              <a:t>Формирование  у детей элементарных основ здорового питания, в процессе интеграции детских видов деятельности.</a:t>
            </a:r>
            <a:endParaRPr lang="ru-RU" sz="2400" b="1" cap="none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022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923">
            <a:off x="7075973" y="-142515"/>
            <a:ext cx="1584230" cy="274721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7543824" cy="515209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1. Способствовать возникновению интереса у детей к овощам и овощным блюдам.</a:t>
            </a:r>
          </a:p>
          <a:p>
            <a:r>
              <a:rPr lang="ru-RU" sz="2800" dirty="0" smtClean="0"/>
              <a:t>2. Расширять знания об овощах и их значимости для здоровья человека.</a:t>
            </a:r>
          </a:p>
          <a:p>
            <a:r>
              <a:rPr lang="ru-RU" sz="2800" dirty="0" smtClean="0"/>
              <a:t>3.Актуализировать в сознании родителей важность овощных блюд для сбалансированного питания детей.</a:t>
            </a:r>
          </a:p>
          <a:p>
            <a:r>
              <a:rPr lang="ru-RU" sz="2800" dirty="0" smtClean="0"/>
              <a:t>4.Создать условия для включения родителей в образовательную деятельность с детьми.</a:t>
            </a:r>
          </a:p>
          <a:p>
            <a:r>
              <a:rPr lang="ru-RU" sz="2800" dirty="0" smtClean="0"/>
              <a:t>5.Воспитывать культурно-гигиенические навыки во время приема пищи.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33076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Задачи: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036496" cy="820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424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53">
            <a:off x="5119402" y="2947787"/>
            <a:ext cx="2943360" cy="34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73">
            <a:off x="1115616" y="2924944"/>
            <a:ext cx="2609280" cy="345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8204" cy="1371600"/>
          </a:xfrm>
        </p:spPr>
        <p:txBody>
          <a:bodyPr/>
          <a:lstStyle/>
          <a:p>
            <a:r>
              <a:rPr lang="ru-RU" dirty="0" smtClean="0"/>
              <a:t>Вид проекта:           Тип проекта: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74801"/>
            <a:ext cx="3888432" cy="4640281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омплексный.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0298" y="1574800"/>
            <a:ext cx="6176158" cy="4568843"/>
          </a:xfrm>
        </p:spPr>
        <p:txBody>
          <a:bodyPr/>
          <a:lstStyle/>
          <a:p>
            <a:pPr algn="r"/>
            <a:r>
              <a:rPr lang="ru-RU" dirty="0" smtClean="0"/>
              <a:t>Краткосрочный.</a:t>
            </a:r>
          </a:p>
          <a:p>
            <a:pPr algn="r"/>
            <a:endParaRPr lang="ru-RU" dirty="0" smtClean="0"/>
          </a:p>
          <a:p>
            <a:pPr algn="ctr"/>
            <a:r>
              <a:rPr lang="ru-RU" sz="3600" b="0" dirty="0" smtClean="0">
                <a:solidFill>
                  <a:srgbClr val="C00000"/>
                </a:solidFill>
                <a:latin typeface="+mj-lt"/>
              </a:rPr>
              <a:t>УЧАСТНИКИ ПРОЕКТА: </a:t>
            </a:r>
          </a:p>
          <a:p>
            <a:pPr algn="ctr"/>
            <a:r>
              <a:rPr lang="ru-RU" dirty="0" smtClean="0"/>
              <a:t>Дети, воспитатели, родители воспитанников.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275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36" y="2324698"/>
            <a:ext cx="3664740" cy="370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00108"/>
            <a:ext cx="8247860" cy="5643602"/>
          </a:xfrm>
        </p:spPr>
        <p:txBody>
          <a:bodyPr>
            <a:noAutofit/>
          </a:bodyPr>
          <a:lstStyle/>
          <a:p>
            <a:r>
              <a:rPr lang="ru-RU" sz="1800" u="sng" dirty="0" smtClean="0"/>
              <a:t>1</a:t>
            </a:r>
            <a:r>
              <a:rPr lang="en-US" sz="1800" u="sng" dirty="0" smtClean="0"/>
              <a:t>  </a:t>
            </a:r>
            <a:r>
              <a:rPr lang="ru-RU" sz="1800" u="sng" dirty="0" smtClean="0"/>
              <a:t>этап – констатирующий: (10.10.16 – 12.10.16)</a:t>
            </a:r>
          </a:p>
          <a:p>
            <a:r>
              <a:rPr lang="ru-RU" sz="1800" dirty="0" smtClean="0"/>
              <a:t>Выбор темы</a:t>
            </a:r>
          </a:p>
          <a:p>
            <a:r>
              <a:rPr lang="ru-RU" sz="1800" dirty="0" smtClean="0"/>
              <a:t>Подбор литературы</a:t>
            </a:r>
          </a:p>
          <a:p>
            <a:r>
              <a:rPr lang="ru-RU" sz="1800" dirty="0" smtClean="0"/>
              <a:t>Постановка цели и задач</a:t>
            </a:r>
          </a:p>
          <a:p>
            <a:r>
              <a:rPr lang="ru-RU" sz="1800" dirty="0" smtClean="0"/>
              <a:t>Написание плана проекта</a:t>
            </a:r>
          </a:p>
          <a:p>
            <a:r>
              <a:rPr lang="ru-RU" sz="1800" u="sng" dirty="0" smtClean="0"/>
              <a:t> 2</a:t>
            </a:r>
            <a:r>
              <a:rPr lang="en-US" sz="1800" u="sng" dirty="0" smtClean="0"/>
              <a:t> </a:t>
            </a:r>
            <a:r>
              <a:rPr lang="ru-RU" sz="1800" u="sng" dirty="0" smtClean="0"/>
              <a:t> этап – основной (формирующий): (13.10.16 – 28.10.16)</a:t>
            </a:r>
          </a:p>
          <a:p>
            <a:r>
              <a:rPr lang="ru-RU" sz="1800" dirty="0" smtClean="0"/>
              <a:t>Реализация  запланированных мероприятий по проекту с детьми и родителями воспитанников.</a:t>
            </a:r>
          </a:p>
          <a:p>
            <a:r>
              <a:rPr lang="ru-RU" sz="1800" dirty="0" smtClean="0"/>
              <a:t> </a:t>
            </a:r>
            <a:r>
              <a:rPr lang="ru-RU" sz="1800" u="sng" dirty="0" smtClean="0"/>
              <a:t>3</a:t>
            </a:r>
            <a:r>
              <a:rPr lang="en-US" sz="1800" u="sng" dirty="0" smtClean="0"/>
              <a:t>  </a:t>
            </a:r>
            <a:r>
              <a:rPr lang="ru-RU" sz="1800" u="sng" dirty="0" smtClean="0"/>
              <a:t>этап – итоговый:(31.10.16 – 3.11.16)</a:t>
            </a:r>
          </a:p>
          <a:p>
            <a:r>
              <a:rPr lang="ru-RU" sz="1800" dirty="0" smtClean="0"/>
              <a:t>Подведение итогов</a:t>
            </a:r>
          </a:p>
          <a:p>
            <a:r>
              <a:rPr lang="ru-RU" sz="1800" dirty="0" smtClean="0"/>
              <a:t>Анализ результатов</a:t>
            </a:r>
          </a:p>
          <a:p>
            <a:r>
              <a:rPr lang="ru-RU" sz="1800" dirty="0" smtClean="0"/>
              <a:t>Оформление проектной папки </a:t>
            </a:r>
          </a:p>
          <a:p>
            <a:r>
              <a:rPr lang="ru-RU" sz="1800" dirty="0" smtClean="0"/>
              <a:t>Презентация проекта</a:t>
            </a:r>
          </a:p>
          <a:p>
            <a:r>
              <a:rPr lang="ru-RU" sz="1800" dirty="0" smtClean="0"/>
              <a:t>Прогноз на будущее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828010"/>
          </a:xfrm>
        </p:spPr>
        <p:txBody>
          <a:bodyPr/>
          <a:lstStyle/>
          <a:p>
            <a:r>
              <a:rPr lang="ru-RU" b="1" dirty="0" smtClean="0"/>
              <a:t>Этапы работы по проекту: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066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439999" cy="2664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80"/>
            <a:ext cx="3865262" cy="2375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Предполагаемый результат: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1520" y="1574800"/>
            <a:ext cx="8424936" cy="4711719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1.У детей повысится интерес к овощным блюдам.</a:t>
            </a:r>
          </a:p>
          <a:p>
            <a:r>
              <a:rPr lang="ru-RU" sz="2600" dirty="0" smtClean="0"/>
              <a:t>2. Расширятся знания об овощах и их значимости для здоровья человека. </a:t>
            </a:r>
          </a:p>
          <a:p>
            <a:r>
              <a:rPr lang="ru-RU" sz="2600" dirty="0" smtClean="0"/>
              <a:t>3. Родители поймут важность овощных блюд для сбалансированного питания детей.</a:t>
            </a:r>
          </a:p>
          <a:p>
            <a:r>
              <a:rPr lang="ru-RU" sz="2600" dirty="0" smtClean="0"/>
              <a:t>4.Дети смогут применять полученные знания об овощах в игровой деятельности. </a:t>
            </a:r>
          </a:p>
          <a:p>
            <a:r>
              <a:rPr lang="ru-RU" sz="2600" dirty="0" smtClean="0"/>
              <a:t>5. Дети будут  с удовольствием кушать различные овощные блюда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0998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6PQ52NDQUCDJ-542-4179</_dlc_DocId>
    <_dlc_DocIdUrl xmlns="4c48e722-e5ee-4bb4-abb8-2d4075f5b3da">
      <Url>http://edu-sps.koiro.local/Manturovo/Dou-5/_layouts/15/DocIdRedir.aspx?ID=6PQ52NDQUCDJ-542-4179</Url>
      <Description>6PQ52NDQUCDJ-542-4179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8F9BA1-76E8-461D-9F6F-F95087F8DBA3}"/>
</file>

<file path=customXml/itemProps2.xml><?xml version="1.0" encoding="utf-8"?>
<ds:datastoreItem xmlns:ds="http://schemas.openxmlformats.org/officeDocument/2006/customXml" ds:itemID="{7AA22E62-8509-4C89-9926-AE8E36B66E08}"/>
</file>

<file path=customXml/itemProps3.xml><?xml version="1.0" encoding="utf-8"?>
<ds:datastoreItem xmlns:ds="http://schemas.openxmlformats.org/officeDocument/2006/customXml" ds:itemID="{13A5D5DB-49CF-437C-A08E-C14220E0D3E1}"/>
</file>

<file path=customXml/itemProps4.xml><?xml version="1.0" encoding="utf-8"?>
<ds:datastoreItem xmlns:ds="http://schemas.openxmlformats.org/officeDocument/2006/customXml" ds:itemID="{CBBC411D-0B4F-4AF9-9E05-FFB38AF620F1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992</TotalTime>
  <Words>610</Words>
  <Application>Microsoft Office PowerPoint</Application>
  <PresentationFormat>Экран (4:3)</PresentationFormat>
  <Paragraphs>135</Paragraphs>
  <Slides>34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Главная</vt:lpstr>
      <vt:lpstr>Муниципальное бюджетное дошкольное образовательное учреждение детский сад № 10 «Солнышко» общеразвивающего  вида городского округа город  Мантурово  Костромской области      Проект: «Чуд0 - овощи»     (С детьми и родителями 2 младшей группы)      </vt:lpstr>
      <vt:lpstr>Актуальность:</vt:lpstr>
      <vt:lpstr>Проблема:</vt:lpstr>
      <vt:lpstr>Гипотеза:</vt:lpstr>
      <vt:lpstr>Цель:</vt:lpstr>
      <vt:lpstr>Задачи: </vt:lpstr>
      <vt:lpstr>Вид проекта:           Тип проекта: </vt:lpstr>
      <vt:lpstr>Этапы работы по проекту:</vt:lpstr>
      <vt:lpstr>Предполагаемый результат:</vt:lpstr>
      <vt:lpstr>Ресурсное обеспечение:</vt:lpstr>
      <vt:lpstr>Ресурсное обеспечение:</vt:lpstr>
      <vt:lpstr>Предполагаемые риски и пути их преодоления:</vt:lpstr>
      <vt:lpstr>Реализация проекта</vt:lpstr>
      <vt:lpstr>Совместная деятельность:</vt:lpstr>
      <vt:lpstr>    Лепка: « Морковка и  капуста  для зайчика»</vt:lpstr>
      <vt:lpstr>Рисование: «однажды  хозяйка с базара пришла»</vt:lpstr>
      <vt:lpstr>Дидактические игры  «найди пару»  «что лишнее?»</vt:lpstr>
      <vt:lpstr>Сюжетно-ролевая игра  «У бабушки - загадушки на грядке - выросли загадки!»  </vt:lpstr>
      <vt:lpstr>Игра-ситуация  «готовим вкусный салат»</vt:lpstr>
      <vt:lpstr>Драматизация сказки «репка»</vt:lpstr>
      <vt:lpstr>Чтение книг, рассматривание иллюстраций, альбомов</vt:lpstr>
      <vt:lpstr>Кушайте,   ребятки, Витамины   с   грядки!</vt:lpstr>
      <vt:lpstr>Экскурсия на кухню</vt:lpstr>
      <vt:lpstr>Хороводная игра «мы водили хоровод»</vt:lpstr>
      <vt:lpstr>Презентация для детей «овощи»</vt:lpstr>
      <vt:lpstr>Взаимодействие с родителями</vt:lpstr>
      <vt:lpstr>Взаимодействие с родителями  </vt:lpstr>
      <vt:lpstr> «книжки  - малышки руками родителей»</vt:lpstr>
      <vt:lpstr>совместная деятельность родителей с детьми</vt:lpstr>
      <vt:lpstr>Слайд 30</vt:lpstr>
      <vt:lpstr>Слайд 31</vt:lpstr>
      <vt:lpstr>Итоговое мероприятие «в гости к бабушке арине»</vt:lpstr>
      <vt:lpstr>Результаты работы по проекту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ОВОЩИ</dc:title>
  <dc:creator>Садовская Е Е</dc:creator>
  <dc:description>Шаблон презентации ОВОЩИ</dc:description>
  <cp:lastModifiedBy>Пользователь</cp:lastModifiedBy>
  <cp:revision>113</cp:revision>
  <dcterms:created xsi:type="dcterms:W3CDTF">2016-03-08T13:51:18Z</dcterms:created>
  <dcterms:modified xsi:type="dcterms:W3CDTF">2020-12-06T09:16:53Z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20a0e332-7d41-4d88-99a8-445d448e8522</vt:lpwstr>
  </property>
</Properties>
</file>