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87" r:id="rId19"/>
    <p:sldId id="29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22697952018542"/>
          <c:y val="4.3726135842376841E-2"/>
          <c:w val="0.67099261416012079"/>
          <c:h val="0.488934352973099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Понимают термин "Слово" "Звук"</c:v>
                </c:pt>
                <c:pt idx="1">
                  <c:v>Определяют гласные и согласные звуки в слове</c:v>
                </c:pt>
                <c:pt idx="2">
                  <c:v>Умеют ставить ударения</c:v>
                </c:pt>
                <c:pt idx="3">
                  <c:v>Умеют делить слова на слоги</c:v>
                </c:pt>
                <c:pt idx="4">
                  <c:v>Составлять  слова из двух частей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Понимают термин "Слово" "Звук"</c:v>
                </c:pt>
                <c:pt idx="1">
                  <c:v>Определяют гласные и согласные звуки в слове</c:v>
                </c:pt>
                <c:pt idx="2">
                  <c:v>Умеют ставить ударения</c:v>
                </c:pt>
                <c:pt idx="3">
                  <c:v>Умеют делить слова на слоги</c:v>
                </c:pt>
                <c:pt idx="4">
                  <c:v>Составлять  слова из двух частей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shape val="cylinder"/>
        <c:axId val="115586944"/>
        <c:axId val="115588480"/>
        <c:axId val="0"/>
      </c:bar3DChart>
      <c:catAx>
        <c:axId val="115586944"/>
        <c:scaling>
          <c:orientation val="minMax"/>
        </c:scaling>
        <c:axPos val="b"/>
        <c:tickLblPos val="nextTo"/>
        <c:crossAx val="115588480"/>
        <c:crosses val="autoZero"/>
        <c:auto val="1"/>
        <c:lblAlgn val="ctr"/>
        <c:lblOffset val="100"/>
      </c:catAx>
      <c:valAx>
        <c:axId val="115588480"/>
        <c:scaling>
          <c:orientation val="minMax"/>
        </c:scaling>
        <c:axPos val="l"/>
        <c:majorGridlines/>
        <c:numFmt formatCode="General" sourceLinked="1"/>
        <c:tickLblPos val="nextTo"/>
        <c:crossAx val="1155869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22697952018549"/>
          <c:y val="4.3726135842376855E-2"/>
          <c:w val="0.67099261416012124"/>
          <c:h val="0.488934352973099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Понимают термин "Слово" "Звук"</c:v>
                </c:pt>
                <c:pt idx="1">
                  <c:v>Определяют гласные и согласные звуки в слове</c:v>
                </c:pt>
                <c:pt idx="2">
                  <c:v>Умеют ставить ударения</c:v>
                </c:pt>
                <c:pt idx="3">
                  <c:v>Умеют делить слова на слоги</c:v>
                </c:pt>
                <c:pt idx="4">
                  <c:v>Составлять  слова из двух частей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Понимают термин "Слово" "Звук"</c:v>
                </c:pt>
                <c:pt idx="1">
                  <c:v>Определяют гласные и согласные звуки в слове</c:v>
                </c:pt>
                <c:pt idx="2">
                  <c:v>Умеют ставить ударения</c:v>
                </c:pt>
                <c:pt idx="3">
                  <c:v>Умеют делить слова на слоги</c:v>
                </c:pt>
                <c:pt idx="4">
                  <c:v>Составлять  слова из двух частей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hape val="cylinder"/>
        <c:axId val="150992768"/>
        <c:axId val="150994304"/>
        <c:axId val="0"/>
      </c:bar3DChart>
      <c:catAx>
        <c:axId val="150992768"/>
        <c:scaling>
          <c:orientation val="minMax"/>
        </c:scaling>
        <c:axPos val="b"/>
        <c:tickLblPos val="nextTo"/>
        <c:crossAx val="150994304"/>
        <c:crosses val="autoZero"/>
        <c:auto val="1"/>
        <c:lblAlgn val="ctr"/>
        <c:lblOffset val="100"/>
      </c:catAx>
      <c:valAx>
        <c:axId val="150994304"/>
        <c:scaling>
          <c:orientation val="minMax"/>
        </c:scaling>
        <c:axPos val="l"/>
        <c:majorGridlines/>
        <c:numFmt formatCode="General" sourceLinked="1"/>
        <c:tickLblPos val="nextTo"/>
        <c:crossAx val="150992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CB67-061B-42C2-9795-2386C9094B7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DEC2-FE6B-4C6D-8A01-3B2A92DCE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DEC2-FE6B-4C6D-8A01-3B2A92DCE0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209907_32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подготовительная   группа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1414"/>
            <a:ext cx="6400800" cy="642942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№10 "Солнышко"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городского округа город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Костромской области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8000" b="1" dirty="0" smtClean="0">
                <a:solidFill>
                  <a:srgbClr val="00B050"/>
                </a:solidFill>
              </a:rPr>
              <a:t>Отчет по реализации проекта: «От"А до Я."</a:t>
            </a:r>
            <a:endParaRPr lang="ru-RU" sz="8000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2021-2022г.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492919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Соколова О.В.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Пользователь\Desktop\проектные фото\P11105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2357454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35716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Уголок : «</a:t>
            </a:r>
            <a:r>
              <a:rPr lang="ru-RU" dirty="0" err="1" smtClean="0"/>
              <a:t>Речевичок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Picture 2" descr="C:\Users\Пользователь\Desktop\1653819433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785794"/>
            <a:ext cx="4572032" cy="32004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16538194339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14818"/>
            <a:ext cx="3143272" cy="235745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16538194339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14818"/>
            <a:ext cx="319563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проектные фото\P1110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3357585" cy="248602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роектные фото\P1110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86191"/>
            <a:ext cx="2500330" cy="207170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проектные фото\P11105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786190"/>
            <a:ext cx="3000396" cy="207170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проектные фото\P11103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71480"/>
            <a:ext cx="2571769" cy="27606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28860" y="28572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Творческие задания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3286124"/>
            <a:ext cx="183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«Вылепи  букву»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614364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Сложи букву из палочек»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335756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«Пропиши букву по точкам»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Пользователь\Desktop\проектные фото\P1110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3357586" cy="25717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роектные фото\P1110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3767134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57148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Д/и: «Поможем Незнайке составить предложения»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Пользователь\Desktop\проектные фото\P1110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3429024" cy="321471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проектные фото\P11105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3321057" cy="41434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42860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Домики « </a:t>
            </a:r>
            <a:r>
              <a:rPr lang="ru-RU" dirty="0" err="1" smtClean="0"/>
              <a:t>звуковички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3" name="Picture 3" descr="C:\Users\Пользователь\Desktop\проектные фото\P1110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3000396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57148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Д/и: «Составь слово из слогов»</a:t>
            </a:r>
            <a:endParaRPr lang="ru-RU" dirty="0"/>
          </a:p>
        </p:txBody>
      </p:sp>
      <p:pic>
        <p:nvPicPr>
          <p:cNvPr id="5124" name="Picture 4" descr="C:\Users\Пользователь\Desktop\проектные фото\P1110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3505227" cy="23320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29322" y="71435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Д/и: «Живые буквы»</a:t>
            </a:r>
            <a:endParaRPr lang="ru-RU" dirty="0"/>
          </a:p>
        </p:txBody>
      </p:sp>
      <p:pic>
        <p:nvPicPr>
          <p:cNvPr id="5125" name="Picture 5" descr="C:\Users\Пользователь\Desktop\проектные фото\P1110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1942"/>
            <a:ext cx="3357586" cy="2343144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проектные фото\P11104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071942"/>
            <a:ext cx="3357586" cy="242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29190" y="3643314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«Добавь слог  чтобы получилось слово»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1604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такую же букву»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7" name="Picture 3" descr="C:\Users\Пользователь\Desktop\проектные фото\P1110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3286148" cy="2700335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проектные фото\P11105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71480"/>
            <a:ext cx="2914648" cy="3214710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проектные фото\P11104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71942"/>
            <a:ext cx="3643338" cy="2500330"/>
          </a:xfrm>
          <a:prstGeom prst="rect">
            <a:avLst/>
          </a:prstGeom>
          <a:noFill/>
        </p:spPr>
      </p:pic>
      <p:pic>
        <p:nvPicPr>
          <p:cNvPr id="6151" name="Picture 7" descr="C:\Users\Пользователь\Desktop\проектные фото\P11105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143380"/>
            <a:ext cx="3071834" cy="23606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50004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Игры- задания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Picture 4" descr="C:\Users\Пользователь\Desktop\1653819433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3200400" cy="4029075"/>
          </a:xfrm>
          <a:prstGeom prst="rect">
            <a:avLst/>
          </a:prstGeom>
          <a:noFill/>
        </p:spPr>
      </p:pic>
      <p:pic>
        <p:nvPicPr>
          <p:cNvPr id="12" name="Picture 5" descr="C:\Users\Пользователь\Desktop\1653819433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3200400" cy="3819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64291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64291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- игры с перфокартами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Пользователь\Desktop\1653819433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504"/>
            <a:ext cx="4628917" cy="2397117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1653819433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00372"/>
            <a:ext cx="32004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Пользователь\Desktop\1653819433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3643338" cy="2732504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165381943384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428736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уровня знаний детей на конец проекта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1800" b="1" dirty="0" smtClean="0"/>
              <a:t>обучение чтению и грамоте в дошкольном возрасте способствует всестороннему и гармоничному развитию личности ребенка, формирует природную грамотность, выступает одним из условий успешной адаптации к школе.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все дети группы усвоили первоначальные знания по обучению грамоте в предыдущем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годе, это отрицательно отразилось на подготовке  детей к школе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Гипотеза: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создать необходимые условия, использовать разнообразные формы, методы, приемы работы с детьми, активно взаимодействовать с родителями, то можно достичь  положительных результатов у детей по вопросу подготовки по обучению грамоте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pic>
        <p:nvPicPr>
          <p:cNvPr id="1026" name="Picture 2" descr="Консультация для родителей &amp;quot;Интеллект-карта, как средство развития свя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2357430"/>
            <a:ext cx="4067175" cy="3048000"/>
          </a:xfrm>
        </p:spPr>
      </p:pic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14290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Спасибо за       внимание!</a:t>
            </a:r>
            <a:endParaRPr lang="ru-RU" sz="48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800" b="1" dirty="0" smtClean="0"/>
              <a:t>.</a:t>
            </a:r>
            <a:r>
              <a:rPr lang="ru-RU" sz="1600" dirty="0" smtClean="0"/>
              <a:t> Развитие у детей интереса к занятиям по обучению грамоте в разных видах деятельности 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i="1" dirty="0" smtClean="0"/>
              <a:t>Задачи: </a:t>
            </a:r>
            <a:r>
              <a:rPr lang="ru-RU" sz="1800" dirty="0" smtClean="0"/>
              <a:t>1.Способствовать развитию  у детей интереса к разным заданиям творческого типа  по обучению грамоте .</a:t>
            </a:r>
            <a:br>
              <a:rPr lang="ru-RU" sz="1800" dirty="0" smtClean="0"/>
            </a:br>
            <a:r>
              <a:rPr lang="ru-RU" sz="1800" dirty="0" smtClean="0"/>
              <a:t>2.  Развивать речевую деятельность на основе игр. </a:t>
            </a:r>
            <a:br>
              <a:rPr lang="ru-RU" sz="1800" dirty="0" smtClean="0"/>
            </a:br>
            <a:r>
              <a:rPr lang="ru-RU" sz="1800" dirty="0" smtClean="0"/>
              <a:t>3.Развивать у детей память, мышление.</a:t>
            </a:r>
            <a:br>
              <a:rPr lang="ru-RU" sz="1800" dirty="0" smtClean="0"/>
            </a:br>
            <a:r>
              <a:rPr lang="ru-RU" sz="1800" dirty="0" smtClean="0"/>
              <a:t>4. Воспитывать активность , интерес и любовь к родному языку.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1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: комплексный.</a:t>
            </a:r>
            <a:br>
              <a:rPr lang="ru-RU" sz="1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lang="ru-RU" sz="1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: долгосрочный</a:t>
            </a:r>
            <a:br>
              <a:rPr lang="ru-RU" sz="1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1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: дети, воспитатель, родители.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Этапы работы по проекту: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1этап – констатирующий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(03.09.2021 – 31.09.2022г.)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Мероприятия: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выбор темы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литературы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цели и задач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написание плана проекта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этап – основной (формирующий)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(1.10.2021 – 15.05.2022.)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Мероприятия: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 запланированных мероприятий по проекту с детьми и родителями.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3этап – итоговый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Заключительный)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(15.05.2021 –25.05.2022)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Мероприятия: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проектной папки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Прогноз на будущее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ru-RU" sz="2400" dirty="0" smtClean="0"/>
              <a:t>.Появится у детей желание активно участвовать в процессе освоения грамотой в разных видах деятельности.</a:t>
            </a:r>
            <a:br>
              <a:rPr lang="ru-RU" sz="2400" dirty="0" smtClean="0"/>
            </a:br>
            <a:r>
              <a:rPr lang="ru-RU" sz="2400" dirty="0" smtClean="0"/>
              <a:t>2.Повысится  познавательная активность  детей к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разным заданиям творческого типа  по обучению грамоте </a:t>
            </a:r>
            <a:br>
              <a:rPr lang="ru-RU" sz="2400" dirty="0" smtClean="0"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.Проявится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интерес и любовь к родному языку.</a:t>
            </a:r>
            <a:b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Родители примут участие в реализации проекта "От "А" до "Я".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Организационные: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Воспитатель по разработке проекта: Соколова О.В.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Информационные: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Периодические  печатные издания.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Методическое обеспечение проекта: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Алтухова Н.Г. Научитесь слышать звуки. – СПб: Лань, 1999.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Журова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Л.Е.,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Варенцова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Н.С. и др. Обучение дошкольников грамоте / Под ред. Н.В. Дуровой. –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М.:Ассоциация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«Профессиональное образование», 1994.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Калмыкова И.Р. Таинственный мир звуков. – Ярославль: Академия развития, 1998.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Максаков А.И. Правильно ли говорит ваш ребенок? – М.: Просвещение, 1982.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Максаков А.И.,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Тумакова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Г.А. Учите, играя. – М.: Просвещение, 1983..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    6. Парамонова Л.Г. Стихи для развития речи. – СПб: КАРО, 2004г.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Пожиленко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Е.А. Волшебный мир звуков и слов. – М.: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1999г.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    8. Смолянская В.С. Картотека игр по обучению дошкольников грамоте 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чтению.- Мозырь: Содействие, 2010г.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Тумакова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Г.А. Методическое руководство к учебно-наглядному пособию «Звучащее слово». –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М.:Просвещение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1980.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Тумакова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Г.А. Ознакомление дошкольников со звучащим словом. – М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11. Дружинина М.  Занимательная грамматика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Кадровые: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Воспитатель, дети, родители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Мотивационные: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Игровая мотивация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развивающая предметно пространственная среда, дидактический материал.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Нормативно-правовые: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САНПИН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Финансовые: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Не требует затрат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Предполагаемые  риски и пути их преодоления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285992"/>
          <a:ext cx="7500990" cy="2880368"/>
        </p:xfrm>
        <a:graphic>
          <a:graphicData uri="http://schemas.openxmlformats.org/drawingml/2006/table">
            <a:tbl>
              <a:tblPr/>
              <a:tblGrid>
                <a:gridCol w="4509022"/>
                <a:gridCol w="299196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Преодоление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Болезнь воспитателя или детей. 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Карантин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Перенос проекта на другое время.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/>
                        <a:t>Дистанционное обучение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Нежелание детей участвовать в различных видах деятельности.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подход к реализации проекта (создание игровых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ситуаций, дидактические игры, использование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литературных персонажей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творческая изобразительная деятельность.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428736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7290" y="5714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уровня знаний детей на начало проекта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42852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92867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571744"/>
            <a:ext cx="1928826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14744" y="2714620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и методы взаимодействия с детьми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714356"/>
            <a:ext cx="142876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714356"/>
            <a:ext cx="150019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785794"/>
            <a:ext cx="142876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571744"/>
            <a:ext cx="157163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2714620"/>
            <a:ext cx="1857388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4500570"/>
            <a:ext cx="164307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4429132"/>
            <a:ext cx="1785950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4429132"/>
            <a:ext cx="1785950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71604" y="7143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Наглядные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28992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357950" y="7857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Словесные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1607323" y="2035959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857620" y="214311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893735" y="38219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357950" y="214311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429256" y="1643050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3929058" y="20716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V="1">
            <a:off x="2714612" y="1785926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3" idx="0"/>
          </p:cNvCxnSpPr>
          <p:nvPr/>
        </p:nvCxnSpPr>
        <p:spPr>
          <a:xfrm rot="5400000">
            <a:off x="1714480" y="22859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1643042" y="392906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417909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4500562" y="3143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3071802" y="2357430"/>
            <a:ext cx="278608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и методы взаимодействия с детьми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571604" y="2643182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ru-RU" sz="1200" dirty="0" smtClean="0"/>
              <a:t>оказ картинок, предметов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1357290" y="450057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Просмотр мультфильмов презентаций разгадывание ребусов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571868" y="450057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Выполнение игровых упражнений, моделирование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286512" y="264318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Составление предложений с заданным словом,</a:t>
            </a:r>
          </a:p>
          <a:p>
            <a:r>
              <a:rPr lang="ru-RU" sz="1200" dirty="0" smtClean="0"/>
              <a:t>составление рассказов по образцу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6215074" y="450057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Составление рассказов по плану, рассказы- фантазии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6PQ52NDQUCDJ-542-4188</_dlc_DocId>
    <_dlc_DocIdUrl xmlns="4c48e722-e5ee-4bb4-abb8-2d4075f5b3da">
      <Url>http://edu-sps.koiro.local/Manturovo/Dou-5/_layouts/15/DocIdRedir.aspx?ID=6PQ52NDQUCDJ-542-4188</Url>
      <Description>6PQ52NDQUCDJ-542-4188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F938E-9E46-4FD1-B89E-E995D0EF868B}"/>
</file>

<file path=customXml/itemProps2.xml><?xml version="1.0" encoding="utf-8"?>
<ds:datastoreItem xmlns:ds="http://schemas.openxmlformats.org/officeDocument/2006/customXml" ds:itemID="{CA12E727-CC1B-4BBE-A7CF-FB4734A33F73}"/>
</file>

<file path=customXml/itemProps3.xml><?xml version="1.0" encoding="utf-8"?>
<ds:datastoreItem xmlns:ds="http://schemas.openxmlformats.org/officeDocument/2006/customXml" ds:itemID="{FB19CC93-A2C5-4A37-926E-D537C550771A}"/>
</file>

<file path=customXml/itemProps4.xml><?xml version="1.0" encoding="utf-8"?>
<ds:datastoreItem xmlns:ds="http://schemas.openxmlformats.org/officeDocument/2006/customXml" ds:itemID="{BF233D45-85D6-43EE-A6BB-E8E40B30AF40}"/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283</Words>
  <PresentationFormat>Экран (4:3)</PresentationFormat>
  <Paragraphs>104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подготовительная   группа </vt:lpstr>
      <vt:lpstr>Актуальность: обучение чтению и грамоте в дошкольном возрасте способствует всестороннему и гармоничному развитию личности ребенка, формирует природную грамотность, выступает одним из условий успешной адаптации к школе.    Проблема:  Не все дети группы усвоили первоначальные знания по обучению грамоте в предыдущем годе, это отрицательно отразилось на подготовке  детей к школе   Гипотеза: если создать необходимые условия, использовать разнообразные формы, методы, приемы работы с детьми, активно взаимодействовать с родителями, то можно достичь  положительных результатов у детей по вопросу подготовки по обучению грамоте.</vt:lpstr>
      <vt:lpstr>Цель:. Развитие у детей интереса к занятиям по обучению грамоте в разных видах деятельности .  Задачи: 1.Способствовать развитию  у детей интереса к разным заданиям творческого типа  по обучению грамоте . 2.  Развивать речевую деятельность на основе игр.  3.Развивать у детей память, мышление. 4. Воспитывать активность , интерес и любовь к родному языку.    Вид проекта: комплексный.  Тип проекта: долгосрочный  Участники проекта: дети, воспитатель, родители. </vt:lpstr>
      <vt:lpstr>Этапы работы по проекту:  1этап – констатирующий:  (03.09.2021 – 31.09.2022г.)   Мероприятия:  выбор темы подбор литературы постановка цели и задач написание плана проекта   2 этап – основной (формирующий): (1.10.2021 – 15.05.2022.)  Мероприятия:  Реализация  запланированных мероприятий по проекту с детьми и родителями.    3этап – итоговый:(Заключительный) (15.05.2021 –25.05.2022)   Мероприятия:  Подведение итогов Анализ результатов Оформление проектной папки  Презентация проекта Прогноз на будущее  </vt:lpstr>
      <vt:lpstr>Предполагаемый результат: 1.Появится у детей желание активно участвовать в процессе освоения грамотой в разных видах деятельности. 2.Повысится  познавательная активность  детей к разным заданиям творческого типа  по обучению грамоте  3.Проявится интерес и любовь к родному языку. 4. Родители примут участие в реализации проекта "От "А" до "Я".  .    </vt:lpstr>
      <vt:lpstr>Ресурсное обеспечение: Организационные: Воспитатель по разработке проекта: Соколова О.В. Информационные:  Периодические  печатные издания.  Методическое обеспечение проекта: 1. Алтухова Н.Г. Научитесь слышать звуки. – СПб: Лань, 1999. 2. Журова Л.Е., Варенцова Н.С. и др. Обучение дошкольников грамоте / Под ред. Н.В. Дуровой. – М.:Ассоциация «Профессиональное образование», 1994. 3. Калмыкова И.Р. Таинственный мир звуков. – Ярославль: Академия развития, 1998. 4. Максаков А.И. Правильно ли говорит ваш ребенок? – М.: Просвещение, 1982. 5. Максаков А.И., Тумакова Г.А. Учите, играя. – М.: Просвещение, 1983..      6. Парамонова Л.Г. Стихи для развития речи. – СПб: КАРО, 2004г. 7. Пожиленко Е.А. Волшебный мир звуков и слов. – М.: Владос, 1999г.      8. Смолянская В.С. Картотека игр по обучению дошкольников грамоте и чтению.- Мозырь: Содействие, 2010г. 9. Тумакова Г.А. Методическое руководство к учебно-наглядному пособию «Звучащее слово». – М.:Просвещение, 1980. 10. Тумакова Г.А. Ознакомление дошкольников со звучащим словом. – М             11. Дружинина М.  Занимательная грамматика  Кадровые: Воспитатель, дети, родители Мотивационные: Игровая мотивация Материально-технические: развивающая предметно пространственная среда, дидактический материал. Нормативно-правовые: ФГОС ДО САНПИН       Финансовые:  Не требует затрат   </vt:lpstr>
      <vt:lpstr>Предполагаемые  риски и пути их преодоления: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  <vt:lpstr>       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77</cp:revision>
  <dcterms:created xsi:type="dcterms:W3CDTF">2022-02-12T13:26:00Z</dcterms:created>
  <dcterms:modified xsi:type="dcterms:W3CDTF">2022-05-30T18:28:02Z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dc8dcff0-7586-42f5-a1cb-87336d75a437</vt:lpwstr>
  </property>
</Properties>
</file>