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3" r:id="rId12"/>
    <p:sldId id="265" r:id="rId13"/>
    <p:sldId id="266" r:id="rId14"/>
    <p:sldId id="267" r:id="rId15"/>
    <p:sldId id="268" r:id="rId16"/>
    <p:sldId id="269" r:id="rId17"/>
    <p:sldId id="270" r:id="rId18"/>
    <p:sldId id="292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3" r:id="rId29"/>
    <p:sldId id="286" r:id="rId30"/>
    <p:sldId id="284" r:id="rId31"/>
    <p:sldId id="285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62" autoAdjust="0"/>
  </p:normalViewPr>
  <p:slideViewPr>
    <p:cSldViewPr>
      <p:cViewPr>
        <p:scale>
          <a:sx n="75" d="100"/>
          <a:sy n="75" d="100"/>
        </p:scale>
        <p:origin x="-2628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886200"/>
          </a:xfrm>
        </p:spPr>
        <p:txBody>
          <a:bodyPr anchor="t">
            <a:normAutofit fontScale="90000"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10 «Солнышко» </a:t>
            </a:r>
            <a:r>
              <a:rPr lang="ru-RU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вида городского округа город Мантурово  Костромской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Тема: «Снег кружится, летает и тает…».</a:t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(опытно- экспериментальная деятельность с детьми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родителями  2-й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младшей группы).</a:t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400" y="5105400"/>
            <a:ext cx="2514600" cy="8382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Соколова Ольга Васильевна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9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у детей повысится интерес к объекту неживой природы-снегу.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разовьются  познавательные способности у детей в процессе совместной исследовательской деятельности и практических опытах со снегом.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дети будут иметь представление о свойствах снега.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сформируются умения устанавливать простейшие связи; размышлять, делать несложные обобщения и выводы (снегопад, таяние льда, замерзание воды)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научатся отражать полученные впечатления в совместной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деятельности, а именно лепке, аппликации, рисовании.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11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 anchor="t"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Итоговый продукт: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«Волшебный снег» (совместная деятельность воспитателя с детьми и родителями)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1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Организационные: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разработке проекта: Соколова О.В.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Информационные: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экспериментальной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деятельности дошкольников: методические рекомендации / под общ. Ред. Л.Н.Прохоровой. – М.: АРКТИ, 2003. – 64 с.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(Развитие и воспитание дошкольника).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Организация деятельности детей на прогулке. Авторы-составители В.Н.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Кастрыкина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Г.П. Попова.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Павлова Л.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содержание занятий с элементами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экспериментирования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Николаева С.Н. Как приобщить ребенка к природе: метод. Материал для работы с родителями в дошкольном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учреждении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Четыре времени года: кн. Очерков,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рассказов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стихов, сказок и народного фольклора о природе/ред. Е.А.Данилова М. : Просвещение, 1996. – 216 с.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Кадровые: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Мотивационные: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Создание проблемных ситуаций, загадки, игры, опыты, стихи, эксперименты.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Гуашь, формочки для снега, стаканчики, лопатки,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ёмкости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ФГОС ДО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САНПИН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требует затрат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11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Предполагаемые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риски и пути их преодоления: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1.Болезнь воспитателя или детей. Преодоление - перенос проекта на другое время.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2.Нежелание детей участвовать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экспериментальной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деятельности. Преодоление – создание игровой мотивации.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Изменение погодных условий. Преодоление – перенос на другое время.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9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проекта: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14678" y="2571744"/>
            <a:ext cx="2286016" cy="1785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детьми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6" idx="1"/>
          </p:cNvCxnSpPr>
          <p:nvPr/>
        </p:nvCxnSpPr>
        <p:spPr>
          <a:xfrm rot="16200000" flipV="1">
            <a:off x="2929824" y="2213656"/>
            <a:ext cx="475860" cy="763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15" idx="2"/>
          </p:cNvCxnSpPr>
          <p:nvPr/>
        </p:nvCxnSpPr>
        <p:spPr>
          <a:xfrm>
            <a:off x="5357818" y="3929066"/>
            <a:ext cx="1388735" cy="711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6" idx="7"/>
          </p:cNvCxnSpPr>
          <p:nvPr/>
        </p:nvCxnSpPr>
        <p:spPr>
          <a:xfrm rot="5400000" flipH="1" flipV="1">
            <a:off x="5238250" y="2213656"/>
            <a:ext cx="547298" cy="691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6"/>
          </p:cNvCxnSpPr>
          <p:nvPr/>
        </p:nvCxnSpPr>
        <p:spPr>
          <a:xfrm flipV="1">
            <a:off x="5500694" y="3429000"/>
            <a:ext cx="85725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2"/>
            <a:endCxn id="17" idx="6"/>
          </p:cNvCxnSpPr>
          <p:nvPr/>
        </p:nvCxnSpPr>
        <p:spPr>
          <a:xfrm rot="10800000">
            <a:off x="2214546" y="3183733"/>
            <a:ext cx="1000132" cy="280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8" idx="4"/>
            <a:endCxn id="6" idx="0"/>
          </p:cNvCxnSpPr>
          <p:nvPr/>
        </p:nvCxnSpPr>
        <p:spPr>
          <a:xfrm rot="5400000">
            <a:off x="4232670" y="2339571"/>
            <a:ext cx="357190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" idx="4"/>
            <a:endCxn id="19" idx="0"/>
          </p:cNvCxnSpPr>
          <p:nvPr/>
        </p:nvCxnSpPr>
        <p:spPr>
          <a:xfrm rot="5400000">
            <a:off x="4089794" y="4589868"/>
            <a:ext cx="50006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571604" y="1428736"/>
            <a:ext cx="1500198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Эксперименты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46553" y="3926321"/>
            <a:ext cx="1857388" cy="142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00694" y="1571612"/>
            <a:ext cx="150019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 ситуации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04800" y="2438400"/>
            <a:ext cx="1909746" cy="14906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Подвижные игры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Пальчиковые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643306" y="1214422"/>
            <a:ext cx="1643074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57554" y="4857760"/>
            <a:ext cx="1928826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Заучивание стихов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57950" y="2928934"/>
            <a:ext cx="1571636" cy="928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Опыты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2643174" y="3786190"/>
            <a:ext cx="60720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428728" y="4286256"/>
            <a:ext cx="1643042" cy="1571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Совместная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endCxn id="24" idx="1"/>
          </p:cNvCxnSpPr>
          <p:nvPr/>
        </p:nvCxnSpPr>
        <p:spPr>
          <a:xfrm rot="16200000" flipH="1">
            <a:off x="4920523" y="4294922"/>
            <a:ext cx="1259884" cy="1242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5857884" y="5357826"/>
            <a:ext cx="2143140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Исследовательская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10400" y="4191000"/>
            <a:ext cx="152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Загадывание загадок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I:\DCIM\107_PANA\P1070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2993341" cy="2244777"/>
          </a:xfrm>
          <a:prstGeom prst="rect">
            <a:avLst/>
          </a:prstGeom>
          <a:noFill/>
        </p:spPr>
      </p:pic>
      <p:pic>
        <p:nvPicPr>
          <p:cNvPr id="1030" name="Picture 6" descr="I:\DCIM\107_PANA\P1070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362200"/>
            <a:ext cx="3048903" cy="22864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9600" y="6096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Наблюдение: «Снег- снежок»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DCIM\107_PANA\P107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097948" cy="2323225"/>
          </a:xfrm>
          <a:prstGeom prst="rect">
            <a:avLst/>
          </a:prstGeom>
          <a:noFill/>
        </p:spPr>
      </p:pic>
      <p:pic>
        <p:nvPicPr>
          <p:cNvPr id="1028" name="Picture 4" descr="I:\DCIM\107_PANA\P1070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0"/>
            <a:ext cx="3123607" cy="23424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9600" y="609600"/>
            <a:ext cx="355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Игры-ситуации: «Следы на снегу»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DCIM\107_PANA\P1070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86200"/>
            <a:ext cx="3475920" cy="2606675"/>
          </a:xfrm>
          <a:prstGeom prst="rect">
            <a:avLst/>
          </a:prstGeom>
          <a:noFill/>
        </p:spPr>
      </p:pic>
      <p:pic>
        <p:nvPicPr>
          <p:cNvPr id="2051" name="Picture 3" descr="I:\DCIM\107_PANA\P1070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19200"/>
            <a:ext cx="3475920" cy="2606675"/>
          </a:xfrm>
          <a:prstGeom prst="rect">
            <a:avLst/>
          </a:prstGeom>
          <a:noFill/>
        </p:spPr>
      </p:pic>
      <p:pic>
        <p:nvPicPr>
          <p:cNvPr id="2052" name="Picture 4" descr="I:\DCIM\107_PANA\P1070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143000"/>
            <a:ext cx="3475920" cy="2606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381000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Опыт: «Превращение»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:\DCIM\107_PANA\P107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90600"/>
            <a:ext cx="3374310" cy="2530475"/>
          </a:xfrm>
          <a:prstGeom prst="rect">
            <a:avLst/>
          </a:prstGeom>
          <a:noFill/>
        </p:spPr>
      </p:pic>
      <p:pic>
        <p:nvPicPr>
          <p:cNvPr id="8195" name="Picture 3" descr="I:\DCIM\107_PANA\P1070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3374310" cy="2530475"/>
          </a:xfrm>
          <a:prstGeom prst="rect">
            <a:avLst/>
          </a:prstGeom>
          <a:noFill/>
        </p:spPr>
      </p:pic>
      <p:pic>
        <p:nvPicPr>
          <p:cNvPr id="8196" name="Picture 4" descr="I:\DCIM\107_PANA\P1070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374310" cy="25304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304800"/>
            <a:ext cx="3934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Эксперимент: «Из чего состоит снег »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DCIM\107_PANA\P107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149920" cy="2362200"/>
          </a:xfrm>
          <a:prstGeom prst="rect">
            <a:avLst/>
          </a:prstGeom>
          <a:noFill/>
        </p:spPr>
      </p:pic>
      <p:pic>
        <p:nvPicPr>
          <p:cNvPr id="4099" name="Picture 3" descr="I:\DCIM\107_PANA\P1070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3048310" cy="2286000"/>
          </a:xfrm>
          <a:prstGeom prst="rect">
            <a:avLst/>
          </a:prstGeom>
          <a:noFill/>
        </p:spPr>
      </p:pic>
      <p:pic>
        <p:nvPicPr>
          <p:cNvPr id="4104" name="Picture 8" descr="I:\DCIM\107_PANA\P1070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1559" y="4267200"/>
            <a:ext cx="3094079" cy="23203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457200"/>
            <a:ext cx="536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деятельность: «Свойства снега»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981"/>
          </a:xfrm>
        </p:spPr>
      </p:pic>
      <p:pic>
        <p:nvPicPr>
          <p:cNvPr id="21508" name="Picture 4" descr="I:\DCIM\107_PANA\P107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72185"/>
            <a:ext cx="5715001" cy="42858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 anchor="t">
            <a:normAutofit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Прежде чем давать знания, надо научить думать, воспринимать, наблюдать.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В.Сухомлинский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DCIM\107_PANA\P1070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86200"/>
            <a:ext cx="2946699" cy="2209800"/>
          </a:xfrm>
          <a:prstGeom prst="rect">
            <a:avLst/>
          </a:prstGeom>
          <a:noFill/>
        </p:spPr>
      </p:pic>
      <p:pic>
        <p:nvPicPr>
          <p:cNvPr id="5123" name="Picture 3" descr="I:\DCIM\107_PANA\P1070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3048310" cy="2286000"/>
          </a:xfrm>
          <a:prstGeom prst="rect">
            <a:avLst/>
          </a:prstGeom>
          <a:noFill/>
        </p:spPr>
      </p:pic>
      <p:pic>
        <p:nvPicPr>
          <p:cNvPr id="5124" name="Picture 4" descr="I:\DCIM\107_PANA\P10702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447800"/>
            <a:ext cx="3048000" cy="2285768"/>
          </a:xfrm>
          <a:prstGeom prst="rect">
            <a:avLst/>
          </a:prstGeom>
          <a:noFill/>
        </p:spPr>
      </p:pic>
      <p:pic>
        <p:nvPicPr>
          <p:cNvPr id="5125" name="Picture 5" descr="I:\DCIM\107_PANA\P10702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447800"/>
            <a:ext cx="3048310" cy="2286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5800" y="533400"/>
            <a:ext cx="267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Опыт: «Чудеса с водой »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:\DCIM\107_PANA\P1070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69" y="1371600"/>
            <a:ext cx="2967869" cy="2225675"/>
          </a:xfrm>
          <a:prstGeom prst="rect">
            <a:avLst/>
          </a:prstGeom>
          <a:noFill/>
        </p:spPr>
      </p:pic>
      <p:pic>
        <p:nvPicPr>
          <p:cNvPr id="6151" name="Picture 7" descr="I:\DCIM\107_PANA\P1070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768940"/>
            <a:ext cx="2819400" cy="2114335"/>
          </a:xfrm>
          <a:prstGeom prst="rect">
            <a:avLst/>
          </a:prstGeom>
          <a:noFill/>
        </p:spPr>
      </p:pic>
      <p:pic>
        <p:nvPicPr>
          <p:cNvPr id="6152" name="Picture 8" descr="I:\DCIM\107_PANA\P1070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810000"/>
            <a:ext cx="2764648" cy="2073275"/>
          </a:xfrm>
          <a:prstGeom prst="rect">
            <a:avLst/>
          </a:prstGeom>
          <a:noFill/>
        </p:spPr>
      </p:pic>
      <p:pic>
        <p:nvPicPr>
          <p:cNvPr id="6153" name="Picture 9" descr="I:\DCIM\107_PANA\P10702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7379" y="1447800"/>
            <a:ext cx="2866259" cy="21494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62000" y="685800"/>
            <a:ext cx="3318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Опыт: «Разноцветные льдинки»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I:\DCIM\107_PANA\P1070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5812958" cy="43592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609600"/>
            <a:ext cx="4337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игры: «Снежок» «Снеговик»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609600"/>
            <a:ext cx="393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Наблюдение: «Снег в морозный день»</a:t>
            </a:r>
            <a:endParaRPr lang="ru-RU" dirty="0"/>
          </a:p>
        </p:txBody>
      </p:sp>
      <p:pic>
        <p:nvPicPr>
          <p:cNvPr id="4099" name="Picture 3" descr="I:\DCIM\107_PANA\P1070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3372194" cy="2528888"/>
          </a:xfrm>
          <a:prstGeom prst="rect">
            <a:avLst/>
          </a:prstGeom>
          <a:noFill/>
        </p:spPr>
      </p:pic>
      <p:pic>
        <p:nvPicPr>
          <p:cNvPr id="4101" name="Picture 5" descr="I:\DCIM\107_PANA\P1070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3473804" cy="260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I:\DCIM\107_PANA\P1070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459817" cy="1844675"/>
          </a:xfrm>
          <a:prstGeom prst="rect">
            <a:avLst/>
          </a:prstGeom>
          <a:noFill/>
        </p:spPr>
      </p:pic>
      <p:pic>
        <p:nvPicPr>
          <p:cNvPr id="10245" name="Picture 5" descr="I:\DCIM\107_PANA\P1070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114800"/>
            <a:ext cx="2459817" cy="1844675"/>
          </a:xfrm>
          <a:prstGeom prst="rect">
            <a:avLst/>
          </a:prstGeom>
          <a:noFill/>
        </p:spPr>
      </p:pic>
      <p:pic>
        <p:nvPicPr>
          <p:cNvPr id="10246" name="Picture 6" descr="I:\DCIM\107_PANA\P1070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600200"/>
            <a:ext cx="2459817" cy="1844675"/>
          </a:xfrm>
          <a:prstGeom prst="rect">
            <a:avLst/>
          </a:prstGeom>
          <a:noFill/>
        </p:spPr>
      </p:pic>
      <p:pic>
        <p:nvPicPr>
          <p:cNvPr id="10247" name="Picture 7" descr="I:\DCIM\107_PANA\P10703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676400"/>
            <a:ext cx="2459817" cy="18446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5800" y="533400"/>
            <a:ext cx="23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Игры: «Снег-снежок»</a:t>
            </a:r>
            <a:endParaRPr lang="ru-RU" dirty="0"/>
          </a:p>
        </p:txBody>
      </p:sp>
      <p:pic>
        <p:nvPicPr>
          <p:cNvPr id="3074" name="Picture 2" descr="I:\DCIM\107_PANA\P10703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114800"/>
            <a:ext cx="2152870" cy="1614488"/>
          </a:xfrm>
          <a:prstGeom prst="rect">
            <a:avLst/>
          </a:prstGeom>
          <a:noFill/>
        </p:spPr>
      </p:pic>
      <p:pic>
        <p:nvPicPr>
          <p:cNvPr id="3075" name="Picture 3" descr="I:\DCIM\107_PANA\P10703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191000"/>
            <a:ext cx="2152870" cy="16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I:\DCIM\107_PANA\P1070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587" y="1752601"/>
            <a:ext cx="4085613" cy="3063898"/>
          </a:xfrm>
          <a:prstGeom prst="rect">
            <a:avLst/>
          </a:prstGeom>
          <a:noFill/>
        </p:spPr>
      </p:pic>
      <p:pic>
        <p:nvPicPr>
          <p:cNvPr id="11267" name="Picture 3" descr="I:\DCIM\107_PANA\P1070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1752601"/>
            <a:ext cx="4166024" cy="3124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2000" y="533400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Рассматривание: «Удивительные снежинки»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I:\DCIM\107_PANA\P107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3475920" cy="2606675"/>
          </a:xfrm>
          <a:prstGeom prst="rect">
            <a:avLst/>
          </a:prstGeom>
          <a:noFill/>
        </p:spPr>
      </p:pic>
      <p:pic>
        <p:nvPicPr>
          <p:cNvPr id="12291" name="Picture 3" descr="I:\DCIM\107_PANA\P1070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038600"/>
            <a:ext cx="3475920" cy="2606675"/>
          </a:xfrm>
          <a:prstGeom prst="rect">
            <a:avLst/>
          </a:prstGeom>
          <a:noFill/>
        </p:spPr>
      </p:pic>
      <p:pic>
        <p:nvPicPr>
          <p:cNvPr id="12292" name="Picture 4" descr="I:\DCIM\107_PANA\P1070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295400"/>
            <a:ext cx="3475920" cy="2606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457200"/>
            <a:ext cx="266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Аппликация: «Снегопад»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I:\DCIM\107_PANA\P1070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085582" cy="3063875"/>
          </a:xfrm>
          <a:prstGeom prst="rect">
            <a:avLst/>
          </a:prstGeom>
          <a:noFill/>
        </p:spPr>
      </p:pic>
      <p:pic>
        <p:nvPicPr>
          <p:cNvPr id="13315" name="Picture 3" descr="I:\DCIM\107_PANA\P1070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4085582" cy="30638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0" y="533400"/>
            <a:ext cx="280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Рисование: «Снег-снежок»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I:\DCIM\107_PANA\P1070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3069479" cy="2301875"/>
          </a:xfrm>
          <a:prstGeom prst="rect">
            <a:avLst/>
          </a:prstGeom>
          <a:noFill/>
        </p:spPr>
      </p:pic>
      <p:pic>
        <p:nvPicPr>
          <p:cNvPr id="15363" name="Picture 3" descr="I:\DCIM\107_PANA\P1070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81400"/>
            <a:ext cx="3069479" cy="2301875"/>
          </a:xfrm>
          <a:prstGeom prst="rect">
            <a:avLst/>
          </a:prstGeom>
          <a:noFill/>
        </p:spPr>
      </p:pic>
      <p:pic>
        <p:nvPicPr>
          <p:cNvPr id="15364" name="Picture 4" descr="I:\DCIM\107_PANA\P10703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990600"/>
            <a:ext cx="3069479" cy="23018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0" y="304800"/>
            <a:ext cx="215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Лепка: «Снежинки»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I:\DCIM\107_PANA\P1070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2692628" cy="20192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762000"/>
            <a:ext cx="690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игры: «Попади снежком в цель» «Дед Мороз» «Сугроб»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574" y="1600200"/>
            <a:ext cx="285217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I:\DCIM\107_PANA\P1070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962400"/>
            <a:ext cx="2459817" cy="184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9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 anchor="t">
            <a:normAutofit/>
          </a:bodyPr>
          <a:lstStyle/>
          <a:p>
            <a:pPr algn="l"/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Детское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экспериментирование – это замечательное средство интеллектуального развития дошкольников. В деятельности экспериментирования ребенок выступает как своеобразный исследователь, и наша задача – поддержать и развить в ребенке интерес к исследованиям, открытиям и создать необходимые для этого условия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77914" y="2737998"/>
            <a:ext cx="1857388" cy="121444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 взаимодействия с родителями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19800" y="2438400"/>
            <a:ext cx="2000264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7224" y="2357430"/>
            <a:ext cx="1928826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родителями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76600" y="4572000"/>
            <a:ext cx="2143140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868" y="1214422"/>
            <a:ext cx="1857388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5" idx="0"/>
            <a:endCxn id="10" idx="4"/>
          </p:cNvCxnSpPr>
          <p:nvPr/>
        </p:nvCxnSpPr>
        <p:spPr>
          <a:xfrm rot="5400000" flipH="1" flipV="1">
            <a:off x="4191863" y="2429299"/>
            <a:ext cx="523444" cy="93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6"/>
            <a:endCxn id="6" idx="3"/>
          </p:cNvCxnSpPr>
          <p:nvPr/>
        </p:nvCxnSpPr>
        <p:spPr>
          <a:xfrm>
            <a:off x="5335302" y="3345221"/>
            <a:ext cx="977430" cy="7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3"/>
            <a:endCxn id="8" idx="6"/>
          </p:cNvCxnSpPr>
          <p:nvPr/>
        </p:nvCxnSpPr>
        <p:spPr>
          <a:xfrm rot="5400000" flipH="1">
            <a:off x="2898735" y="2923406"/>
            <a:ext cx="738502" cy="963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4"/>
            <a:endCxn id="9" idx="0"/>
          </p:cNvCxnSpPr>
          <p:nvPr/>
        </p:nvCxnSpPr>
        <p:spPr>
          <a:xfrm rot="5400000">
            <a:off x="4067611" y="4233003"/>
            <a:ext cx="619556" cy="5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I:\DCIM\107_PANA\P1070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1"/>
            <a:ext cx="3124200" cy="2342912"/>
          </a:xfrm>
          <a:prstGeom prst="rect">
            <a:avLst/>
          </a:prstGeom>
          <a:noFill/>
        </p:spPr>
      </p:pic>
      <p:pic>
        <p:nvPicPr>
          <p:cNvPr id="16387" name="Picture 3" descr="I:\DCIM\107_PANA\P1070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3124200" cy="2342912"/>
          </a:xfrm>
          <a:prstGeom prst="rect">
            <a:avLst/>
          </a:prstGeom>
          <a:noFill/>
        </p:spPr>
      </p:pic>
      <p:pic>
        <p:nvPicPr>
          <p:cNvPr id="16388" name="Picture 4" descr="I:\DCIM\107_PANA\P10704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657600"/>
            <a:ext cx="3048311" cy="2286001"/>
          </a:xfrm>
          <a:prstGeom prst="rect">
            <a:avLst/>
          </a:prstGeom>
          <a:noFill/>
        </p:spPr>
      </p:pic>
      <p:pic>
        <p:nvPicPr>
          <p:cNvPr id="16390" name="Picture 6" descr="I:\DCIM\107_PANA\P10704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333721"/>
            <a:ext cx="3048000" cy="217147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62000" y="3810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собрание: «Детское экспериментирование»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I:\DCIM\107_PANA\P1070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2133600" cy="2845089"/>
          </a:xfrm>
          <a:prstGeom prst="rect">
            <a:avLst/>
          </a:prstGeom>
          <a:noFill/>
        </p:spPr>
      </p:pic>
      <p:pic>
        <p:nvPicPr>
          <p:cNvPr id="17411" name="Picture 3" descr="I:\DCIM\107_PANA\P1070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828800"/>
            <a:ext cx="2263740" cy="3018627"/>
          </a:xfrm>
          <a:prstGeom prst="rect">
            <a:avLst/>
          </a:prstGeom>
          <a:noFill/>
        </p:spPr>
      </p:pic>
      <p:pic>
        <p:nvPicPr>
          <p:cNvPr id="17412" name="Picture 4" descr="I:\DCIM\107_PANA\P1070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914400"/>
            <a:ext cx="2967868" cy="2225675"/>
          </a:xfrm>
          <a:prstGeom prst="rect">
            <a:avLst/>
          </a:prstGeom>
          <a:noFill/>
        </p:spPr>
      </p:pic>
      <p:pic>
        <p:nvPicPr>
          <p:cNvPr id="16" name="Picture 5" descr="I:\DCIM\107_PANA\P10703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429000"/>
            <a:ext cx="3069479" cy="23018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334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работ: «Волшебный снег»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I:\DCIM\107_PANA\P1070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2743479" cy="2057400"/>
          </a:xfrm>
          <a:prstGeom prst="rect">
            <a:avLst/>
          </a:prstGeom>
          <a:noFill/>
        </p:spPr>
      </p:pic>
      <p:pic>
        <p:nvPicPr>
          <p:cNvPr id="18436" name="Picture 4" descr="I:\DCIM\107_PANA\P1070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89" y="2209801"/>
            <a:ext cx="2845090" cy="2133600"/>
          </a:xfrm>
          <a:prstGeom prst="rect">
            <a:avLst/>
          </a:prstGeom>
          <a:noFill/>
        </p:spPr>
      </p:pic>
      <p:pic>
        <p:nvPicPr>
          <p:cNvPr id="18437" name="Picture 5" descr="I:\DCIM\107_PANA\P1070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429000"/>
            <a:ext cx="2764679" cy="2073298"/>
          </a:xfrm>
          <a:prstGeom prst="rect">
            <a:avLst/>
          </a:prstGeom>
          <a:noFill/>
        </p:spPr>
      </p:pic>
      <p:pic>
        <p:nvPicPr>
          <p:cNvPr id="18438" name="Picture 6" descr="I:\DCIM\107_PANA\P10704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600200"/>
            <a:ext cx="2171479" cy="2895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3400" y="304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Консультации: «Детское экспериментирование в домашних условиях»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I:\DCIM\107_PANA\P107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05200"/>
            <a:ext cx="2190020" cy="2920324"/>
          </a:xfrm>
          <a:prstGeom prst="rect">
            <a:avLst/>
          </a:prstGeom>
          <a:noFill/>
        </p:spPr>
      </p:pic>
      <p:pic>
        <p:nvPicPr>
          <p:cNvPr id="19459" name="Picture 3" descr="I:\DCIM\107_PANA\P1070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90600"/>
            <a:ext cx="3149920" cy="2362200"/>
          </a:xfrm>
          <a:prstGeom prst="rect">
            <a:avLst/>
          </a:prstGeom>
          <a:noFill/>
        </p:spPr>
      </p:pic>
      <p:pic>
        <p:nvPicPr>
          <p:cNvPr id="19460" name="Picture 4" descr="I:\DCIM\107_PANA\P1070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990600"/>
            <a:ext cx="3171089" cy="23780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3048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родителями: «Снежные постройки для детей»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0480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работы по проекту: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 детей повысился интерес к объекту неживой природы-снегу.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развились  познавательные способности у детей в процессе совместной исследовательской деятельности и практических опытах со снегом.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Дети имеют представление о свойствах снега.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Сформировались  умения устанавливать простейшие связи; размышлять, делать несложные обобщения и выводы (снегопад, таяние льда, замерзание воды)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научились отражать полученные впечатления в совместной изобразительной  деятельности, а именно лепке, аппликации, рисовании.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98120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600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11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 anchor="t">
            <a:norm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всех детей развит интерес к познавательной деятельности и недостаточно развита познавательная активность.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создать систему  работы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включающую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себе следующие направления, а именно: взаимодействие с детьми  в процессе детского экспериментирования со снегом; развитие предметно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остранственной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среды;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родителями, то дети будут проявлять устойчивый интерес 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экспер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ментированию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выполнять различные исследовательские действия в процессе чего будет развиваться познавательная активность детей.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9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 anchor="t">
            <a:norm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у детей познавательной активности в процессе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опытно-экспериментальной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деятельности со снегом.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11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вызвать у детей интерес к объекту неживой природы-снегу.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развивать познавательные способности у детей в процессе совместной исследовательской деятельности и практических опытах со снегом.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дать детям представления о свойствах снега.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формировать умение устанавливать простейшие связи; размышлять, делать несложные обобщения и выводы (снегопад, таяние льда, замерзание воды)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учить отражать полученные впечатления в совместной изобразительной  деятельности, а именно лепке, аппликации, рисовании.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imnie-novogodnie-fonyi-500x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>
            <a:norm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познавательно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исследовательский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среднесрочный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воспитатель, родители.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11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 по проекту: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этап. Констатирующий: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декабрь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выбор темы.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постановка цели и задач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написание плана проекта.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этап. Основной (формирующий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9.01.20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07.02.20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Реализация запланированных мероприятий по проекту с детьми и родителями.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 этап.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Итоговый: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07.02.20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10.02.20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подведение итогов.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-анализ результатов.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презентация проекта.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прогноз на будущее.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6PQ52NDQUCDJ-542-4192</_dlc_DocId>
    <_dlc_DocIdUrl xmlns="4c48e722-e5ee-4bb4-abb8-2d4075f5b3da">
      <Url>http://edu-sps.koiro.local/Manturovo/Dou-5/_layouts/15/DocIdRedir.aspx?ID=6PQ52NDQUCDJ-542-4192</Url>
      <Description>6PQ52NDQUCDJ-542-4192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DCC3E4535E284F80C3E5A75951E359" ma:contentTypeVersion="1" ma:contentTypeDescription="Создание документа." ma:contentTypeScope="" ma:versionID="ea4a801b796d4bb53dea99448960ac86">
  <xsd:schema xmlns:xsd="http://www.w3.org/2001/XMLSchema" xmlns:xs="http://www.w3.org/2001/XMLSchema" xmlns:p="http://schemas.microsoft.com/office/2006/metadata/properties" xmlns:ns2="4c48e722-e5ee-4bb4-abb8-2d4075f5b3da" xmlns:ns3="38900c50-8ffc-43bb-9f36-0d9369acf128" targetNamespace="http://schemas.microsoft.com/office/2006/metadata/properties" ma:root="true" ma:fieldsID="42382da3bb5a31f1c30ba27f30cc3217" ns2:_="" ns3:_="">
    <xsd:import namespace="4c48e722-e5ee-4bb4-abb8-2d4075f5b3da"/>
    <xsd:import namespace="38900c50-8ffc-43bb-9f36-0d9369acf1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0c50-8ffc-43bb-9f36-0d9369acf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552C69-44F8-40AA-B378-55272D1A62C0}"/>
</file>

<file path=customXml/itemProps2.xml><?xml version="1.0" encoding="utf-8"?>
<ds:datastoreItem xmlns:ds="http://schemas.openxmlformats.org/officeDocument/2006/customXml" ds:itemID="{DF2D0F18-E4B8-4CC7-BEC7-ADC4FC4E7C00}"/>
</file>

<file path=customXml/itemProps3.xml><?xml version="1.0" encoding="utf-8"?>
<ds:datastoreItem xmlns:ds="http://schemas.openxmlformats.org/officeDocument/2006/customXml" ds:itemID="{5C4D6151-8471-49B8-BD23-B9D119BC0BCA}"/>
</file>

<file path=customXml/itemProps4.xml><?xml version="1.0" encoding="utf-8"?>
<ds:datastoreItem xmlns:ds="http://schemas.openxmlformats.org/officeDocument/2006/customXml" ds:itemID="{B16741B3-3514-4708-AE15-697CA48D28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335</Words>
  <PresentationFormat>Экран (4:3)</PresentationFormat>
  <Paragraphs>78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Муниципальное бюджетное дошкольное образовательное учреждение детский сад № 10 «Солнышко» общеразвивающего вида городского округа город Мантурово  Костромской области       ПРОЕКТ   Тема: «Снег кружится, летает и тает…». (опытно- экспериментальная деятельность с детьми и родителями  2-й младшей группы). </vt:lpstr>
      <vt:lpstr> Прежде чем давать знания, надо научить думать, воспринимать, наблюдать. В.Сухомлинский</vt:lpstr>
      <vt:lpstr>Актуальность:  Детское экспериментирование – это замечательное средство интеллектуального развития дошкольников. В деятельности экспериментирования ребенок выступает как своеобразный исследователь, и наша задача – поддержать и развить в ребенке интерес к исследованиям, открытиям и создать необходимые для этого условия.  </vt:lpstr>
      <vt:lpstr>Проблема:  Не у всех детей развит интерес к познавательной деятельности и недостаточно развита познавательная активность. </vt:lpstr>
      <vt:lpstr>Гипотеза:  Если создать систему  работы  включающую в себе следующие направления, а именно: взаимодействие с детьми  в процессе детского экспериментирования со снегом; развитие предметно пространственной среды; взаимодействие с родителями, то дети будут проявлять устойчивый интерес к экспериментированию, выполнять различные исследовательские действия в процессе чего будет развиваться познавательная активность детей. </vt:lpstr>
      <vt:lpstr>Цель: Развитие у детей познавательной активности в процессе опытно-экспериментальной деятельности со снегом.  </vt:lpstr>
      <vt:lpstr>Задачи: - вызвать у детей интерес к объекту неживой природы-снегу. - развивать познавательные способности у детей в процессе совместной исследовательской деятельности и практических опытах со снегом. - дать детям представления о свойствах снега. - формировать умение устанавливать простейшие связи; размышлять, делать несложные обобщения и выводы (снегопад, таяние льда, замерзание воды) - учить отражать полученные впечатления в совместной изобразительной  деятельности, а именно лепке, аппликации, рисовании.</vt:lpstr>
      <vt:lpstr>Вид проекта:  познавательно – исследовательский.   Тип проекта:  среднесрочный.   Участники проекта:  дети, воспитатель, родители. </vt:lpstr>
      <vt:lpstr>Этапы работы по проекту: 1 этап. Констатирующий: декабрь 2019 г.: - выбор темы. - постановка цели и задач - написание плана проекта. 2 этап. Основной (формирующий):  9.01.2020 –07.02.2020 - Реализация запланированных мероприятий по проекту с детьми и родителями. 3 этап. Итоговый:07.02.2020 – 10.02.2020 - подведение итогов. -анализ результатов. - презентация проекта. - прогноз на будущее.</vt:lpstr>
      <vt:lpstr>Предполагаемый результат: - у детей повысится интерес к объекту неживой природы-снегу. - разовьются  познавательные способности у детей в процессе совместной исследовательской деятельности и практических опытах со снегом. - дети будут иметь представление о свойствах снега. - сформируются умения устанавливать простейшие связи; размышлять, делать несложные обобщения и выводы (снегопад, таяние льда, замерзание воды) - научатся отражать полученные впечатления в совместной   деятельности, а именно лепке, аппликации, рисовании.   </vt:lpstr>
      <vt:lpstr>Итоговый продукт: «Волшебный снег» (совместная деятельность воспитателя с детьми и родителями) </vt:lpstr>
      <vt:lpstr>Ресурсное обеспечение: Организационные:  Воспитатель по разработке проекта: Соколова О.В. Информационные: Организация экспериментальной деятельности дошкольников: методические рекомендации / под общ. Ред. Л.Н.Прохоровой. – М.: АРКТИ, 2003. – 64 с. (Развитие и воспитание дошкольника). Организация деятельности детей на прогулке. Авторы-составители В.Н. Кастрыкина, Г.П. Попова. Павлова Л. Программное содержание занятий с элементами экспериментирования. Николаева С.Н. Как приобщить ребенка к природе: метод. Материал для работы с родителями в дошкольном учреждении. Четыре времени года: кн. Очерков, рассказов, стихов, сказок и народного фольклора о природе/ред. Е.А.Данилова М. : Просвещение, 1996. – 216 с. Кадровые: Воспитатель. Мотивационные: Создание проблемных ситуаций, загадки, игры, опыты, стихи, эксперименты. Материально-технические: Гуашь, формочки для снега, стаканчики, лопатки, мнемотаблицы, ёмкости Нормативно-правовые: ФГОС ДО САНПИН  Финансовые: Не требует затрат  </vt:lpstr>
      <vt:lpstr>Предполагаемые риски и пути их преодоления: 1.Болезнь воспитателя или детей. Преодоление - перенос проекта на другое время. 2.Нежелание детей участвовать в экспериментальной деятельности. Преодоление – создание игровой мотивации. 3. Изменение погодных условий. Преодоление – перенос на другое время.</vt:lpstr>
      <vt:lpstr>Реализация проекта:  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Взаимодействие с родителями </vt:lpstr>
      <vt:lpstr> 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54</cp:revision>
  <dcterms:modified xsi:type="dcterms:W3CDTF">2020-02-08T14:21:41Z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621e7738-3a61-452c-a52d-8110fde56f19</vt:lpwstr>
  </property>
  <property fmtid="{D5CDD505-2E9C-101B-9397-08002B2CF9AE}" pid="3" name="ContentTypeId">
    <vt:lpwstr>0x01010016DCC3E4535E284F80C3E5A75951E359</vt:lpwstr>
  </property>
</Properties>
</file>