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83" r:id="rId6"/>
    <p:sldId id="266" r:id="rId7"/>
    <p:sldId id="267" r:id="rId8"/>
    <p:sldId id="278" r:id="rId9"/>
    <p:sldId id="269" r:id="rId10"/>
    <p:sldId id="270" r:id="rId11"/>
    <p:sldId id="259" r:id="rId12"/>
    <p:sldId id="279" r:id="rId13"/>
    <p:sldId id="280" r:id="rId14"/>
    <p:sldId id="285" r:id="rId15"/>
    <p:sldId id="284" r:id="rId16"/>
    <p:sldId id="287" r:id="rId17"/>
    <p:sldId id="288" r:id="rId18"/>
    <p:sldId id="281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0114258908596706E-2"/>
          <c:y val="4.4403338759283796E-2"/>
          <c:w val="0.84924179790026244"/>
          <c:h val="0.49841043307086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Освоено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Решают логические задачи на смекалку</c:v>
                </c:pt>
                <c:pt idx="1">
                  <c:v>Преобразуют одну фигуру в другую</c:v>
                </c:pt>
                <c:pt idx="2">
                  <c:v>Знают цифры, считают в обратном порядке</c:v>
                </c:pt>
                <c:pt idx="3">
                  <c:v>Различают геометрические тела, составляют фигуры силуэты</c:v>
                </c:pt>
                <c:pt idx="4">
                  <c:v>Знают состав числа в пределах 10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12</c:v>
                </c:pt>
                <c:pt idx="2">
                  <c:v>18</c:v>
                </c:pt>
                <c:pt idx="3">
                  <c:v>10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Неосвоено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Решают логические задачи на смекалку</c:v>
                </c:pt>
                <c:pt idx="1">
                  <c:v>Преобразуют одну фигуру в другую</c:v>
                </c:pt>
                <c:pt idx="2">
                  <c:v>Знают цифры, считают в обратном порядке</c:v>
                </c:pt>
                <c:pt idx="3">
                  <c:v>Различают геометрические тела, составляют фигуры силуэты</c:v>
                </c:pt>
                <c:pt idx="4">
                  <c:v>Знают состав числа в пределах 10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17</c:v>
                </c:pt>
                <c:pt idx="1">
                  <c:v>15</c:v>
                </c:pt>
                <c:pt idx="2">
                  <c:v>9</c:v>
                </c:pt>
                <c:pt idx="3">
                  <c:v>17</c:v>
                </c:pt>
                <c:pt idx="4">
                  <c:v>15</c:v>
                </c:pt>
              </c:numCache>
            </c:numRef>
          </c:val>
        </c:ser>
        <c:shape val="cone"/>
        <c:axId val="116903296"/>
        <c:axId val="116905088"/>
        <c:axId val="0"/>
      </c:bar3DChart>
      <c:catAx>
        <c:axId val="116903296"/>
        <c:scaling>
          <c:orientation val="minMax"/>
        </c:scaling>
        <c:axPos val="b"/>
        <c:tickLblPos val="nextTo"/>
        <c:crossAx val="116905088"/>
        <c:crosses val="autoZero"/>
        <c:auto val="1"/>
        <c:lblAlgn val="ctr"/>
        <c:lblOffset val="100"/>
      </c:catAx>
      <c:valAx>
        <c:axId val="116905088"/>
        <c:scaling>
          <c:orientation val="minMax"/>
        </c:scaling>
        <c:axPos val="l"/>
        <c:majorGridlines/>
        <c:numFmt formatCode="General" sourceLinked="1"/>
        <c:tickLblPos val="nextTo"/>
        <c:crossAx val="116903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533756079682959"/>
          <c:y val="0.7977624953506135"/>
          <c:w val="0.16549586638822933"/>
          <c:h val="0.1409777909315970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3952815170002119E-2"/>
          <c:y val="4.4403338759283789E-2"/>
          <c:w val="0.89318106765723171"/>
          <c:h val="0.4984104330708665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Освоено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Решают логические задачи на смекалку</c:v>
                </c:pt>
                <c:pt idx="1">
                  <c:v>Преобразуют одну фигуру в другую</c:v>
                </c:pt>
                <c:pt idx="2">
                  <c:v>Знают цифры, считают в обратном порядке</c:v>
                </c:pt>
                <c:pt idx="3">
                  <c:v>Различают геометрические тела, составляют фигуры силуэты</c:v>
                </c:pt>
                <c:pt idx="4">
                  <c:v>Знают состав числа в пределах 10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22</c:v>
                </c:pt>
                <c:pt idx="2">
                  <c:v>27</c:v>
                </c:pt>
                <c:pt idx="3">
                  <c:v>17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Неосвоено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Решают логические задачи на смекалку</c:v>
                </c:pt>
                <c:pt idx="1">
                  <c:v>Преобразуют одну фигуру в другую</c:v>
                </c:pt>
                <c:pt idx="2">
                  <c:v>Знают цифры, считают в обратном порядке</c:v>
                </c:pt>
                <c:pt idx="3">
                  <c:v>Различают геометрические тела, составляют фигуры силуэты</c:v>
                </c:pt>
                <c:pt idx="4">
                  <c:v>Знают состав числа в пределах 10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0</c:v>
                </c:pt>
                <c:pt idx="3">
                  <c:v>10</c:v>
                </c:pt>
                <c:pt idx="4">
                  <c:v>12</c:v>
                </c:pt>
              </c:numCache>
            </c:numRef>
          </c:val>
        </c:ser>
        <c:shape val="cone"/>
        <c:axId val="50717056"/>
        <c:axId val="50718592"/>
        <c:axId val="0"/>
      </c:bar3DChart>
      <c:catAx>
        <c:axId val="50717056"/>
        <c:scaling>
          <c:orientation val="minMax"/>
        </c:scaling>
        <c:axPos val="b"/>
        <c:tickLblPos val="nextTo"/>
        <c:crossAx val="50718592"/>
        <c:crosses val="autoZero"/>
        <c:auto val="1"/>
        <c:lblAlgn val="ctr"/>
        <c:lblOffset val="100"/>
      </c:catAx>
      <c:valAx>
        <c:axId val="50718592"/>
        <c:scaling>
          <c:orientation val="minMax"/>
        </c:scaling>
        <c:axPos val="l"/>
        <c:majorGridlines/>
        <c:numFmt formatCode="General" sourceLinked="1"/>
        <c:tickLblPos val="nextTo"/>
        <c:crossAx val="50717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117086390672609"/>
          <c:y val="0.76982618294385163"/>
          <c:w val="0.1654958663882293"/>
          <c:h val="0.1409777909315970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86DDA-24F3-4EC6-B84C-6CFB22D3D1F5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A914-0FAE-4AEF-8422-272AB3AB7B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084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A914-0FAE-4AEF-8422-272AB3AB7B5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129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A914-0FAE-4AEF-8422-272AB3AB7B5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04664"/>
            <a:ext cx="3048000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01008"/>
            <a:ext cx="3810000" cy="2981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7710657"/>
      </p:ext>
    </p:extLst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8413099"/>
      </p:ext>
    </p:extLst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0331890"/>
      </p:ext>
    </p:extLst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653136"/>
            <a:ext cx="2466975" cy="184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4717684"/>
      </p:ext>
    </p:extLst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221088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3823205"/>
      </p:ext>
    </p:extLst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73685887"/>
      </p:ext>
    </p:extLst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8354358"/>
      </p:ext>
    </p:extLst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684945"/>
      </p:ext>
    </p:extLst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0762778"/>
      </p:ext>
    </p:extLst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4919594"/>
      </p:ext>
    </p:extLst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3693086"/>
      </p:ext>
    </p:extLst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040732" y="661177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Ekaterina050466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0DDB-BB4F-4892-A2E0-D760CB244601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8D608-ECCD-4E22-B9F7-3C1C0F4841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744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1910" y="764704"/>
            <a:ext cx="1847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8418" y="4797152"/>
            <a:ext cx="1847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0042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Муниципальное бюджетное дошкольное образовательное учреждение детский сад № 10 «Солнышко» </a:t>
            </a:r>
            <a:r>
              <a:rPr lang="ru-RU" sz="1100" dirty="0" err="1" smtClean="0"/>
              <a:t>общеразвивающего</a:t>
            </a:r>
            <a:r>
              <a:rPr lang="ru-RU" sz="1100" dirty="0" smtClean="0"/>
              <a:t> вида</a:t>
            </a:r>
            <a:br>
              <a:rPr lang="ru-RU" sz="1100" dirty="0" smtClean="0"/>
            </a:br>
            <a:r>
              <a:rPr lang="ru-RU" sz="1100" dirty="0" smtClean="0"/>
              <a:t>городского округа город </a:t>
            </a:r>
            <a:r>
              <a:rPr lang="ru-RU" sz="1100" dirty="0" err="1" smtClean="0"/>
              <a:t>Мантурово</a:t>
            </a:r>
            <a:r>
              <a:rPr lang="ru-RU" sz="1100" dirty="0" smtClean="0"/>
              <a:t>  Костромской области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10800000" flipV="1">
            <a:off x="5929322" y="4843165"/>
            <a:ext cx="278608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Воспитатель: Соколова  Ольга Васильевна</a:t>
            </a:r>
          </a:p>
          <a:p>
            <a:r>
              <a:rPr lang="ru-RU" b="1" dirty="0" smtClean="0"/>
              <a:t>                                                                             </a:t>
            </a:r>
          </a:p>
          <a:p>
            <a:endParaRPr lang="ru-RU" sz="1100" b="1" dirty="0" smtClean="0">
              <a:solidFill>
                <a:srgbClr val="FF0000"/>
              </a:solidFill>
            </a:endParaRPr>
          </a:p>
          <a:p>
            <a:endParaRPr lang="ru-RU" sz="1100" b="1" dirty="0" smtClean="0">
              <a:solidFill>
                <a:srgbClr val="FF0000"/>
              </a:solidFill>
            </a:endParaRPr>
          </a:p>
          <a:p>
            <a:r>
              <a:rPr lang="ru-RU" sz="1200" dirty="0" err="1" smtClean="0"/>
              <a:t>Мантурово</a:t>
            </a:r>
            <a:r>
              <a:rPr lang="ru-RU" sz="1200" dirty="0" smtClean="0"/>
              <a:t> </a:t>
            </a:r>
          </a:p>
          <a:p>
            <a:r>
              <a:rPr lang="ru-RU" sz="1200" dirty="0" smtClean="0"/>
              <a:t>2018г</a:t>
            </a:r>
            <a:r>
              <a:rPr lang="ru-RU" sz="1400" dirty="0" smtClean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1714488"/>
            <a:ext cx="75724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Проект: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«Занимательная математика»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(формирование у детей элементарных математических                             представлений)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старшая группа</a:t>
            </a:r>
          </a:p>
        </p:txBody>
      </p:sp>
    </p:spTree>
    <p:extLst>
      <p:ext uri="{BB962C8B-B14F-4D97-AF65-F5344CB8AC3E}">
        <p14:creationId xmlns="" xmlns:p14="http://schemas.microsoft.com/office/powerpoint/2010/main" val="189346626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928670"/>
            <a:ext cx="657229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V="1">
            <a:off x="571472" y="1041438"/>
            <a:ext cx="757242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Предполагаемые  риски и пути их преодоления: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1.Болезнь воспитателя или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Преодоление - перенос проекта на другое время.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2.Нежелание детей участвовать в различных видах деятельности.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Преодоление – сюрпризные моменты, новые настольно-печатные математические игры на развитие логического мышления.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327831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3929066"/>
            <a:ext cx="42734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Поместите здесь ваш текст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00043"/>
            <a:ext cx="5857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уровня знаний детей на начало проекта</a:t>
            </a:r>
            <a:endParaRPr 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28596" y="1357298"/>
          <a:ext cx="838201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24234600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14810" y="1285860"/>
            <a:ext cx="4214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357298"/>
            <a:ext cx="6929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500042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Формы взаимодействия с детьми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357554" y="2285992"/>
            <a:ext cx="2500330" cy="15001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3714744" y="2500306"/>
            <a:ext cx="2214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Формы взаимодействия с детьми</a:t>
            </a:r>
            <a:endParaRPr lang="ru-RU" dirty="0"/>
          </a:p>
        </p:txBody>
      </p:sp>
      <p:sp>
        <p:nvSpPr>
          <p:cNvPr id="55" name="Правильный пятиугольник 54"/>
          <p:cNvSpPr/>
          <p:nvPr/>
        </p:nvSpPr>
        <p:spPr>
          <a:xfrm>
            <a:off x="928662" y="1714488"/>
            <a:ext cx="1714512" cy="162878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Математические загадки в стихах</a:t>
            </a:r>
            <a:endParaRPr lang="ru-RU" dirty="0"/>
          </a:p>
        </p:txBody>
      </p:sp>
      <p:sp>
        <p:nvSpPr>
          <p:cNvPr id="56" name="Равнобедренный треугольник 55"/>
          <p:cNvSpPr/>
          <p:nvPr/>
        </p:nvSpPr>
        <p:spPr>
          <a:xfrm>
            <a:off x="6429388" y="2071678"/>
            <a:ext cx="2286016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Головоломки</a:t>
            </a:r>
            <a:endParaRPr lang="ru-RU" dirty="0"/>
          </a:p>
        </p:txBody>
      </p:sp>
      <p:sp>
        <p:nvSpPr>
          <p:cNvPr id="57" name="Параллелограмм 56"/>
          <p:cNvSpPr/>
          <p:nvPr/>
        </p:nvSpPr>
        <p:spPr>
          <a:xfrm>
            <a:off x="3929058" y="4357694"/>
            <a:ext cx="1859094" cy="178595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Развивающие игры, упражнения, ребусы . 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215074" y="3643314"/>
            <a:ext cx="192882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Игры- силуэты</a:t>
            </a:r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5572132" y="1071546"/>
            <a:ext cx="128588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Задачки на смекалку</a:t>
            </a:r>
            <a:endParaRPr lang="ru-RU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3000364" y="1000108"/>
            <a:ext cx="112871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Дидактические игры на ФЭМП</a:t>
            </a:r>
            <a:endParaRPr lang="ru-RU" dirty="0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3643306" y="207167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endCxn id="13" idx="7"/>
          </p:cNvCxnSpPr>
          <p:nvPr/>
        </p:nvCxnSpPr>
        <p:spPr>
          <a:xfrm rot="10800000" flipV="1">
            <a:off x="5491720" y="2214553"/>
            <a:ext cx="366165" cy="2911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13" idx="6"/>
            <a:endCxn id="56" idx="2"/>
          </p:cNvCxnSpPr>
          <p:nvPr/>
        </p:nvCxnSpPr>
        <p:spPr>
          <a:xfrm flipV="1">
            <a:off x="5857884" y="2986078"/>
            <a:ext cx="571504" cy="50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428860" y="3071810"/>
            <a:ext cx="1643074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rot="16200000" flipH="1">
            <a:off x="4357686" y="4357694"/>
            <a:ext cx="1000132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5643570" y="335756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63899614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5852" y="642918"/>
            <a:ext cx="64294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Игра: «Цифры перепутались».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143248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572132" y="2571744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Игра- головоломка«Собери картинку».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35270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Развивающая игра: «Геометрическое лото»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07181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5008" y="2214554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Игра: «Назови правильно»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14290"/>
            <a:ext cx="777686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07181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57818" y="928670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Игра: «</a:t>
            </a:r>
            <a:r>
              <a:rPr lang="ru-RU" sz="1400" b="1" dirty="0" err="1" smtClean="0">
                <a:solidFill>
                  <a:srgbClr val="0070C0"/>
                </a:solidFill>
              </a:rPr>
              <a:t>Танграм</a:t>
            </a:r>
            <a:r>
              <a:rPr lang="ru-RU" sz="1400" b="1" dirty="0" smtClean="0">
                <a:solidFill>
                  <a:srgbClr val="0070C0"/>
                </a:solidFill>
              </a:rPr>
              <a:t>»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352704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214686"/>
            <a:ext cx="3838572" cy="298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857752" y="928670"/>
            <a:ext cx="3214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Математический КВН</a:t>
            </a: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3929066"/>
            <a:ext cx="427341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Поместите здесь ваш текст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500043"/>
            <a:ext cx="5857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Показатели уровня знаний детей на конец проекта</a:t>
            </a:r>
            <a:endParaRPr lang="ru-RU" sz="2800" dirty="0">
              <a:solidFill>
                <a:schemeClr val="tx2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428596" y="1357298"/>
          <a:ext cx="8382016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242346008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14290"/>
            <a:ext cx="77768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</a:rPr>
              <a:t>Использование занимательных математических игр, упражнений  и головоломок в совместной деятельности с детьми, позволяют повысить интерес и мотивацию у детей к усвоению определенного круга знаний.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4893" y="428604"/>
            <a:ext cx="251421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Вывод: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735270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374683"/>
            <a:ext cx="77048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</a:t>
            </a:r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ибо за внимание!!!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389961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928670"/>
            <a:ext cx="792088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83705" y="500042"/>
            <a:ext cx="65601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Актуальность: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136338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Использование занимательных математических игр, упражнений  и головоломок в совместной деятельности с детьми, как одно из средств развития у детей умственных способностей   обеспечивающих усвоение ребенком  определенного круга знаний и умений 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2442079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92696"/>
            <a:ext cx="76454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57158" y="785794"/>
            <a:ext cx="835824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Проблема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все дети нашей группы проявляют интерес к занимательным  математическим играм направленных на развитие  логического мышления , памяти, смекалки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428868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Гипотеза:</a:t>
            </a:r>
            <a:r>
              <a:rPr lang="ru-RU" sz="2400" b="1" dirty="0" smtClean="0">
                <a:solidFill>
                  <a:schemeClr val="accent1"/>
                </a:solidFill>
              </a:rPr>
              <a:t> </a:t>
            </a:r>
            <a:r>
              <a:rPr lang="ru-RU" sz="2400" b="1" dirty="0" smtClean="0"/>
              <a:t>если применять  в совместной деятельности с детьми  игровые математические занимательные  задания ,  головоломки, ребусы, загадки, задачи-шутки,  то у детей повысится интерес к математическим играм, будут  развиваться логическое мышление, память, смекалка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66400637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1285860"/>
            <a:ext cx="464347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Цель проекта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400" dirty="0" smtClean="0"/>
              <a:t> формирование  у детей интереса к  математическим играм направленных на развитие логического мышления, памяти, смекалки посредством занимательного математического материала.(математические игры и задачи, развивающие игры и упражнения, математические развлечения). </a:t>
            </a: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4337" name="Picture 1" descr="C:\Users\Пользователь\Desktop\Новая пап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91899"/>
            <a:ext cx="3286148" cy="2422788"/>
          </a:xfrm>
          <a:prstGeom prst="rect">
            <a:avLst/>
          </a:prstGeom>
          <a:noFill/>
        </p:spPr>
      </p:pic>
      <p:pic>
        <p:nvPicPr>
          <p:cNvPr id="14338" name="Picture 2" descr="C:\Users\Пользователь\Desktop\Новая папка\d7db6d05cfbb1de39afcd551e41194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904196"/>
            <a:ext cx="3429024" cy="2382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1033836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71480"/>
            <a:ext cx="47149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</a:rPr>
              <a:t>Задачи проекта:</a:t>
            </a:r>
            <a:endParaRPr lang="ru-RU" sz="3200" dirty="0" smtClean="0">
              <a:solidFill>
                <a:schemeClr val="tx2"/>
              </a:solidFill>
            </a:endParaRPr>
          </a:p>
          <a:p>
            <a:pPr lvl="0"/>
            <a:endParaRPr lang="ru-RU" sz="2000" dirty="0"/>
          </a:p>
        </p:txBody>
      </p:sp>
      <p:pic>
        <p:nvPicPr>
          <p:cNvPr id="33795" name="Picture 3" descr="C:\Users\Пользователь\Desktop\Новая папка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500174"/>
            <a:ext cx="3071834" cy="3429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1720840"/>
            <a:ext cx="49292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1.Создать условия для включения детей в совместно-образовательную деятельность.</a:t>
            </a:r>
          </a:p>
          <a:p>
            <a:endParaRPr lang="ru-RU" dirty="0" smtClean="0"/>
          </a:p>
          <a:p>
            <a:r>
              <a:rPr lang="ru-RU" dirty="0" smtClean="0"/>
              <a:t>2.Способствовать возникновению интереса у детей  к математическим играм.</a:t>
            </a:r>
          </a:p>
          <a:p>
            <a:endParaRPr lang="ru-RU" dirty="0" smtClean="0"/>
          </a:p>
          <a:p>
            <a:r>
              <a:rPr lang="ru-RU" dirty="0" smtClean="0"/>
              <a:t>3.Расширять  и углублять математические представления  детей посредством  занимательного математического материала.</a:t>
            </a:r>
          </a:p>
          <a:p>
            <a:endParaRPr lang="ru-RU" dirty="0" smtClean="0"/>
          </a:p>
          <a:p>
            <a:r>
              <a:rPr lang="ru-RU" dirty="0" smtClean="0"/>
              <a:t>4.Воспитывать дружеские взаимоотношения детей в коллективных играх.</a:t>
            </a:r>
          </a:p>
          <a:p>
            <a:endParaRPr lang="ru-RU" dirty="0" smtClean="0"/>
          </a:p>
          <a:p>
            <a:r>
              <a:rPr lang="ru-RU" dirty="0" smtClean="0"/>
              <a:t>5.Включить родителей в проектную деятельность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1033836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7586333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sz="2800" b="1" dirty="0">
              <a:solidFill>
                <a:schemeClr val="tx2"/>
              </a:solidFill>
            </a:endParaRPr>
          </a:p>
          <a:p>
            <a:pPr lvl="0" algn="ctr"/>
            <a:endParaRPr lang="ru-RU" sz="2400" b="1" dirty="0" smtClean="0">
              <a:solidFill>
                <a:schemeClr val="tx2"/>
              </a:solidFill>
            </a:endParaRPr>
          </a:p>
          <a:p>
            <a:pPr lvl="0" algn="ctr"/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2214554"/>
            <a:ext cx="45720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sz="1600" dirty="0"/>
          </a:p>
          <a:p>
            <a:r>
              <a:rPr lang="ru-RU" sz="1600" dirty="0"/>
              <a:t> </a:t>
            </a:r>
          </a:p>
          <a:p>
            <a:pPr lvl="0"/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>
              <a:buFont typeface="Arial" pitchFamily="34" charset="0"/>
              <a:buChar char="•"/>
            </a:pP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857224" y="1079775"/>
            <a:ext cx="607223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 проекта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комплексный.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Тип проекта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долгосрочный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Участники проекта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дети, воспитатель ,родители воспитанников.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25788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1000108"/>
          <a:ext cx="7858180" cy="4643471"/>
        </p:xfrm>
        <a:graphic>
          <a:graphicData uri="http://schemas.openxmlformats.org/drawingml/2006/table">
            <a:tbl>
              <a:tblPr/>
              <a:tblGrid>
                <a:gridCol w="3818929"/>
                <a:gridCol w="4039251"/>
              </a:tblGrid>
              <a:tr h="5704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Этапы работы по проекту: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</a:rPr>
                        <a:t>Мероприятия: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1этап – констатирующий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(03.09.2018 – 31.09.2019г.)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выбор темы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подбор литературы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постановка цели и задач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написание плана проекта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50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2 этап – основной (формирующий)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: (1.10.2018 – 15.05.2019.)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Реализация  запланированных мероприятий по проекту с детьми и родителями.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00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3этап – итоговый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:( </a:t>
                      </a: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Заключительный)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(15.05.2018 – 30.05.2019)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Подведение итогов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Анализ результатов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Оформление проектной папки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Презентация проекта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Прогноз на будущее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14414" y="500042"/>
            <a:ext cx="464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   </a:t>
            </a:r>
            <a:r>
              <a:rPr lang="ru-RU" dirty="0" smtClean="0">
                <a:solidFill>
                  <a:schemeClr val="tx2"/>
                </a:solidFill>
              </a:rPr>
              <a:t>Этапы работы по проекту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0664925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1285860"/>
            <a:ext cx="45720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sz="2800" dirty="0" smtClean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714357"/>
            <a:ext cx="62151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Предполагаемый результат</a:t>
            </a:r>
            <a:r>
              <a:rPr lang="ru-RU" sz="2400" dirty="0" smtClean="0">
                <a:solidFill>
                  <a:schemeClr val="tx2"/>
                </a:solidFill>
              </a:rPr>
              <a:t>: .</a:t>
            </a:r>
          </a:p>
          <a:p>
            <a:r>
              <a:rPr lang="ru-RU" dirty="0" smtClean="0"/>
              <a:t>1.. Возникнет  интерес у детей  к математическим играм.</a:t>
            </a:r>
          </a:p>
          <a:p>
            <a:endParaRPr lang="ru-RU" dirty="0" smtClean="0"/>
          </a:p>
          <a:p>
            <a:r>
              <a:rPr lang="ru-RU" dirty="0" smtClean="0"/>
              <a:t>2..Расширятся  и углубятся  математические представления  детей посредством  занимательного математического материала.</a:t>
            </a:r>
          </a:p>
          <a:p>
            <a:endParaRPr lang="ru-RU" dirty="0" smtClean="0"/>
          </a:p>
          <a:p>
            <a:r>
              <a:rPr lang="ru-RU" dirty="0" smtClean="0"/>
              <a:t>3.Сформируются  дружеские взаимоотношения детей в коллективных играх.</a:t>
            </a:r>
          </a:p>
          <a:p>
            <a:endParaRPr lang="ru-RU" dirty="0" smtClean="0"/>
          </a:p>
          <a:p>
            <a:r>
              <a:rPr lang="ru-RU" dirty="0" smtClean="0"/>
              <a:t> 4. Родители воспитанников примут участие в реализации проекта "Занимательная математика".</a:t>
            </a:r>
          </a:p>
          <a:p>
            <a:r>
              <a:rPr lang="ru-RU" b="1" dirty="0" smtClean="0"/>
              <a:t> 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36487126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8581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 </a:t>
            </a:r>
            <a:endParaRPr lang="ru-RU" sz="2800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14348" y="357166"/>
            <a:ext cx="7858180" cy="541686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Ресурсное обеспечение: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Организационные: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Воспитатель по разработке проекта: Соколова О.В.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Информационные: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Периодические  печатные издания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200" dirty="0" smtClean="0"/>
              <a:t>Игры и упражнения по развитию умственных способностей у детей дошкольного возраста: Кн. для воспитателя дет. сада/ Л. В. </a:t>
            </a:r>
            <a:r>
              <a:rPr lang="ru-RU" sz="1200" dirty="0" err="1" smtClean="0"/>
              <a:t>Венгер</a:t>
            </a:r>
            <a:r>
              <a:rPr lang="ru-RU" sz="1200" dirty="0" smtClean="0"/>
              <a:t>, О.М. </a:t>
            </a:r>
            <a:r>
              <a:rPr lang="ru-RU" sz="1200" dirty="0" err="1" smtClean="0"/>
              <a:t>Дьяченко_</a:t>
            </a:r>
            <a:r>
              <a:rPr lang="ru-RU" sz="1200" dirty="0" smtClean="0"/>
              <a:t> М.: Просвещение, 1989.-127с.:ил.</a:t>
            </a:r>
          </a:p>
          <a:p>
            <a:r>
              <a:rPr lang="ru-RU" sz="1200" dirty="0" smtClean="0"/>
              <a:t>З. А. Михайлова. Игровые занимательные задачи для дошкольников: Кн. для воспитателя дет. сада.-2-е изд., до раб. -М.: Просвещение, 1990.- 94. с.: ил.</a:t>
            </a:r>
          </a:p>
          <a:p>
            <a:r>
              <a:rPr lang="ru-RU" sz="1200" dirty="0" smtClean="0"/>
              <a:t>А.А. Смоленцева. Математика до школы. Н.-Новгород 1996 г.</a:t>
            </a:r>
          </a:p>
          <a:p>
            <a:r>
              <a:rPr lang="ru-RU" sz="1200" dirty="0" smtClean="0"/>
              <a:t>В.П. Новикова. Математика в детском саду старший дошкольный возраст. Москва. «Мозаика-Синтез» 2009 г.</a:t>
            </a:r>
          </a:p>
          <a:p>
            <a:r>
              <a:rPr lang="ru-RU" sz="1200" dirty="0" smtClean="0"/>
              <a:t>Е.А. Носова. Логика и математика для дошкольников. 2-е изд. Санкт-Петербург «Детство-Пресс» 2002 г.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Кадровые:</a:t>
            </a:r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200" dirty="0" smtClean="0"/>
              <a:t>Воспитатель, дети, родители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Мотивационные:</a:t>
            </a:r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200" dirty="0" smtClean="0"/>
              <a:t>Игровая мотивация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Материально-технические:</a:t>
            </a:r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200" dirty="0" smtClean="0"/>
              <a:t>развивающая предметно пространственная среда, дидактический материал.</a:t>
            </a:r>
          </a:p>
          <a:p>
            <a:r>
              <a:rPr lang="ru-RU" sz="1200" dirty="0" smtClean="0"/>
              <a:t> 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Нормативно-правовые:</a:t>
            </a:r>
            <a:endParaRPr lang="ru-RU" sz="1600" dirty="0" smtClean="0">
              <a:solidFill>
                <a:schemeClr val="tx2"/>
              </a:solidFill>
            </a:endParaRPr>
          </a:p>
          <a:p>
            <a:pPr lvl="0"/>
            <a:r>
              <a:rPr lang="ru-RU" sz="1200" dirty="0" smtClean="0"/>
              <a:t>ФГОС ДО</a:t>
            </a:r>
          </a:p>
          <a:p>
            <a:pPr lvl="0"/>
            <a:r>
              <a:rPr lang="ru-RU" sz="1200" dirty="0" smtClean="0"/>
              <a:t>САНПИН</a:t>
            </a:r>
          </a:p>
          <a:p>
            <a:r>
              <a:rPr lang="ru-RU" sz="1600" b="1" dirty="0" smtClean="0">
                <a:solidFill>
                  <a:schemeClr val="tx2"/>
                </a:solidFill>
              </a:rPr>
              <a:t>      Финансовые:</a:t>
            </a:r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200" dirty="0" smtClean="0"/>
              <a:t>Не требует затрат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3576058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6PQ52NDQUCDJ-542-4177</_dlc_DocId>
    <_dlc_DocIdUrl xmlns="4c48e722-e5ee-4bb4-abb8-2d4075f5b3da">
      <Url>https://eduportal44.ru/Manturovo/Dou-5/_layouts/15/DocIdRedir.aspx?ID=6PQ52NDQUCDJ-542-4177</Url>
      <Description>6PQ52NDQUCDJ-542-4177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DCC3E4535E284F80C3E5A75951E359" ma:contentTypeVersion="1" ma:contentTypeDescription="Создание документа." ma:contentTypeScope="" ma:versionID="ea4a801b796d4bb53dea99448960ac86">
  <xsd:schema xmlns:xsd="http://www.w3.org/2001/XMLSchema" xmlns:xs="http://www.w3.org/2001/XMLSchema" xmlns:p="http://schemas.microsoft.com/office/2006/metadata/properties" xmlns:ns2="4c48e722-e5ee-4bb4-abb8-2d4075f5b3da" xmlns:ns3="38900c50-8ffc-43bb-9f36-0d9369acf128" targetNamespace="http://schemas.microsoft.com/office/2006/metadata/properties" ma:root="true" ma:fieldsID="42382da3bb5a31f1c30ba27f30cc3217" ns2:_="" ns3:_="">
    <xsd:import namespace="4c48e722-e5ee-4bb4-abb8-2d4075f5b3da"/>
    <xsd:import namespace="38900c50-8ffc-43bb-9f36-0d9369acf12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00c50-8ffc-43bb-9f36-0d9369acf12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A91FDF-1146-487F-BAB7-C972580615DE}"/>
</file>

<file path=customXml/itemProps2.xml><?xml version="1.0" encoding="utf-8"?>
<ds:datastoreItem xmlns:ds="http://schemas.openxmlformats.org/officeDocument/2006/customXml" ds:itemID="{1605DA98-9A86-449D-B84B-CCD7C0711AA1}"/>
</file>

<file path=customXml/itemProps3.xml><?xml version="1.0" encoding="utf-8"?>
<ds:datastoreItem xmlns:ds="http://schemas.openxmlformats.org/officeDocument/2006/customXml" ds:itemID="{E706C0DE-E3F8-4C57-BD27-08726682BD74}"/>
</file>

<file path=customXml/itemProps4.xml><?xml version="1.0" encoding="utf-8"?>
<ds:datastoreItem xmlns:ds="http://schemas.openxmlformats.org/officeDocument/2006/customXml" ds:itemID="{0E75DD61-092B-460F-AF4E-6069C9FF605C}"/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687</Words>
  <Application>Microsoft Office PowerPoint</Application>
  <PresentationFormat>Экран (4:3)</PresentationFormat>
  <Paragraphs>127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Развивающая игра: «Геометрическое лото»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проект «Шаги к математике» для детей младшего дошкольного возраста</dc:title>
  <dc:creator>Екатерина</dc:creator>
  <cp:lastModifiedBy>Пользователь</cp:lastModifiedBy>
  <cp:revision>81</cp:revision>
  <dcterms:created xsi:type="dcterms:W3CDTF">2015-08-19T01:25:17Z</dcterms:created>
  <dcterms:modified xsi:type="dcterms:W3CDTF">2020-12-13T20:58:49Z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0x01010016DCC3E4535E284F80C3E5A75951E359</vt:lpwstr>
  </property>
  <property fmtid="{D5CDD505-2E9C-101B-9397-08002B2CF9AE}" pid="3" name="_dlc_DocIdItemGuid">
    <vt:lpwstr>855a5cf0-fbf3-416a-b1ba-e5141561b010</vt:lpwstr>
  </property>
</Properties>
</file>