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  <p:sldId id="261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______Microsoft_Office_PowerPoint1.ppt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9.sldx"/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Microsoft_Office_PowerPoint7.sldx"/><Relationship Id="rId5" Type="http://schemas.openxmlformats.org/officeDocument/2006/relationships/package" Target="../embeddings/______Microsoft_Office_PowerPoint6.sldx"/><Relationship Id="rId4" Type="http://schemas.openxmlformats.org/officeDocument/2006/relationships/package" Target="../embeddings/______Microsoft_Office_PowerPoint5.sld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13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Microsoft_Office_PowerPoint12.sldx"/><Relationship Id="rId5" Type="http://schemas.openxmlformats.org/officeDocument/2006/relationships/package" Target="../embeddings/______Microsoft_Office_PowerPoint11.sldx"/><Relationship Id="rId4" Type="http://schemas.openxmlformats.org/officeDocument/2006/relationships/package" Target="../embeddings/______Microsoft_Office_PowerPoint10.sldx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18.sldx"/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17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Microsoft_Office_PowerPoint16.sldx"/><Relationship Id="rId5" Type="http://schemas.openxmlformats.org/officeDocument/2006/relationships/package" Target="../embeddings/______Microsoft_Office_PowerPoint15.sldx"/><Relationship Id="rId4" Type="http://schemas.openxmlformats.org/officeDocument/2006/relationships/package" Target="../embeddings/______Microsoft_Office_PowerPoint14.sldx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21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Microsoft_Office_PowerPoint20.sldx"/><Relationship Id="rId5" Type="http://schemas.openxmlformats.org/officeDocument/2006/relationships/package" Target="../embeddings/______Microsoft_Office_PowerPoint19.sldx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25.sldx"/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24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______Microsoft_Office_PowerPoint23.sldx"/><Relationship Id="rId5" Type="http://schemas.openxmlformats.org/officeDocument/2006/relationships/package" Target="../embeddings/______Microsoft_Office_PowerPoint22.sldx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package" Target="../embeddings/______Microsoft_Office_PowerPoint27.sldx"/><Relationship Id="rId4" Type="http://schemas.openxmlformats.org/officeDocument/2006/relationships/package" Target="../embeddings/______Microsoft_Office_PowerPoint26.sld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31004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Опыт работы: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 в детском саду 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условиях реализации ФГОС дошкольного образования".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"Умейте открыть перед ребенком в окружающем мире что-то одно, но открыть так, чтобы кусочек жизни заиграл всеми цветами радуги. Оставляйте всегда что-то недосказанное, чтобы ребенку захотелось еще и еще раз возвратиться к тому, что он узнал". Сухомлинский В. А.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0006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необходимо воспитателю по работе над проектом: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071546"/>
            <a:ext cx="7429552" cy="4567254"/>
          </a:xfrm>
        </p:spPr>
        <p:txBody>
          <a:bodyPr>
            <a:normAutofit fontScale="70000" lnSpcReduction="20000"/>
          </a:bodyPr>
          <a:lstStyle/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Глубоко изучить тематику проекта, подготовить предметно-пространственную развивающую среду.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1.Создавать игровую мотивацию, опираясь на интересы детей и их эмоциональный отклик.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Вводить детей в проблемную ситуацию, доступную для их понимания и с опорой на их личный опыт.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3.Заинтересовать каждого ребенка тематикой проекта, поддерживать его любознательность и устойчивый интерес к проблеме.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4.При составлении совместного плана работы с детьми над проектом поддерживать детскую инициативу.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5.Тактично рассматривать все предложенные детьми варианты решения проблемы: ребенок должен иметь право на ошибку и не бояться высказываться.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6.Соблюдать принцип последовательности и регулярности в работе над проектом.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В ходе работы над проектом создавать атмосферу сотворчества с ребенком, используя индивидуальный подход.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8.Развивать творческое воображение и фантазию детей.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9.Творчески подходить к реализации проекта; ориентировать детей на использование накопленных наблюдений, знаний, впечатлений.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Ненавязчиво вовлекать родителей в совместную работу над проектом, создавая радостную атмосферу совместного с ребенком творчества.  </a:t>
            </a:r>
          </a:p>
          <a:p>
            <a:pPr algn="l" fontAlgn="base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11.Тщательно готовить и проводить заключительный этап проекта - презентацию всеми участниками.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В младших группах выбор проекта осуществляет воспитатель, основываясь на интересах детей или данных диагностики. В группах старшего дошкольного возраста – выбор темы проекта может осуществлять как педагог, так и дети в, соответствии со своими желаниями и уровнем развития. Дети – это участники планирования, их вопросы, идеи, предложения и жизненный опыт являются важными критериями отбора содержания проекта.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1142976" y="142852"/>
          <a:ext cx="3000396" cy="2990428"/>
        </p:xfrm>
        <a:graphic>
          <a:graphicData uri="http://schemas.openxmlformats.org/presentationml/2006/ole">
            <p:oleObj spid="_x0000_s21505" name="Презентация" r:id="rId4" imgW="4570551" imgH="3427315" progId="PowerPoint.Show.12">
              <p:embed/>
            </p:oleObj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5357818" y="142852"/>
          <a:ext cx="2409826" cy="2986969"/>
        </p:xfrm>
        <a:graphic>
          <a:graphicData uri="http://schemas.openxmlformats.org/presentationml/2006/ole">
            <p:oleObj spid="_x0000_s21507" name="Слайд" r:id="rId5" imgW="4570551" imgH="3427315" progId="PowerPoint.Slide.12">
              <p:embed/>
            </p:oleObj>
          </a:graphicData>
        </a:graphic>
      </p:graphicFrame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1214414" y="3214686"/>
          <a:ext cx="3429024" cy="2804406"/>
        </p:xfrm>
        <a:graphic>
          <a:graphicData uri="http://schemas.openxmlformats.org/presentationml/2006/ole">
            <p:oleObj spid="_x0000_s21509" name="Слайд" r:id="rId6" imgW="4570551" imgH="3427315" progId="PowerPoint.Slide.12">
              <p:embed/>
            </p:oleObj>
          </a:graphicData>
        </a:graphic>
      </p:graphicFrame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5130885" y="3143248"/>
          <a:ext cx="3236837" cy="2857520"/>
        </p:xfrm>
        <a:graphic>
          <a:graphicData uri="http://schemas.openxmlformats.org/presentationml/2006/ole">
            <p:oleObj spid="_x0000_s21511" name="Слайд" r:id="rId7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928662" y="500042"/>
          <a:ext cx="3123627" cy="2357454"/>
        </p:xfrm>
        <a:graphic>
          <a:graphicData uri="http://schemas.openxmlformats.org/presentationml/2006/ole">
            <p:oleObj spid="_x0000_s20481" name="Слайд" r:id="rId4" imgW="4570551" imgH="3427315" progId="PowerPoint.Slide.12">
              <p:embed/>
            </p:oleObj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4572000" y="500042"/>
          <a:ext cx="3650926" cy="2286016"/>
        </p:xfrm>
        <a:graphic>
          <a:graphicData uri="http://schemas.openxmlformats.org/presentationml/2006/ole">
            <p:oleObj spid="_x0000_s20483" name="Слайд" r:id="rId5" imgW="4570551" imgH="3427315" progId="PowerPoint.Slide.12">
              <p:embed/>
            </p:oleObj>
          </a:graphicData>
        </a:graphic>
      </p:graphicFrame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28596" y="3000372"/>
          <a:ext cx="2686050" cy="1895475"/>
        </p:xfrm>
        <a:graphic>
          <a:graphicData uri="http://schemas.openxmlformats.org/presentationml/2006/ole">
            <p:oleObj spid="_x0000_s20485" name="Слайд" r:id="rId6" imgW="4570551" imgH="3427315" progId="PowerPoint.Slide.12">
              <p:embed/>
            </p:oleObj>
          </a:graphicData>
        </a:graphic>
      </p:graphicFrame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3357554" y="4000504"/>
          <a:ext cx="2547934" cy="2006498"/>
        </p:xfrm>
        <a:graphic>
          <a:graphicData uri="http://schemas.openxmlformats.org/presentationml/2006/ole">
            <p:oleObj spid="_x0000_s20487" name="Слайд" r:id="rId7" imgW="4570551" imgH="3427315" progId="PowerPoint.Slide.12">
              <p:embed/>
            </p:oleObj>
          </a:graphicData>
        </a:graphic>
      </p:graphicFrame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6143636" y="2928934"/>
          <a:ext cx="2771775" cy="2400300"/>
        </p:xfrm>
        <a:graphic>
          <a:graphicData uri="http://schemas.openxmlformats.org/presentationml/2006/ole">
            <p:oleObj spid="_x0000_s20489" name="Слайд" r:id="rId8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571472" y="285728"/>
          <a:ext cx="3395690" cy="2546768"/>
        </p:xfrm>
        <a:graphic>
          <a:graphicData uri="http://schemas.openxmlformats.org/presentationml/2006/ole">
            <p:oleObj spid="_x0000_s19457" name="Слайд" r:id="rId4" imgW="4570551" imgH="3427315" progId="PowerPoint.Slide.12">
              <p:embed/>
            </p:oleObj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643438" y="285728"/>
          <a:ext cx="3894872" cy="2618586"/>
        </p:xfrm>
        <a:graphic>
          <a:graphicData uri="http://schemas.openxmlformats.org/presentationml/2006/ole">
            <p:oleObj spid="_x0000_s19459" name="Слайд" r:id="rId5" imgW="4570551" imgH="3427315" progId="PowerPoint.Slide.12">
              <p:embed/>
            </p:oleObj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428596" y="3214686"/>
          <a:ext cx="3957660" cy="2773199"/>
        </p:xfrm>
        <a:graphic>
          <a:graphicData uri="http://schemas.openxmlformats.org/presentationml/2006/ole">
            <p:oleObj spid="_x0000_s19461" name="Слайд" r:id="rId6" imgW="4570551" imgH="3427315" progId="PowerPoint.Slide.12">
              <p:embed/>
            </p:oleObj>
          </a:graphicData>
        </a:graphic>
      </p:graphicFrame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4929190" y="3286124"/>
          <a:ext cx="3407561" cy="2571744"/>
        </p:xfrm>
        <a:graphic>
          <a:graphicData uri="http://schemas.openxmlformats.org/presentationml/2006/ole">
            <p:oleObj spid="_x0000_s19463" name="Слайд" r:id="rId7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6143636" y="571480"/>
          <a:ext cx="2500330" cy="1772568"/>
        </p:xfrm>
        <a:graphic>
          <a:graphicData uri="http://schemas.openxmlformats.org/presentationml/2006/ole">
            <p:oleObj spid="_x0000_s18433" name="Слайд" r:id="rId4" imgW="4570551" imgH="3427315" progId="PowerPoint.Slide.12">
              <p:embed/>
            </p:oleObj>
          </a:graphicData>
        </a:graphic>
      </p:graphicFrame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3643306" y="571480"/>
          <a:ext cx="2143140" cy="1723159"/>
        </p:xfrm>
        <a:graphic>
          <a:graphicData uri="http://schemas.openxmlformats.org/presentationml/2006/ole">
            <p:oleObj spid="_x0000_s18435" name="Слайд" r:id="rId5" imgW="4570551" imgH="3427315" progId="PowerPoint.Slide.12">
              <p:embed/>
            </p:oleObj>
          </a:graphicData>
        </a:graphic>
      </p:graphicFrame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00034" y="3214686"/>
          <a:ext cx="2765713" cy="1928826"/>
        </p:xfrm>
        <a:graphic>
          <a:graphicData uri="http://schemas.openxmlformats.org/presentationml/2006/ole">
            <p:oleObj spid="_x0000_s18437" name="Слайд" r:id="rId6" imgW="4570551" imgH="3427315" progId="PowerPoint.Slide.12">
              <p:embed/>
            </p:oleObj>
          </a:graphicData>
        </a:graphic>
      </p:graphicFrame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3357554" y="3214686"/>
          <a:ext cx="2786059" cy="1978506"/>
        </p:xfrm>
        <a:graphic>
          <a:graphicData uri="http://schemas.openxmlformats.org/presentationml/2006/ole">
            <p:oleObj spid="_x0000_s18439" name="Слайд" r:id="rId7" imgW="4570551" imgH="3427315" progId="PowerPoint.Slide.12">
              <p:embed/>
            </p:oleObj>
          </a:graphicData>
        </a:graphic>
      </p:graphicFrame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6429388" y="3286124"/>
          <a:ext cx="2285984" cy="1981186"/>
        </p:xfrm>
        <a:graphic>
          <a:graphicData uri="http://schemas.openxmlformats.org/presentationml/2006/ole">
            <p:oleObj spid="_x0000_s18441" name="Слайд" r:id="rId8" imgW="4570551" imgH="3427315" progId="PowerPoint.Slide.12">
              <p:embed/>
            </p:oleObj>
          </a:graphicData>
        </a:graphic>
      </p:graphicFrame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Рисунок 21" descr="bereza+derevya+4442698397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34" y="428604"/>
            <a:ext cx="2952771" cy="2214578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/>
        </p:nvSpPr>
        <p:spPr>
          <a:xfrm>
            <a:off x="685800" y="428604"/>
            <a:ext cx="245744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solidFill>
                  <a:srgbClr val="FFFF00"/>
                </a:solidFill>
              </a:rPr>
              <a:t>Муниципальное бюджетное дошкольное образовательное учреждение детский сад № 10 «Солнышко» </a:t>
            </a:r>
            <a:r>
              <a:rPr lang="ru-RU" sz="1200" dirty="0" err="1" smtClean="0">
                <a:solidFill>
                  <a:srgbClr val="FFFF00"/>
                </a:solidFill>
              </a:rPr>
              <a:t>общеразвивающего</a:t>
            </a:r>
            <a:r>
              <a:rPr lang="ru-RU" sz="1200" dirty="0" smtClean="0">
                <a:solidFill>
                  <a:srgbClr val="FFFF00"/>
                </a:solidFill>
              </a:rPr>
              <a:t> вида</a:t>
            </a:r>
            <a:br>
              <a:rPr lang="ru-RU" sz="1200" dirty="0" smtClean="0">
                <a:solidFill>
                  <a:srgbClr val="FFFF00"/>
                </a:solidFill>
              </a:rPr>
            </a:br>
            <a:r>
              <a:rPr lang="ru-RU" sz="1200" dirty="0" smtClean="0">
                <a:solidFill>
                  <a:srgbClr val="FFFF00"/>
                </a:solidFill>
              </a:rPr>
              <a:t>городского округа город </a:t>
            </a:r>
            <a:r>
              <a:rPr lang="ru-RU" sz="1200" dirty="0" err="1" smtClean="0">
                <a:solidFill>
                  <a:srgbClr val="FFFF00"/>
                </a:solidFill>
              </a:rPr>
              <a:t>Мантурово</a:t>
            </a:r>
            <a:r>
              <a:rPr lang="ru-RU" sz="1200" dirty="0" smtClean="0">
                <a:solidFill>
                  <a:srgbClr val="FFFF00"/>
                </a:solidFill>
              </a:rPr>
              <a:t>  Костромской области</a:t>
            </a:r>
            <a:br>
              <a:rPr lang="ru-RU" sz="1200" dirty="0" smtClean="0">
                <a:solidFill>
                  <a:srgbClr val="FFFF00"/>
                </a:solidFill>
              </a:rPr>
            </a:b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4" name="Подзаголовок 2"/>
          <p:cNvSpPr>
            <a:spLocks noGrp="1"/>
          </p:cNvSpPr>
          <p:nvPr/>
        </p:nvSpPr>
        <p:spPr>
          <a:xfrm>
            <a:off x="642910" y="1142984"/>
            <a:ext cx="271467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Проект: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«Берёза»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(формирование у детей элементарных экологических представлений)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средняя группа</a:t>
            </a:r>
          </a:p>
          <a:p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          Воспитатель: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                                       Соколова  О.В</a:t>
            </a:r>
            <a:r>
              <a:rPr lang="ru-RU" sz="2800" b="1" dirty="0" smtClean="0"/>
              <a:t>.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1400" dirty="0" smtClean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0" y="2609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Безымянный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4414" y="428604"/>
            <a:ext cx="3233006" cy="2417756"/>
          </a:xfrm>
          <a:prstGeom prst="rect">
            <a:avLst/>
          </a:prstGeom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5143504" y="500042"/>
          <a:ext cx="2628900" cy="2305050"/>
        </p:xfrm>
        <a:graphic>
          <a:graphicData uri="http://schemas.openxmlformats.org/presentationml/2006/ole">
            <p:oleObj spid="_x0000_s48129" name="Слайд" r:id="rId5" imgW="4570551" imgH="3427315" progId="PowerPoint.Slide.12">
              <p:embed/>
            </p:oleObj>
          </a:graphicData>
        </a:graphic>
      </p:graphicFrame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428728" y="3429000"/>
          <a:ext cx="2809875" cy="2162175"/>
        </p:xfrm>
        <a:graphic>
          <a:graphicData uri="http://schemas.openxmlformats.org/presentationml/2006/ole">
            <p:oleObj spid="_x0000_s48131" name="Слайд" r:id="rId6" imgW="4570551" imgH="3427315" progId="PowerPoint.Slide.12">
              <p:embed/>
            </p:oleObj>
          </a:graphicData>
        </a:graphic>
      </p:graphicFrame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5214942" y="3357562"/>
          <a:ext cx="2628900" cy="2266950"/>
        </p:xfrm>
        <a:graphic>
          <a:graphicData uri="http://schemas.openxmlformats.org/presentationml/2006/ole">
            <p:oleObj spid="_x0000_s48133" name="Слайд" r:id="rId7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Безымянный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348" y="500042"/>
            <a:ext cx="2838047" cy="2122999"/>
          </a:xfrm>
          <a:prstGeom prst="rect">
            <a:avLst/>
          </a:prstGeom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3714744" y="357166"/>
          <a:ext cx="2476500" cy="2676525"/>
        </p:xfrm>
        <a:graphic>
          <a:graphicData uri="http://schemas.openxmlformats.org/presentationml/2006/ole">
            <p:oleObj spid="_x0000_s47105" name="Слайд" r:id="rId5" imgW="4570551" imgH="3427315" progId="PowerPoint.Slide.12">
              <p:embed/>
            </p:oleObj>
          </a:graphicData>
        </a:graphic>
      </p:graphicFrame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6286512" y="357166"/>
          <a:ext cx="2676525" cy="2676525"/>
        </p:xfrm>
        <a:graphic>
          <a:graphicData uri="http://schemas.openxmlformats.org/presentationml/2006/ole">
            <p:oleObj spid="_x0000_s47107" name="Слайд" r:id="rId6" imgW="4570551" imgH="3427315" progId="PowerPoint.Slide.12">
              <p:embed/>
            </p:oleObj>
          </a:graphicData>
        </a:graphic>
      </p:graphicFrame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1071538" y="3429000"/>
          <a:ext cx="2419350" cy="2466975"/>
        </p:xfrm>
        <a:graphic>
          <a:graphicData uri="http://schemas.openxmlformats.org/presentationml/2006/ole">
            <p:oleObj spid="_x0000_s47109" name="Слайд" r:id="rId7" imgW="4570551" imgH="3427315" progId="PowerPoint.Slide.12">
              <p:embed/>
            </p:oleObj>
          </a:graphicData>
        </a:graphic>
      </p:graphicFrame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4286248" y="3500438"/>
          <a:ext cx="3333750" cy="2362200"/>
        </p:xfrm>
        <a:graphic>
          <a:graphicData uri="http://schemas.openxmlformats.org/presentationml/2006/ole">
            <p:oleObj spid="_x0000_s47111" name="Слайд" r:id="rId8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Безымянный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000100" y="285728"/>
            <a:ext cx="2211617" cy="3116911"/>
          </a:xfrm>
          <a:prstGeom prst="rect">
            <a:avLst/>
          </a:prstGeom>
        </p:spPr>
      </p:pic>
      <p:pic>
        <p:nvPicPr>
          <p:cNvPr id="7" name="Рисунок 6" descr="IMG_20220906_10540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14356"/>
            <a:ext cx="28906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1663786074423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786190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66378607443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3438" y="3857628"/>
            <a:ext cx="2773465" cy="22304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785786" y="1714488"/>
          <a:ext cx="3443312" cy="2857520"/>
        </p:xfrm>
        <a:graphic>
          <a:graphicData uri="http://schemas.openxmlformats.org/presentationml/2006/ole">
            <p:oleObj spid="_x0000_s45057" name="Слайд" r:id="rId4" imgW="4570551" imgH="3427315" progId="PowerPoint.Slide.12">
              <p:embed/>
            </p:oleObj>
          </a:graphicData>
        </a:graphic>
      </p:graphicFrame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4429124" y="1714488"/>
          <a:ext cx="4234845" cy="2786082"/>
        </p:xfrm>
        <a:graphic>
          <a:graphicData uri="http://schemas.openxmlformats.org/presentationml/2006/ole">
            <p:oleObj spid="_x0000_s45059" name="Слайд" r:id="rId5" imgW="4570551" imgH="3427315" progId="PowerPoint.Slide.12">
              <p:embed/>
            </p:oleObj>
          </a:graphicData>
        </a:graphic>
      </p:graphicFrame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5786" y="2500306"/>
            <a:ext cx="73581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64294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Причины: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071546"/>
            <a:ext cx="7858180" cy="485778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Во-первых,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развитие познавательной активности через проектную деятельность, ребенок должен получить социальный опыт реализации собственных замыслов;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Во-вторых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проектирование во всех сферах человеческой деятельности становится универсальным инструментарием, позволяющим обеспечить ее системность, целенаправленность и результативность;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В-третьих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процессе работы над проектом, происходит интеграция между общими способами решения учебных и творческих задач. Через объединение различных областей знаний формируется целостное видение картины окружающего мира;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В-четвертых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метод проекта содержит разнообразные формы исследовательской работы, которые легко вписываются в совместную деятельность воспитателя с детьми дошкольного возраста.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71503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Предпосылки использования метода проектной деятельности: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142984"/>
            <a:ext cx="7429552" cy="4714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видоизменение и совершенствование развивающей среды;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использование инновационных технологий;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вовлечение семей воспитанников в воспитательно-образовательный процесс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00043"/>
            <a:ext cx="7886728" cy="857255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Создание условий для проектной деятельности в реализации ФГОС дошкольного образования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500174"/>
            <a:ext cx="7643866" cy="4138626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Формировать предпосылки для поисковой деятельности, поддерживать инициативу и самостоятельность в различных видах деятельности 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Развивать умения определять возможные методы решения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с помощью взрослого, а затем и самостоятельно;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Вовлечь родителей в совместную проектную деятельность.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714379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Принципы реализации проектов: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214422"/>
            <a:ext cx="7215238" cy="442437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условий для стимулирования интересов детей;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выстраивание отношений с ребенком на соучастии и сотворчестве;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мотивация деятельности детей, с использованием игровых методов и приемов;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учет возрастных и индивидуальных особенностей;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системность;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взаимодействие с семьями воспитанников.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71503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такое «проект»?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071546"/>
            <a:ext cx="7215238" cy="4567254"/>
          </a:xfrm>
        </p:spPr>
        <p:txBody>
          <a:bodyPr>
            <a:normAutofit/>
          </a:bodyPr>
          <a:lstStyle/>
          <a:p>
            <a:pPr algn="l"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– осознанная деятельность, оформленная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состоящая из («пять П»):  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проблема;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проектирование (планирование) 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поиск информации;  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продукт; 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презентация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428627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Типы проектов в ДОУ (по Л.В. Киселевой):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928670"/>
            <a:ext cx="7358114" cy="5072098"/>
          </a:xfrm>
        </p:spPr>
        <p:txBody>
          <a:bodyPr>
            <a:normAutofit/>
          </a:bodyPr>
          <a:lstStyle/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Исследовательски-творческий. Дети экспериментируют и оформляют результаты в виде газет, драматизации, детского дизайна (макеты и модели). 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Ролево-игровой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Используются элементы творческих игр, дети входят в образ персонажей сказки и решают поставленные проблемы по-своему. 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Информационный (практико-ориентированный). Дети собирают информацию и реализуют ее, ориентируясь на социальные интересы (оформление и дизайн группы)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Творческий. Оформление результата работы в виде детского праздника, детского дизайна и т.д.</a:t>
            </a:r>
            <a:endParaRPr lang="ru-RU" sz="2200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pull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0006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Классификация тематических проектов в ДОУ: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000108"/>
            <a:ext cx="7500990" cy="5643602"/>
          </a:xfrm>
        </p:spPr>
        <p:txBody>
          <a:bodyPr>
            <a:normAutofit/>
          </a:bodyPr>
          <a:lstStyle/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По доминирующей в проекте деятельности:  исследовательски-творческий </a:t>
            </a:r>
          </a:p>
          <a:p>
            <a:pPr algn="l" fontAlgn="base"/>
            <a:r>
              <a:rPr lang="ru-RU" sz="1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ролево-игровой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информационный (практико-ориентированный)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 предметно- содержательной области:  Моно проекты (одна образовательная область)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Интегративные (две и более образовательные области)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 характеру координации:  Непосредственный  Скрытый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 характеру контактов:  С воспитанниками одной группы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 воспитанниками нескольких групп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 воспитанниками всего ДОУ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 продолжительности выполнения проекта (зависит от степени заинтересованности детей, определяет педагог):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Краткосрочные (1 – 3 недели)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Средней продолжительности (до месяца) 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Долгосрочные (от месяца до нескольких месяцев)</a:t>
            </a:r>
          </a:p>
          <a:p>
            <a:pPr algn="l" fontAlgn="base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6. По составу участников  индивидуальные  групповые  фронтальные</a:t>
            </a:r>
          </a:p>
          <a:p>
            <a:endParaRPr lang="ru-RU" sz="2000" dirty="0"/>
          </a:p>
        </p:txBody>
      </p:sp>
    </p:spTree>
  </p:cSld>
  <p:clrMapOvr>
    <a:masterClrMapping/>
  </p:clrMapOvr>
  <p:transition spd="med"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zii-detskij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0006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Формы разработки и оформления проектов: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071546"/>
            <a:ext cx="7358114" cy="4567254"/>
          </a:xfrm>
        </p:spPr>
        <p:txBody>
          <a:bodyPr>
            <a:normAutofit fontScale="62500" lnSpcReduction="20000"/>
          </a:bodyPr>
          <a:lstStyle/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Системная паутинка по проекту Перечисляются все виды детской деятельности и формы совместной деятельности в ходе проекта. Все они распределяются по образовательным областям, п.2.6. ФГОС ДО: - социально-коммуникативное развитие; - познавательное развитие; - речевое развитие; - художественно-эстетическое развитие; - физическое развитие. Также в системной паутинке указываются формы взаимодействия с семьей и социальными партнерами в ходе проектной деятельности, формы совместной деятельность в рамках проекта во время режимных моментов. 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Модель трёх вопросов: ЧТО ЗНАЮ? ЧТО ХОЧУ УЗНАТЬ? КАК УЗНАТЬ?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ЧТО ЗНАЮ? - ПРОБЛЕМА. Выяснить, что дети уже знают по теме.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ЧТО ХОЧУ УЗНАТЬ? - ПРОЕКТИРОВАНИЕ. План по теме проекта.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КАК УЗНАТЬ? - ПОИСК ИНФОРМАЦИИ. Источники новых знаний, т. е. средства для проекта. 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Образ "Семь мы" (по Заир-Бек)  Мы озабочены... (формулируется факт, противоречие, то, что привлекает внимание).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Мы понимаем... (представляется осознанная проблема для решения и ориентиры ценности).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Мы ожидаем... (дается описание предполагаемых целей - результатов).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Мы предполагаем... (представляются идеи, гипотезы).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Мы намереваемся... (контекст действий, планируемых поэтапно).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Мы готовы... (дается описание имеющихся ресурсов различного характера).</a:t>
            </a:r>
          </a:p>
          <a:p>
            <a:pPr algn="l" fontAlgn="base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Мы обращаемся за поддержкой... (представляется обоснование необходимой внешней помощи)</a:t>
            </a:r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6PQ52NDQUCDJ-542-4199</_dlc_DocId>
    <_dlc_DocIdUrl xmlns="4c48e722-e5ee-4bb4-abb8-2d4075f5b3da">
      <Url>http://edu-sps.koiro.local/Manturovo/Dou-5/_layouts/15/DocIdRedir.aspx?ID=6PQ52NDQUCDJ-542-4199</Url>
      <Description>6PQ52NDQUCDJ-542-4199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DCC3E4535E284F80C3E5A75951E359" ma:contentTypeVersion="1" ma:contentTypeDescription="Создание документа." ma:contentTypeScope="" ma:versionID="ea4a801b796d4bb53dea99448960ac86">
  <xsd:schema xmlns:xsd="http://www.w3.org/2001/XMLSchema" xmlns:xs="http://www.w3.org/2001/XMLSchema" xmlns:p="http://schemas.microsoft.com/office/2006/metadata/properties" xmlns:ns2="4c48e722-e5ee-4bb4-abb8-2d4075f5b3da" xmlns:ns3="38900c50-8ffc-43bb-9f36-0d9369acf128" targetNamespace="http://schemas.microsoft.com/office/2006/metadata/properties" ma:root="true" ma:fieldsID="42382da3bb5a31f1c30ba27f30cc3217" ns2:_="" ns3:_="">
    <xsd:import namespace="4c48e722-e5ee-4bb4-abb8-2d4075f5b3da"/>
    <xsd:import namespace="38900c50-8ffc-43bb-9f36-0d9369acf12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00c50-8ffc-43bb-9f36-0d9369acf12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988C4F-102C-432D-B062-BA62750BDC30}"/>
</file>

<file path=customXml/itemProps2.xml><?xml version="1.0" encoding="utf-8"?>
<ds:datastoreItem xmlns:ds="http://schemas.openxmlformats.org/officeDocument/2006/customXml" ds:itemID="{B410849A-3721-4CE9-B682-B93E77F1C51D}"/>
</file>

<file path=customXml/itemProps3.xml><?xml version="1.0" encoding="utf-8"?>
<ds:datastoreItem xmlns:ds="http://schemas.openxmlformats.org/officeDocument/2006/customXml" ds:itemID="{EE3074D7-760A-4FB1-9699-7E4E399C72C1}"/>
</file>

<file path=customXml/itemProps4.xml><?xml version="1.0" encoding="utf-8"?>
<ds:datastoreItem xmlns:ds="http://schemas.openxmlformats.org/officeDocument/2006/customXml" ds:itemID="{CDCA99F3-62AB-45B9-8E84-B785148E9973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913</Words>
  <PresentationFormat>Экран (4:3)</PresentationFormat>
  <Paragraphs>83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Тема Office</vt:lpstr>
      <vt:lpstr>Презентация</vt:lpstr>
      <vt:lpstr>Слайд</vt:lpstr>
      <vt:lpstr>Слайд Microsoft Office PowerPoint</vt:lpstr>
      <vt:lpstr>Опыт работы: "Проектная деятельность в детском саду в условиях реализации ФГОС дошкольного образования". </vt:lpstr>
      <vt:lpstr>Причины:</vt:lpstr>
      <vt:lpstr>Предпосылки использования метода проектной деятельности:</vt:lpstr>
      <vt:lpstr>Цель: Создание условий для проектной деятельности в реализации ФГОС дошкольного образования </vt:lpstr>
      <vt:lpstr>Принципы реализации проектов:</vt:lpstr>
      <vt:lpstr>Что такое «проект»?</vt:lpstr>
      <vt:lpstr>Типы проектов в ДОУ (по Л.В. Киселевой):</vt:lpstr>
      <vt:lpstr>Классификация тематических проектов в ДОУ:</vt:lpstr>
      <vt:lpstr>Формы разработки и оформления проектов:</vt:lpstr>
      <vt:lpstr>Что необходимо воспитателю по работе над проектом: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работы: "Проектная деятельность в детском саду в условиях реализации ФГОС дошкольного образования". </dc:title>
  <dc:creator>Пользователь</dc:creator>
  <cp:lastModifiedBy>Пользователь</cp:lastModifiedBy>
  <cp:revision>13</cp:revision>
  <dcterms:created xsi:type="dcterms:W3CDTF">2022-11-06T13:21:40Z</dcterms:created>
  <dcterms:modified xsi:type="dcterms:W3CDTF">2022-11-06T14:34:48Z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0x01010016DCC3E4535E284F80C3E5A75951E359</vt:lpwstr>
  </property>
  <property fmtid="{D5CDD505-2E9C-101B-9397-08002B2CF9AE}" pid="3" name="_dlc_DocIdItemGuid">
    <vt:lpwstr>f07dd09a-89a1-4cb5-a780-215d5d303717</vt:lpwstr>
  </property>
</Properties>
</file>