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4" r:id="rId2"/>
    <p:sldId id="257" r:id="rId3"/>
    <p:sldId id="279" r:id="rId4"/>
    <p:sldId id="280" r:id="rId5"/>
    <p:sldId id="296" r:id="rId6"/>
    <p:sldId id="297" r:id="rId7"/>
    <p:sldId id="275" r:id="rId8"/>
    <p:sldId id="258" r:id="rId9"/>
    <p:sldId id="259" r:id="rId10"/>
    <p:sldId id="283" r:id="rId11"/>
    <p:sldId id="307" r:id="rId12"/>
    <p:sldId id="284" r:id="rId13"/>
    <p:sldId id="306" r:id="rId14"/>
    <p:sldId id="285" r:id="rId15"/>
    <p:sldId id="299" r:id="rId16"/>
    <p:sldId id="304" r:id="rId17"/>
    <p:sldId id="265" r:id="rId18"/>
    <p:sldId id="269" r:id="rId19"/>
    <p:sldId id="27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.mail.ru/cgi-bin/getattach?file=1668589451302.jpg&amp;id=16685895070772879162;0;3&amp;mode=attachment&amp;notype=1&amp;x-email=olga_sokolova_65@bk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500858" cy="79690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             </a:t>
            </a:r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571604" y="714356"/>
            <a:ext cx="6715172" cy="45005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400" b="1" dirty="0" smtClean="0">
                <a:solidFill>
                  <a:schemeClr val="bg2">
                    <a:lumMod val="50000"/>
                  </a:schemeClr>
                </a:solidFill>
              </a:rPr>
              <a:t>          </a:t>
            </a:r>
          </a:p>
          <a:p>
            <a:pPr algn="ctr">
              <a:buNone/>
            </a:pPr>
            <a:r>
              <a:rPr lang="ru-RU" altLang="ru-RU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altLang="ru-RU" sz="24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Развивающие игры математического                содержания </a:t>
            </a:r>
          </a:p>
          <a:p>
            <a:pPr algn="ctr">
              <a:buNone/>
            </a:pPr>
            <a:r>
              <a:rPr lang="ru-RU" altLang="ru-RU" sz="24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как средство формирования умственных   способностей старших дошкольников </a:t>
            </a:r>
          </a:p>
          <a:p>
            <a:pPr algn="ctr"/>
            <a:endParaRPr lang="ru-RU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Методический семинар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7818" y="5214950"/>
            <a:ext cx="3571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Соколова Ольга Васильевна</a:t>
            </a:r>
          </a:p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Воспитатель 1 квалификационной категории</a:t>
            </a:r>
          </a:p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МБДОУ: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д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/с №5 «Золотой петушок» 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1026" name="Picture 2" descr="C:\Users\Пользователь\Desktop\P10908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500438"/>
            <a:ext cx="1785950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571480"/>
            <a:ext cx="74295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Занимательный  математический</a:t>
            </a:r>
          </a:p>
          <a:p>
            <a:pPr algn="ctr">
              <a:defRPr/>
            </a:pPr>
            <a:r>
              <a:rPr lang="ru-RU" sz="200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материал</a:t>
            </a:r>
          </a:p>
          <a:p>
            <a:pPr algn="ctr">
              <a:defRPr/>
            </a:pPr>
            <a:r>
              <a:rPr lang="ru-RU" sz="200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 </a:t>
            </a:r>
          </a:p>
          <a:p>
            <a:pPr algn="ctr">
              <a:defRPr/>
            </a:pPr>
            <a:endParaRPr lang="ru-RU" sz="2000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  <a:p>
            <a:pPr algn="ctr">
              <a:defRPr/>
            </a:pPr>
            <a:endParaRPr lang="ru-RU" sz="2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ru-RU" sz="2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ru-RU" b="1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ru-RU" b="1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ru-RU" b="1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571480"/>
            <a:ext cx="850112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sz="1400" b="1" dirty="0" smtClean="0">
                <a:solidFill>
                  <a:srgbClr val="00B0F0"/>
                </a:solidFill>
              </a:rPr>
              <a:t>                        </a:t>
            </a:r>
          </a:p>
          <a:p>
            <a:pPr>
              <a:buFontTx/>
              <a:buNone/>
            </a:pPr>
            <a:endParaRPr lang="ru-RU" altLang="ru-RU" sz="1400" b="1" u="sng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endParaRPr lang="ru-RU" altLang="ru-RU" sz="1400" b="1" u="sng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endParaRPr lang="ru-RU" alt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Tx/>
              <a:buNone/>
            </a:pP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1.Математические, развивающие, логические игры</a:t>
            </a:r>
            <a:endParaRPr lang="ru-RU" altLang="ru-RU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Tx/>
              <a:buNone/>
            </a:pPr>
            <a:endParaRPr lang="ru-RU" altLang="ru-RU" sz="1400" b="1" u="sng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endParaRPr lang="ru-RU" altLang="ru-RU" sz="1400" b="1" u="sng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ru-RU" alt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Игры на плоскостное моделирование </a:t>
            </a:r>
          </a:p>
          <a:p>
            <a:pPr>
              <a:buFontTx/>
              <a:buChar char="-"/>
            </a:pPr>
            <a:r>
              <a:rPr lang="ru-RU" alt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(«</a:t>
            </a:r>
            <a:r>
              <a:rPr lang="ru-RU" altLang="ru-RU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Танграм</a:t>
            </a:r>
            <a:r>
              <a:rPr lang="ru-RU" alt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», «Листик» и т.д.)</a:t>
            </a: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None/>
            </a:pPr>
            <a:r>
              <a:rPr lang="ru-RU" alt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</a:p>
        </p:txBody>
      </p:sp>
      <p:pic>
        <p:nvPicPr>
          <p:cNvPr id="36866" name="Picture 2" descr="C:\Users\Пользователь\Desktop\16694664599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786058"/>
            <a:ext cx="3357586" cy="3286148"/>
          </a:xfrm>
          <a:prstGeom prst="rect">
            <a:avLst/>
          </a:prstGeom>
          <a:noFill/>
        </p:spPr>
      </p:pic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-169277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87898F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87898F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</a:b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87898F"/>
              </a:solidFill>
              <a:effectLst/>
              <a:latin typeface="Arial" pitchFamily="34" charset="0"/>
              <a:cs typeface="Arial" pitchFamily="34" charset="0"/>
              <a:hlinkClick r:id="rId3"/>
            </a:endParaRPr>
          </a:p>
        </p:txBody>
      </p:sp>
      <p:pic>
        <p:nvPicPr>
          <p:cNvPr id="1027" name="Picture 3" descr="C:\Users\Пользователь\Desktop\167014480767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857496"/>
            <a:ext cx="371475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1071547"/>
            <a:ext cx="44291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игры на объемное моделирование </a:t>
            </a:r>
          </a:p>
          <a:p>
            <a:pPr>
              <a:buFontTx/>
              <a:buChar char="-"/>
            </a:pPr>
            <a:r>
              <a:rPr lang="ru-RU" alt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(«Уголки», «Кубики и цвет» и т.д.)</a:t>
            </a:r>
          </a:p>
        </p:txBody>
      </p:sp>
      <p:pic>
        <p:nvPicPr>
          <p:cNvPr id="3" name="Picture 4" descr="C:\Users\Пользователь\Desktop\16694664599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500306"/>
            <a:ext cx="4071966" cy="2857520"/>
          </a:xfrm>
          <a:prstGeom prst="rect">
            <a:avLst/>
          </a:prstGeom>
          <a:noFill/>
        </p:spPr>
      </p:pic>
      <p:pic>
        <p:nvPicPr>
          <p:cNvPr id="4" name="Picture 2" descr="C:\Users\Пользователь\Desktop\16701448077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428868"/>
            <a:ext cx="3122604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85794"/>
            <a:ext cx="6572280" cy="4390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развивающие игры(«Домино», «Лото» и т.д.)</a:t>
            </a:r>
          </a:p>
          <a:p>
            <a:pPr>
              <a:buFontTx/>
              <a:buNone/>
            </a:pP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игры  </a:t>
            </a:r>
            <a:r>
              <a:rPr lang="ru-RU" alt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логико</a:t>
            </a: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математические (блоки , палочки, игры  </a:t>
            </a:r>
            <a:r>
              <a:rPr lang="ru-RU" alt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Воскобовича</a:t>
            </a: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</a:p>
          <a:p>
            <a:pPr>
              <a:buFontTx/>
              <a:buNone/>
            </a:pPr>
            <a:endParaRPr lang="ru-RU" altLang="ru-RU" b="1" u="sng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endParaRPr lang="ru-RU" altLang="ru-RU" b="1" u="sng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endParaRPr lang="ru-RU" altLang="ru-RU" b="1" u="sng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endParaRPr lang="ru-RU" altLang="ru-RU" b="1" u="sng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endParaRPr lang="ru-RU" altLang="ru-RU" b="1" u="sng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endParaRPr lang="ru-RU" altLang="ru-RU" b="1" u="sng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Развлечения</a:t>
            </a:r>
          </a:p>
          <a:p>
            <a:pPr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Загадки</a:t>
            </a:r>
          </a:p>
          <a:p>
            <a:pPr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 – шутки</a:t>
            </a:r>
          </a:p>
          <a:p>
            <a:pPr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ребусы</a:t>
            </a:r>
          </a:p>
          <a:p>
            <a:pPr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головоломки</a:t>
            </a:r>
          </a:p>
          <a:p>
            <a:pPr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вопросы – шутки</a:t>
            </a:r>
          </a:p>
        </p:txBody>
      </p:sp>
      <p:pic>
        <p:nvPicPr>
          <p:cNvPr id="10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149080"/>
            <a:ext cx="3502742" cy="242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0" name="Picture 8" descr="C:\Users\Пользователь\Desktop\16694664600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412776"/>
            <a:ext cx="3298688" cy="2587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57224" y="1071546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Использование «чисел в цвете» позволяет одновременно развить у детей представление о числе на основе счета и измерения. </a:t>
            </a:r>
            <a:br>
              <a:rPr lang="ru-RU" alt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alt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2" descr="C:\Users\Пользователь\Desktop\16685894513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686787"/>
            <a:ext cx="3711329" cy="2242279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57158" y="1785926"/>
            <a:ext cx="457203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Дидактические игры, упражнения:</a:t>
            </a:r>
          </a:p>
          <a:p>
            <a:pPr>
              <a:buFontTx/>
              <a:buNone/>
            </a:pPr>
            <a:r>
              <a:rPr lang="ru-RU" alt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с наглядным материалом</a:t>
            </a:r>
          </a:p>
          <a:p>
            <a:pPr>
              <a:buFontTx/>
              <a:buNone/>
            </a:pPr>
            <a:r>
              <a:rPr lang="ru-RU" alt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словесные</a:t>
            </a:r>
            <a:endParaRPr lang="ru-RU" sz="1400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28596" y="2786058"/>
            <a:ext cx="2928958" cy="2071702"/>
          </a:xfrm>
          <a:prstGeom prst="rect">
            <a:avLst/>
          </a:prstGeom>
          <a:noFill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4214818"/>
            <a:ext cx="3635474" cy="2022494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57290" y="4786322"/>
            <a:ext cx="2500330" cy="1571636"/>
          </a:xfrm>
          <a:prstGeom prst="rect">
            <a:avLst/>
          </a:prstGeom>
          <a:noFill/>
          <a:ln w="28575">
            <a:solidFill>
              <a:srgbClr val="A97EFE"/>
            </a:solidFill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2924754" y="642918"/>
            <a:ext cx="32944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ПАЛОЧКИ  КЮИЗЕНЕРА</a:t>
            </a: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571480"/>
            <a:ext cx="4357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игры – движения (построения и перестроения со счетными палочками, спичками, шашки)</a:t>
            </a:r>
            <a:endParaRPr lang="ru-RU" dirty="0"/>
          </a:p>
        </p:txBody>
      </p:sp>
      <p:pic>
        <p:nvPicPr>
          <p:cNvPr id="39941" name="Picture 5" descr="C:\Users\Пользователь\Desktop\16694664601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861048"/>
            <a:ext cx="3587647" cy="2483779"/>
          </a:xfrm>
          <a:prstGeom prst="rect">
            <a:avLst/>
          </a:prstGeom>
          <a:noFill/>
        </p:spPr>
      </p:pic>
      <p:pic>
        <p:nvPicPr>
          <p:cNvPr id="39942" name="Picture 6" descr="C:\Users\Пользователь\Desktop\1669466460010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857628"/>
            <a:ext cx="3353026" cy="2469880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043608" y="1556792"/>
            <a:ext cx="2786082" cy="2143140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764704"/>
            <a:ext cx="3638779" cy="2804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g.akusherstvo.ru/images/magaz/im80094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442918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85918" y="500042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alt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628" y="857232"/>
            <a:ext cx="371477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Игровизор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направлен на различные аспекты детского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развития – математика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подготовка к чтению, знакомство с окружающим, экология, художественная деятельность, способствует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творческого воображения, логического мышления и памяти.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1604" y="500042"/>
            <a:ext cx="5857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 Игра  </a:t>
            </a:r>
            <a:r>
              <a:rPr lang="ru-RU" alt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Воскобовича</a:t>
            </a:r>
            <a:endParaRPr lang="ru-RU" alt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Пользователь\Desktop\1670308285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3000372"/>
            <a:ext cx="3248025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ic.pics.livejournal.com/lidavetta/38539182/2049192/2049192_6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85860"/>
            <a:ext cx="392909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85918" y="500043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alt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571480"/>
            <a:ext cx="75724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Математическая игра-головоломка "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Колумбово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яйцо»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428736"/>
            <a:ext cx="38576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Загадочная и увлекательная игра относится к</a:t>
            </a:r>
          </a:p>
          <a:p>
            <a:r>
              <a:rPr lang="ru-RU" sz="1600" b="1" dirty="0" smtClean="0"/>
              <a:t>классу геометрических конструкторов (</a:t>
            </a:r>
            <a:r>
              <a:rPr lang="ru-RU" sz="1600" b="1" dirty="0" err="1" smtClean="0"/>
              <a:t>танграмов</a:t>
            </a:r>
            <a:r>
              <a:rPr lang="ru-RU" sz="1600" b="1" dirty="0" smtClean="0"/>
              <a:t>). Игра с геометрическими конструкторами способствует развитию сообразительности, пространственного воображения, конструктивного мышления, комбинаторных способностей.</a:t>
            </a:r>
            <a:endParaRPr lang="ru-RU" sz="1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6472254" cy="78581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          Рефлексия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110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142984"/>
            <a:ext cx="81439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Итог  занятия с плавным переходом воспитанников на другую деятельность. 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                                               </a:t>
            </a:r>
          </a:p>
          <a:p>
            <a:r>
              <a:rPr lang="ru-RU" b="1" dirty="0" smtClean="0"/>
              <a:t>                                                   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Результат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714620"/>
            <a:ext cx="81439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Освоением современных системных знаний должно стать воспитание человека с активной жизненной позицией не только в обучении, но и в жизни. Такой человек способен ставить перед собой цели, решать учебные и жизненные задачи и отвечать за результат своих действий.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4429132"/>
            <a:ext cx="864396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Играя с ребёнком, мы получаем ощущение радости,</a:t>
            </a:r>
          </a:p>
          <a:p>
            <a:endParaRPr lang="ru-RU" alt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 открываем в нём новые, удивительные черты характера прививаем ему  желание  учиться, познавать новое.</a:t>
            </a:r>
            <a:r>
              <a:rPr lang="ru-RU" alt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14414" y="1071546"/>
            <a:ext cx="650085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. Аникеева Н.Б. Воспитание игрой. - М.: Просвещение, 2007.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Выготский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Л.С. Педагогическая психология. - М.: Наука, 2001.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3. Карпова Е.В. Дидактические игры в начальный период обучения. - Ярославль, 2007.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4. Коваленко В.Г. Дидактические игры на уроках математики. - М.: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Знанте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2000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5. Конева В.И. Развитие познавательной активности старших дошкольников на занятиях по  формированию элементарных математических представлений. // Ребенок в детском саду. – 2012. – №4. – 32-33.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6. Математика от трех до семи / Учебное методическое пособие для воспитателей детских садов. – М.: Инфра, 2001.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7. Новосёлова С.Л. Игра дошкольника. - М.: Наука, 2009.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8. Перова М.Н. Дидактические игры и упражнения по математике. - М.: Просвещение, 2006.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9.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Помораева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И.А.,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Позина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В.А. Занятия по формированию элементарных математических представлений. – М.: Мозаика-Синтез, 2010.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10. Сорокина А.И Дидактические игры в детском саду. – М.: Знание, 2003.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11.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Тихоморова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Л.Ф Развитие логического мышления детей. – СПб.: Питер, 2004.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12.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Чилинрова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Л.А., Спиридонова Б.В. Играя, учимся математике. - М.: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Инфра-М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2005.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11E1E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3339355" y="769441"/>
            <a:ext cx="24652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Список литературы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95644"/>
            <a:ext cx="857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76770" y="2714620"/>
            <a:ext cx="7525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3883021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«Без игры нет и не может быть полноценного умственного развития. Игра – это огромное светлое окно, через которое в духовный мир ребёнка вливается  жизненный поток представлений, понятий. Игра – это искра, зажигающая огонёк пытливости и любознательности».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                                 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В. А. Сухомлинский</a:t>
            </a:r>
          </a:p>
          <a:p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0"/>
            <a:ext cx="62151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             </a:t>
            </a:r>
          </a:p>
          <a:p>
            <a:endParaRPr lang="ru-RU" b="1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Актуальность:</a:t>
            </a:r>
          </a:p>
          <a:p>
            <a:endParaRPr lang="ru-RU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643050"/>
            <a:ext cx="878684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r>
              <a:rPr lang="ru-RU" sz="1600" b="1" dirty="0" smtClean="0">
                <a:latin typeface="+mj-lt"/>
              </a:rPr>
              <a:t>Известно, что математика — это огромный фактор интеллектуального развития ребенка и формирования его познавательных и творческих возможностей. Как говорил М.В. Ломоносов, «математика приводит в порядок ум». Она способствует развитию памяти, речи, воображения, эмоций, формирует настойчивость, терпение, творческий потенциал личности, а также приемы мыслительной деятельности.</a:t>
            </a:r>
            <a:endParaRPr lang="ru-RU" sz="16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2428868"/>
            <a:ext cx="71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571472" y="3545741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</a:t>
            </a:r>
          </a:p>
          <a:p>
            <a:pPr>
              <a:defRPr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Цель: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1670" y="5143512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428596" y="5027601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alt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2357431"/>
            <a:ext cx="807249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600" b="1" dirty="0" smtClean="0"/>
              <a:t>Создать условия для формирования у дошкольников математических представлений, обеспечить успешное развитие способностей и мышления детей, используя занимательный развивающий материал.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428596" y="-222103"/>
            <a:ext cx="871540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>
              <a:defRPr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>
              <a:defRPr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>
              <a:defRPr/>
            </a:pP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Ф</a:t>
            </a:r>
            <a:r>
              <a:rPr lang="ru-RU" alt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ормирование математических знаний и умений у детей дошкольного возраста должно осуществляться так, чтобы обучение давало не только непосредственный практический результат, но и широкий развивающий эффект.</a:t>
            </a:r>
            <a:endParaRPr lang="ru-RU" alt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65" y="214290"/>
            <a:ext cx="4500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Задачи  для детей: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714356"/>
            <a:ext cx="80010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- </a:t>
            </a: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ldhabi" pitchFamily="2" charset="-78"/>
              </a:rPr>
              <a:t>развивать математическое мышление;</a:t>
            </a:r>
          </a:p>
          <a:p>
            <a:pPr>
              <a:defRPr/>
            </a:pP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ldhabi" pitchFamily="2" charset="-78"/>
              </a:rPr>
              <a:t>- развивать память,  внимание, воображение;</a:t>
            </a:r>
          </a:p>
          <a:p>
            <a:pPr>
              <a:defRPr/>
            </a:pP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ldhabi" pitchFamily="2" charset="-78"/>
                <a:sym typeface="Symbol"/>
              </a:rPr>
              <a:t>- укреплять интерес к играм, требующим умственного напряжения, интеллектуального усилия, желание и потребность узнавать новое;</a:t>
            </a: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ldhabi" pitchFamily="2" charset="-78"/>
              </a:rPr>
              <a:t> </a:t>
            </a:r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Aldhabi" pitchFamily="2" charset="-78"/>
              <a:sym typeface="Symbol"/>
            </a:endParaRPr>
          </a:p>
          <a:p>
            <a:pPr>
              <a:defRPr/>
            </a:pP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ldhabi" pitchFamily="2" charset="-78"/>
                <a:sym typeface="Symbol"/>
              </a:rPr>
              <a:t>- развивать детскую самостоятельность в решении поставленных задач;</a:t>
            </a:r>
          </a:p>
          <a:p>
            <a:pPr>
              <a:defRPr/>
            </a:pP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ldhabi" pitchFamily="2" charset="-78"/>
                <a:sym typeface="Symbol"/>
              </a:rPr>
              <a:t>- формировать геометрическое мышление, графические навыки;</a:t>
            </a:r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Aldhabi" pitchFamily="2" charset="-78"/>
            </a:endParaRPr>
          </a:p>
          <a:p>
            <a:pPr>
              <a:defRPr/>
            </a:pP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ldhabi" pitchFamily="2" charset="-78"/>
              </a:rPr>
              <a:t>- развивать у детей вариативное мышление, умение аргументировать свои высказывания, строить простейшие умозаключения. </a:t>
            </a:r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Aldhabi" pitchFamily="2" charset="-78"/>
              <a:sym typeface="Symbol"/>
            </a:endParaRPr>
          </a:p>
          <a:p>
            <a:pPr>
              <a:defRPr/>
            </a:pPr>
            <a:endParaRPr lang="ru-RU" dirty="0" smtClean="0">
              <a:solidFill>
                <a:schemeClr val="accent6"/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6626" y="2786058"/>
            <a:ext cx="43585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Задачи для воспитателя: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214686"/>
            <a:ext cx="80724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211E1E"/>
                </a:solidFill>
                <a:latin typeface="+mj-lt"/>
                <a:ea typeface="Times New Roman" pitchFamily="18" charset="0"/>
                <a:cs typeface="Arial" pitchFamily="34" charset="0"/>
              </a:rPr>
              <a:t>Для  достижения поставленной цели мне потребуется решить ряд задач:</a:t>
            </a:r>
            <a:endParaRPr lang="ru-RU" sz="1400" b="1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b="1" dirty="0" smtClean="0">
                <a:solidFill>
                  <a:srgbClr val="211E1E"/>
                </a:solidFill>
                <a:latin typeface="+mj-lt"/>
                <a:ea typeface="Times New Roman" pitchFamily="18" charset="0"/>
                <a:cs typeface="Arial" pitchFamily="34" charset="0"/>
              </a:rPr>
              <a:t>Эмоционально вовлекать ребенка в познавательную деятельность.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b="1" dirty="0" smtClean="0">
                <a:solidFill>
                  <a:srgbClr val="211E1E"/>
                </a:solidFill>
                <a:latin typeface="+mj-lt"/>
                <a:ea typeface="Times New Roman" pitchFamily="18" charset="0"/>
                <a:cs typeface="Arial" pitchFamily="34" charset="0"/>
              </a:rPr>
              <a:t>Стимулировать любознательность ребенка, используя занимательные пособия и материалы, которые вызывают интерес и удивление.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211E1E"/>
                </a:solidFill>
                <a:latin typeface="+mj-lt"/>
                <a:ea typeface="Times New Roman" pitchFamily="18" charset="0"/>
                <a:cs typeface="Arial" pitchFamily="34" charset="0"/>
              </a:rPr>
              <a:t>- Передавать инициативы от взрослого ребенку, самостоятельно находить способы их реализации.</a:t>
            </a:r>
            <a:endParaRPr lang="ru-RU" sz="1400" b="1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211E1E"/>
                </a:solidFill>
                <a:latin typeface="+mj-lt"/>
                <a:ea typeface="Times New Roman" pitchFamily="18" charset="0"/>
                <a:cs typeface="Arial" pitchFamily="34" charset="0"/>
              </a:rPr>
              <a:t>- Поддерживать детскую активность, исследовательский интерес и любопытство.</a:t>
            </a:r>
            <a:endParaRPr lang="ru-RU" sz="1400" b="1" dirty="0" smtClean="0">
              <a:latin typeface="+mj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3845678" y="4660553"/>
            <a:ext cx="17264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Условия: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857224" y="5251233"/>
            <a:ext cx="764386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sym typeface="Symbol" pitchFamily="18" charset="2"/>
              </a:rPr>
              <a:t>Учёт возрастных и индивидуальных особенностей детей</a:t>
            </a:r>
          </a:p>
          <a:p>
            <a:pPr>
              <a:defRPr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sym typeface="Symbol" pitchFamily="18" charset="2"/>
            </a:endParaRPr>
          </a:p>
          <a:p>
            <a:pPr>
              <a:defRPr/>
            </a:pPr>
            <a:r>
              <a:rPr lang="ru-RU" alt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sym typeface="Symbol" pitchFamily="18" charset="2"/>
              </a:rPr>
              <a:t>Последовательность и систематичность при использовании развивающих игр математического содержания</a:t>
            </a:r>
            <a:r>
              <a:rPr lang="ru-RU" alt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85776"/>
            <a:ext cx="8229600" cy="12144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Принципы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1714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</a:t>
            </a:r>
            <a:r>
              <a:rPr lang="ru-RU" sz="1600" b="1" dirty="0" smtClean="0">
                <a:latin typeface="+mj-lt"/>
              </a:rPr>
              <a:t>Использование </a:t>
            </a:r>
            <a:r>
              <a:rPr lang="ru-RU" sz="1600" b="1" dirty="0" err="1" smtClean="0">
                <a:latin typeface="+mj-lt"/>
              </a:rPr>
              <a:t>мультимедийных</a:t>
            </a:r>
            <a:r>
              <a:rPr lang="ru-RU" sz="1600" b="1" dirty="0" smtClean="0">
                <a:latin typeface="+mj-lt"/>
              </a:rPr>
              <a:t> презентаций на занятиях мне позволяет реализовать принципы доступности, наглядности, повысить активность и инициативность воспитанников, сформировать учебно-познавательную и коммуникативную образовательные компетенции, что соответствует требованиям ФГОС.</a:t>
            </a:r>
            <a:endParaRPr lang="ru-RU" sz="1600" b="1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714348" y="2639935"/>
            <a:ext cx="75009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Формы организации учебной деятельности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429000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600" b="1" dirty="0" smtClean="0">
                <a:latin typeface="+mj-lt"/>
              </a:rPr>
              <a:t>Для реализации принципа индивидуального подхода к обучению, использую различные формы организации учебной деятельности на занятиях и вне занятий: коллективные;  </a:t>
            </a:r>
            <a:br>
              <a:rPr lang="ru-RU" sz="1600" b="1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групповые; индивидуальные; работу в парах.</a:t>
            </a:r>
            <a:endParaRPr lang="ru-RU" sz="1600" b="1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1214414" y="3841107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            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29190" y="4000504"/>
            <a:ext cx="19288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Игровая(игры со специально созданным настольным материалом )</a:t>
            </a: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4929190" y="1157844"/>
            <a:ext cx="22145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Коммуникативная (Форма общения со взрослым, со сверстниками )-</a:t>
            </a:r>
            <a:r>
              <a:rPr lang="ru-RU" sz="1600" b="1" dirty="0" err="1" smtClean="0"/>
              <a:t>ситуативно</a:t>
            </a:r>
            <a:r>
              <a:rPr lang="ru-RU" sz="1600" b="1" dirty="0" smtClean="0"/>
              <a:t> -деловая</a:t>
            </a:r>
            <a:endParaRPr lang="ru-RU" sz="1600" b="1" dirty="0"/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2286000" y="3957491"/>
            <a:ext cx="20716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Восприятие художественной литературы (</a:t>
            </a:r>
            <a:r>
              <a:rPr lang="ru-RU" sz="1600" b="1" dirty="0" err="1" smtClean="0"/>
              <a:t>декломация</a:t>
            </a:r>
            <a:r>
              <a:rPr lang="ru-RU" sz="1600" b="1" dirty="0" smtClean="0"/>
              <a:t>)</a:t>
            </a:r>
            <a:endParaRPr lang="ru-RU" sz="1600" b="1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1785918" y="1533211"/>
            <a:ext cx="2214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Познавательно-исследовательская (Моделирование)</a:t>
            </a: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2214546" y="2960673"/>
            <a:ext cx="4714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chemeClr val="bg2"/>
                </a:solidFill>
                <a:latin typeface="Arial Black" pitchFamily="34" charset="0"/>
              </a:rPr>
              <a:t>Виды деятельности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2857496"/>
            <a:ext cx="457203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bg2"/>
                </a:solidFill>
                <a:latin typeface="Arial Black" pitchFamily="34" charset="0"/>
              </a:rPr>
              <a:t>               Виды деятельности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2786058"/>
            <a:ext cx="600079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Концептуальные методические подходы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 rot="10800000" flipV="1">
            <a:off x="428597" y="744716"/>
            <a:ext cx="2571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Системный подход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857884" y="642918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Личностный подход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0800000" flipV="1">
            <a:off x="357158" y="4286256"/>
            <a:ext cx="2857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Деятельностный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подход.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857884" y="3643314"/>
            <a:ext cx="3071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Полисубъектный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(диалогический) подход.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Стрелка вниз 34"/>
          <p:cNvSpPr/>
          <p:nvPr/>
        </p:nvSpPr>
        <p:spPr>
          <a:xfrm rot="13241688">
            <a:off x="4989996" y="1833682"/>
            <a:ext cx="484632" cy="7547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Стрелка вниз 36"/>
          <p:cNvSpPr/>
          <p:nvPr/>
        </p:nvSpPr>
        <p:spPr>
          <a:xfrm rot="18276742">
            <a:off x="5776613" y="3428666"/>
            <a:ext cx="484632" cy="9248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 rot="8145077">
            <a:off x="2925633" y="1821864"/>
            <a:ext cx="484632" cy="7678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 rot="2729026">
            <a:off x="2388380" y="3540053"/>
            <a:ext cx="484632" cy="8910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1071546"/>
            <a:ext cx="31432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/>
              <a:t>выявляет единство связи всех компонентов педагогической системы: целей задач, содержания , приемов, форм, методов, условий и требований</a:t>
            </a:r>
            <a:r>
              <a:rPr lang="ru-RU" b="1" dirty="0" smtClean="0"/>
              <a:t>. 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72132" y="1000108"/>
            <a:ext cx="32861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развивает творческий потенциал, саморазвитие личности, требует признания уникальности, право на свободу и уважение. Задача воспитателя: создание условий для саморазвития задатков и творческого потенциала личности</a:t>
            </a:r>
            <a:endParaRPr lang="ru-RU" sz="1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4857760"/>
            <a:ext cx="4000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Сущность: деятельность - основа, средство и условие развития личности, это целесообразное преобразование модели окружающей действительности. Задачи воспитателя: выбор и организация деятельности ребенка с позиции субъекта познания труда и общения (активность самого). Это предполагает: осознание, </a:t>
            </a:r>
            <a:r>
              <a:rPr lang="ru-RU" sz="1200" b="1" dirty="0" err="1" smtClean="0"/>
              <a:t>целеполагание</a:t>
            </a:r>
            <a:r>
              <a:rPr lang="ru-RU" sz="1200" b="1" dirty="0" smtClean="0"/>
              <a:t>, планирование деятельности, ее организация, оценка результатов и самоанализ (рефлексия). </a:t>
            </a:r>
            <a:endParaRPr lang="ru-RU" sz="1200" b="1" dirty="0"/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5357818" y="4904208"/>
            <a:ext cx="37861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Задача воспитателя: отслеживать взаимоотношения, способствовать гуманным отношениям, налаживать психологический климат в коллективе. </a:t>
            </a:r>
          </a:p>
          <a:p>
            <a:r>
              <a:rPr lang="ru-RU" sz="1200" b="1" dirty="0" smtClean="0"/>
              <a:t>Диалогический подход в единстве с личностным и </a:t>
            </a:r>
            <a:r>
              <a:rPr lang="ru-RU" sz="1200" b="1" dirty="0" err="1" smtClean="0"/>
              <a:t>деятельностным</a:t>
            </a:r>
            <a:r>
              <a:rPr lang="ru-RU" sz="1200" b="1" dirty="0" smtClean="0"/>
              <a:t> составляет сущность методологии гуманистической педагогики.</a:t>
            </a:r>
            <a:br>
              <a:rPr lang="ru-RU" sz="1200" b="1" dirty="0" smtClean="0"/>
            </a:br>
            <a:endParaRPr lang="ru-RU" sz="1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Технологии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latin typeface="+mj-lt"/>
              </a:rPr>
              <a:t>Для достижения своей цели в своей работе применяю такие технологии: </a:t>
            </a:r>
            <a:br>
              <a:rPr lang="ru-RU" sz="1600" b="1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/>
            </a:r>
            <a:br>
              <a:rPr lang="ru-RU" sz="1600" b="1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ИКТ (</a:t>
            </a:r>
            <a:r>
              <a:rPr lang="ru-RU" sz="1600" dirty="0" smtClean="0"/>
              <a:t>Информационно-коммуникационные технологии)</a:t>
            </a:r>
            <a:endParaRPr lang="ru-RU" sz="1600" b="1" dirty="0" smtClean="0">
              <a:latin typeface="+mj-lt"/>
            </a:endParaRPr>
          </a:p>
          <a:p>
            <a:pPr>
              <a:buNone/>
            </a:pPr>
            <a:r>
              <a:rPr lang="ru-RU" sz="1600" b="1" dirty="0" smtClean="0">
                <a:latin typeface="+mj-lt"/>
              </a:rPr>
              <a:t/>
            </a:r>
            <a:br>
              <a:rPr lang="ru-RU" sz="1600" b="1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Технология  проблемного обучения</a:t>
            </a:r>
          </a:p>
          <a:p>
            <a:pPr>
              <a:buNone/>
            </a:pPr>
            <a:endParaRPr lang="ru-RU" sz="1600" b="1" dirty="0" smtClean="0">
              <a:latin typeface="+mj-lt"/>
            </a:endParaRPr>
          </a:p>
          <a:p>
            <a:pPr>
              <a:buNone/>
            </a:pPr>
            <a:r>
              <a:rPr lang="ru-RU" sz="1600" b="1" dirty="0" err="1" smtClean="0">
                <a:latin typeface="+mj-lt"/>
              </a:rPr>
              <a:t>Здоровьесберегающие</a:t>
            </a:r>
            <a:r>
              <a:rPr lang="ru-RU" sz="1600" b="1" dirty="0" smtClean="0">
                <a:latin typeface="+mj-lt"/>
              </a:rPr>
              <a:t> (  </a:t>
            </a:r>
            <a:r>
              <a:rPr lang="ru-RU" sz="1600" dirty="0" smtClean="0"/>
              <a:t>гимнастику для глаз, музыкальную паузу, пальчиковую гимнастику, физкультминутки.) </a:t>
            </a:r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r>
              <a:rPr lang="ru-RU" sz="1600" b="1" dirty="0" smtClean="0">
                <a:latin typeface="+mj-lt"/>
              </a:rPr>
              <a:t>Технологию использования в обучении игровых методов: ролевых, деловых  </a:t>
            </a:r>
            <a:r>
              <a:rPr lang="ru-RU" sz="1600" b="1" dirty="0" err="1" smtClean="0">
                <a:latin typeface="+mj-lt"/>
              </a:rPr>
              <a:t>д</a:t>
            </a:r>
            <a:r>
              <a:rPr lang="ru-RU" sz="1600" b="1" dirty="0" smtClean="0">
                <a:latin typeface="+mj-lt"/>
              </a:rPr>
              <a:t>/и, настольно- печатных, развивающих и обучающих игр.</a:t>
            </a:r>
            <a:br>
              <a:rPr lang="ru-RU" sz="1600" b="1" dirty="0" smtClean="0">
                <a:latin typeface="+mj-lt"/>
              </a:rPr>
            </a:br>
            <a:endParaRPr lang="ru-RU" sz="1600" b="1" dirty="0" smtClean="0">
              <a:latin typeface="+mj-lt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71472" y="714356"/>
            <a:ext cx="8143932" cy="5746442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  <a:defRPr/>
            </a:pPr>
            <a:endParaRPr lang="ru-RU" alt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09600" indent="-609600">
              <a:buFontTx/>
              <a:buNone/>
              <a:defRPr/>
            </a:pPr>
            <a:endParaRPr lang="ru-RU" alt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FontTx/>
              <a:buNone/>
              <a:defRPr/>
            </a:pPr>
            <a:endParaRPr lang="ru-RU" alt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FontTx/>
              <a:buNone/>
              <a:defRPr/>
            </a:pPr>
            <a:endParaRPr lang="ru-RU" alt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FontTx/>
              <a:buNone/>
              <a:defRPr/>
            </a:pPr>
            <a:endParaRPr lang="ru-RU" alt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FontTx/>
              <a:buNone/>
              <a:defRPr/>
            </a:pPr>
            <a:endParaRPr lang="ru-RU" alt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FontTx/>
              <a:buNone/>
              <a:defRPr/>
            </a:pPr>
            <a:endParaRPr lang="ru-RU" alt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Font typeface="Century Gothic" pitchFamily="34" charset="0"/>
              <a:buNone/>
              <a:defRPr/>
            </a:pPr>
            <a:endParaRPr lang="ru-RU" alt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2857496"/>
            <a:ext cx="685804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pc="50" dirty="0" smtClean="0">
                <a:ln w="11430"/>
                <a:solidFill>
                  <a:schemeClr val="bg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Развивающие игры способствуют</a:t>
            </a:r>
            <a:endParaRPr lang="ru-RU" dirty="0">
              <a:solidFill>
                <a:schemeClr val="bg2"/>
              </a:solidFill>
            </a:endParaRPr>
          </a:p>
        </p:txBody>
      </p:sp>
      <p:cxnSp>
        <p:nvCxnSpPr>
          <p:cNvPr id="16" name="Соединительная линия уступом 15"/>
          <p:cNvCxnSpPr/>
          <p:nvPr/>
        </p:nvCxnSpPr>
        <p:spPr>
          <a:xfrm>
            <a:off x="2000232" y="2214554"/>
            <a:ext cx="5643602" cy="35719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/>
          <p:nvPr/>
        </p:nvCxnSpPr>
        <p:spPr>
          <a:xfrm rot="16200000" flipH="1">
            <a:off x="4250529" y="3750471"/>
            <a:ext cx="1000132" cy="64294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 rot="10800000" flipV="1">
            <a:off x="857224" y="1643050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None/>
              <a:defRPr/>
            </a:pP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Внимания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71934" y="142873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Памяти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86578" y="171448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Логике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2928926" y="4557678"/>
            <a:ext cx="50720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 typeface="Century Gothic" pitchFamily="34" charset="0"/>
              <a:buNone/>
              <a:defRPr/>
            </a:pP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Мыслительным  процессам:</a:t>
            </a:r>
          </a:p>
          <a:p>
            <a:pPr marL="609600" indent="-609600">
              <a:buFont typeface="Century Gothic" pitchFamily="34" charset="0"/>
              <a:buNone/>
              <a:defRPr/>
            </a:pP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                 Сравнение</a:t>
            </a:r>
          </a:p>
          <a:p>
            <a:pPr marL="609600" indent="-609600">
              <a:buFontTx/>
              <a:buNone/>
              <a:defRPr/>
            </a:pP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 Анализ  Классификация</a:t>
            </a:r>
          </a:p>
          <a:p>
            <a:pPr marL="609600" indent="-609600">
              <a:buFontTx/>
              <a:buNone/>
              <a:defRPr/>
            </a:pP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  Обобщение     Синтез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6PQ52NDQUCDJ-542-4206</_dlc_DocId>
    <_dlc_DocIdUrl xmlns="4c48e722-e5ee-4bb4-abb8-2d4075f5b3da">
      <Url>http://edu-sps.koiro.local/Manturovo/Dou-5/_layouts/15/DocIdRedir.aspx?ID=6PQ52NDQUCDJ-542-4206</Url>
      <Description>6PQ52NDQUCDJ-542-4206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6DCC3E4535E284F80C3E5A75951E359" ma:contentTypeVersion="1" ma:contentTypeDescription="Создание документа." ma:contentTypeScope="" ma:versionID="ea4a801b796d4bb53dea99448960ac86">
  <xsd:schema xmlns:xsd="http://www.w3.org/2001/XMLSchema" xmlns:xs="http://www.w3.org/2001/XMLSchema" xmlns:p="http://schemas.microsoft.com/office/2006/metadata/properties" xmlns:ns2="4c48e722-e5ee-4bb4-abb8-2d4075f5b3da" xmlns:ns3="38900c50-8ffc-43bb-9f36-0d9369acf128" targetNamespace="http://schemas.microsoft.com/office/2006/metadata/properties" ma:root="true" ma:fieldsID="42382da3bb5a31f1c30ba27f30cc3217" ns2:_="" ns3:_="">
    <xsd:import namespace="4c48e722-e5ee-4bb4-abb8-2d4075f5b3da"/>
    <xsd:import namespace="38900c50-8ffc-43bb-9f36-0d9369acf12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900c50-8ffc-43bb-9f36-0d9369acf12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046469-129F-409C-B74F-393CD207B3A6}"/>
</file>

<file path=customXml/itemProps2.xml><?xml version="1.0" encoding="utf-8"?>
<ds:datastoreItem xmlns:ds="http://schemas.openxmlformats.org/officeDocument/2006/customXml" ds:itemID="{E2172F93-E3DC-4843-A2B9-0837A53D5E9E}"/>
</file>

<file path=customXml/itemProps3.xml><?xml version="1.0" encoding="utf-8"?>
<ds:datastoreItem xmlns:ds="http://schemas.openxmlformats.org/officeDocument/2006/customXml" ds:itemID="{1ECDA932-9DD0-40FF-869F-7F5B2E888A6F}"/>
</file>

<file path=customXml/itemProps4.xml><?xml version="1.0" encoding="utf-8"?>
<ds:datastoreItem xmlns:ds="http://schemas.openxmlformats.org/officeDocument/2006/customXml" ds:itemID="{6AEFDFA4-B481-4401-987B-DA959F4D14F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1803</TotalTime>
  <Words>915</Words>
  <Application>Microsoft Office PowerPoint</Application>
  <PresentationFormat>Экран (4:3)</PresentationFormat>
  <Paragraphs>191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                   </vt:lpstr>
      <vt:lpstr>Слайд 2</vt:lpstr>
      <vt:lpstr>Слайд 3</vt:lpstr>
      <vt:lpstr>Слайд 4</vt:lpstr>
      <vt:lpstr>                                             Принципы</vt:lpstr>
      <vt:lpstr>Слайд 6</vt:lpstr>
      <vt:lpstr>Слайд 7</vt:lpstr>
      <vt:lpstr>                  Технологии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           Рефлексия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Владелец</cp:lastModifiedBy>
  <cp:revision>177</cp:revision>
  <dcterms:created xsi:type="dcterms:W3CDTF">2022-11-12T14:16:19Z</dcterms:created>
  <dcterms:modified xsi:type="dcterms:W3CDTF">2022-12-06T11:10:00Z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0x01010016DCC3E4535E284F80C3E5A75951E359</vt:lpwstr>
  </property>
  <property fmtid="{D5CDD505-2E9C-101B-9397-08002B2CF9AE}" pid="3" name="_dlc_DocIdItemGuid">
    <vt:lpwstr>89bb0c3d-487c-4879-b2aa-3e6f39f3e502</vt:lpwstr>
  </property>
</Properties>
</file>