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7" r:id="rId6"/>
    <p:sldId id="258" r:id="rId7"/>
    <p:sldId id="275" r:id="rId8"/>
    <p:sldId id="259" r:id="rId9"/>
    <p:sldId id="273" r:id="rId10"/>
    <p:sldId id="262" r:id="rId11"/>
    <p:sldId id="276" r:id="rId12"/>
    <p:sldId id="263" r:id="rId13"/>
    <p:sldId id="267" r:id="rId14"/>
    <p:sldId id="278" r:id="rId15"/>
    <p:sldId id="264" r:id="rId16"/>
    <p:sldId id="265" r:id="rId17"/>
    <p:sldId id="268" r:id="rId18"/>
    <p:sldId id="266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EC0EC"/>
    <a:srgbClr val="CC0000"/>
    <a:srgbClr val="FC8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0"/>
  </p:normalViewPr>
  <p:slideViewPr>
    <p:cSldViewPr>
      <p:cViewPr varScale="1">
        <p:scale>
          <a:sx n="71" d="100"/>
          <a:sy n="71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1571612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8000"/>
                </a:solidFill>
                <a:latin typeface="Monotype Corsiva" pitchFamily="66" charset="0"/>
              </a:rPr>
              <a:t>«</a:t>
            </a:r>
            <a:r>
              <a:rPr lang="ru-RU" sz="3600" b="1" i="1" dirty="0" smtClean="0">
                <a:solidFill>
                  <a:srgbClr val="008000"/>
                </a:solidFill>
                <a:latin typeface="Monotype Corsiva" pitchFamily="66" charset="0"/>
              </a:rPr>
              <a:t>Современные приемы и методы формирования функциональной грамотности в начальной школе»</a:t>
            </a:r>
            <a:endParaRPr lang="ru-RU" sz="3600" b="1" i="1" dirty="0">
              <a:solidFill>
                <a:srgbClr val="008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223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Приёмы актуализации знаний.</a:t>
            </a:r>
          </a:p>
        </p:txBody>
      </p:sp>
      <p:sp>
        <p:nvSpPr>
          <p:cNvPr id="7" name="AutoShape 5" descr="Белый мрамор"/>
          <p:cNvSpPr>
            <a:spLocks noChangeArrowheads="1"/>
          </p:cNvSpPr>
          <p:nvPr/>
        </p:nvSpPr>
        <p:spPr bwMode="auto">
          <a:xfrm flipH="1">
            <a:off x="611188" y="1916113"/>
            <a:ext cx="3384748" cy="1800919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Лови ошибку</a:t>
            </a:r>
          </a:p>
        </p:txBody>
      </p:sp>
      <p:sp>
        <p:nvSpPr>
          <p:cNvPr id="8" name="AutoShape 6" descr="Белый мрамор"/>
          <p:cNvSpPr>
            <a:spLocks noChangeArrowheads="1"/>
          </p:cNvSpPr>
          <p:nvPr/>
        </p:nvSpPr>
        <p:spPr bwMode="auto">
          <a:xfrm>
            <a:off x="5292725" y="1916113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Шаг за шагом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6" descr="Белый мрамор"/>
          <p:cNvSpPr>
            <a:spLocks noChangeArrowheads="1"/>
          </p:cNvSpPr>
          <p:nvPr/>
        </p:nvSpPr>
        <p:spPr bwMode="auto">
          <a:xfrm>
            <a:off x="2928926" y="4286256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Верно - неверно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Содержимое 5"/>
          <p:cNvSpPr txBox="1">
            <a:spLocks noGrp="1"/>
          </p:cNvSpPr>
          <p:nvPr>
            <p:ph sz="half" idx="1"/>
          </p:nvPr>
        </p:nvSpPr>
        <p:spPr>
          <a:xfrm>
            <a:off x="323528" y="1631954"/>
            <a:ext cx="8219256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приёма, которая усиливает, повышает его эффективность.</a:t>
            </a:r>
          </a:p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7" name="AutoShape 5" descr="Белый мрамор"/>
          <p:cNvSpPr>
            <a:spLocks noGrp="1" noChangeArrowheads="1"/>
          </p:cNvSpPr>
          <p:nvPr>
            <p:ph type="title"/>
          </p:nvPr>
        </p:nvSpPr>
        <p:spPr bwMode="auto"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</a:rPr>
              <a:t>Лови ошибку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AutoShape 9" descr="Белый мрамор"/>
          <p:cNvSpPr>
            <a:spLocks noChangeArrowheads="1"/>
          </p:cNvSpPr>
          <p:nvPr/>
        </p:nvSpPr>
        <p:spPr bwMode="auto">
          <a:xfrm>
            <a:off x="2195736" y="4365104"/>
            <a:ext cx="2592288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Кластер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9" descr="Белый мрамор"/>
          <p:cNvSpPr>
            <a:spLocks noChangeArrowheads="1"/>
          </p:cNvSpPr>
          <p:nvPr/>
        </p:nvSpPr>
        <p:spPr bwMode="auto">
          <a:xfrm>
            <a:off x="971600" y="2420888"/>
            <a:ext cx="2487220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Феномен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9" descr="Белый мрамор"/>
          <p:cNvSpPr>
            <a:spLocks noChangeArrowheads="1"/>
          </p:cNvSpPr>
          <p:nvPr/>
        </p:nvSpPr>
        <p:spPr bwMode="auto">
          <a:xfrm>
            <a:off x="5292080" y="4293096"/>
            <a:ext cx="3024336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Ассоциации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9" descr="Белый мрамор"/>
          <p:cNvSpPr>
            <a:spLocks noChangeArrowheads="1"/>
          </p:cNvSpPr>
          <p:nvPr/>
        </p:nvSpPr>
        <p:spPr bwMode="auto">
          <a:xfrm>
            <a:off x="4139952" y="2492896"/>
            <a:ext cx="2736304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Мозаика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166799"/>
          </a:xfrm>
          <a:prstGeom prst="rect">
            <a:avLst/>
          </a:prstGeom>
          <a:solidFill>
            <a:srgbClr val="FEC0EC">
              <a:alpha val="65000"/>
            </a:srgbClr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 изучения нового материала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786182" y="3000372"/>
            <a:ext cx="2071702" cy="10001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Имя существительное</a:t>
            </a:r>
            <a:endParaRPr lang="ru-RU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714884"/>
            <a:ext cx="1571636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Кто?</a:t>
            </a:r>
            <a:endParaRPr lang="ru-RU" sz="16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4714884"/>
            <a:ext cx="1428760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Что?</a:t>
            </a:r>
            <a:endParaRPr lang="ru-RU" sz="1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5786454"/>
            <a:ext cx="1643074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072066" y="5786454"/>
            <a:ext cx="1571636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85720" y="3429000"/>
            <a:ext cx="1428760" cy="400056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1785926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И.п.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2714620"/>
            <a:ext cx="1357322" cy="428628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3714745" y="4286259"/>
            <a:ext cx="571503" cy="14287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857620" y="1857364"/>
            <a:ext cx="1857388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предмет</a:t>
            </a:r>
            <a:endParaRPr lang="ru-RU" sz="1600" b="1" i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4572796" y="2713824"/>
            <a:ext cx="428625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5608645" y="5535627"/>
            <a:ext cx="356396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endCxn id="12" idx="1"/>
          </p:cNvCxnSpPr>
          <p:nvPr/>
        </p:nvCxnSpPr>
        <p:spPr>
          <a:xfrm>
            <a:off x="1643042" y="2857496"/>
            <a:ext cx="357190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143240" y="378619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 flipH="1" flipV="1">
            <a:off x="3786976" y="5571346"/>
            <a:ext cx="28575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6200000" flipH="1">
            <a:off x="5214942" y="4286256"/>
            <a:ext cx="57150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1714480" y="3214686"/>
            <a:ext cx="57150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0800000">
            <a:off x="1643044" y="2285992"/>
            <a:ext cx="571503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000232" y="264318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Ед.ч.</a:t>
            </a:r>
            <a:endParaRPr lang="ru-RU" b="1" i="1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2428875" y="1357313"/>
            <a:ext cx="17145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 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2066" y="5857892"/>
            <a:ext cx="157163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неодушевленное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43240" y="5929330"/>
            <a:ext cx="1500187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5720" y="3429000"/>
            <a:ext cx="142876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М.р.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2786058"/>
            <a:ext cx="12858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Ж.р.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auto">
          <a:xfrm>
            <a:off x="0" y="571480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 «Кластер»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000232" y="371475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Мн.ч.</a:t>
            </a:r>
            <a:endParaRPr lang="ru-RU" b="1" i="1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3143240" y="307181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43636" y="3143248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Падежи</a:t>
            </a:r>
            <a:endParaRPr lang="ru-RU" b="1" i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85720" y="207167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Ср.р.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72396" y="242886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Р.п.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72396" y="307181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Д.п.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72396" y="378619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В.п.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572396" y="4429132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Т.п.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72396" y="5072074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П.п.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«Ассоциации»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55776" y="1268760"/>
            <a:ext cx="4392488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рёза - л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то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роз – х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лод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бята – д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ти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тух – 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тя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ник – 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ние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бина - 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года</a:t>
            </a:r>
          </a:p>
          <a:p>
            <a:endParaRPr lang="ru-RU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096948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закрепления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изученного   материала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Лото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57554" y="428625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Живые буквы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Добавь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следующее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500562" y="1428736"/>
            <a:ext cx="45719" cy="278608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AutoShape 22"/>
          <p:cNvSpPr>
            <a:spLocks noChangeArrowheads="1"/>
          </p:cNvSpPr>
          <p:nvPr/>
        </p:nvSpPr>
        <p:spPr bwMode="auto">
          <a:xfrm rot="1568104">
            <a:off x="1504604" y="3771894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Белые пятна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 rot="-1698462">
            <a:off x="5368378" y="3867855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Синквейн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857224" y="1714488"/>
            <a:ext cx="733425" cy="2582863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 flipH="1">
            <a:off x="7572396" y="171448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PubBanner"/>
          <p:cNvSpPr>
            <a:spLocks noEditPoints="1" noChangeArrowheads="1"/>
          </p:cNvSpPr>
          <p:nvPr/>
        </p:nvSpPr>
        <p:spPr bwMode="auto">
          <a:xfrm rot="10800000">
            <a:off x="611560" y="404664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Приемы обобщения и систематизации  знаний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827584" y="1928802"/>
            <a:ext cx="3030036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универсальный</a:t>
            </a:r>
            <a:endParaRPr lang="ru-RU" sz="30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000108"/>
            <a:ext cx="3643338" cy="642942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438" y="1928802"/>
            <a:ext cx="3500462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эффективный</a:t>
            </a:r>
            <a:endParaRPr lang="ru-RU" sz="3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4365104"/>
            <a:ext cx="8246150" cy="785818"/>
          </a:xfrm>
          <a:prstGeom prst="roundRect">
            <a:avLst/>
          </a:prstGeom>
          <a:solidFill>
            <a:srgbClr val="FFCCFF">
              <a:alpha val="76863"/>
            </a:srgbClr>
          </a:solidFill>
          <a:ln>
            <a:solidFill>
              <a:srgbClr val="FF33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– часть метода.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5572140"/>
            <a:ext cx="3643338" cy="785818"/>
          </a:xfrm>
          <a:prstGeom prst="roundRect">
            <a:avLst/>
          </a:prstGeom>
          <a:solidFill>
            <a:srgbClr val="FFFF99"/>
          </a:solidFill>
          <a:ln>
            <a:solidFill>
              <a:srgbClr val="FF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3071810"/>
            <a:ext cx="2500330" cy="714380"/>
          </a:xfrm>
          <a:prstGeom prst="roundRect">
            <a:avLst/>
          </a:prstGeom>
          <a:solidFill>
            <a:srgbClr val="66FF33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повышает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8926" y="3071810"/>
            <a:ext cx="3286148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создаёт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57950" y="3071810"/>
            <a:ext cx="2286016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усиливает 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1235" y="390089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«</a:t>
            </a:r>
            <a:r>
              <a:rPr lang="ru-RU" sz="36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Синквейн</a:t>
            </a: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Букет"/>
          <p:cNvSpPr>
            <a:spLocks noChangeArrowheads="1"/>
          </p:cNvSpPr>
          <p:nvPr/>
        </p:nvSpPr>
        <p:spPr bwMode="auto">
          <a:xfrm>
            <a:off x="323528" y="620688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Приемы подведения итогов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47864" y="3861048"/>
            <a:ext cx="2354263" cy="2087562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Незаконченные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предложения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AutoShape 14" descr="Зеленый мрамор"/>
          <p:cNvSpPr>
            <a:spLocks noChangeArrowheads="1"/>
          </p:cNvSpPr>
          <p:nvPr/>
        </p:nvSpPr>
        <p:spPr bwMode="auto">
          <a:xfrm>
            <a:off x="1259632" y="1700808"/>
            <a:ext cx="2426271" cy="2303586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Корреспондент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16" name="AutoShape 14" descr="Зеленый мрамор"/>
          <p:cNvSpPr>
            <a:spLocks noChangeArrowheads="1"/>
          </p:cNvSpPr>
          <p:nvPr/>
        </p:nvSpPr>
        <p:spPr bwMode="auto">
          <a:xfrm>
            <a:off x="5076056" y="1700808"/>
            <a:ext cx="2570287" cy="2231578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Мудрый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совет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solidFill>
            <a:srgbClr val="FC8CEF"/>
          </a:solidFill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PubBanner"/>
          <p:cNvSpPr>
            <a:spLocks noEditPoints="1" noChangeArrowheads="1"/>
          </p:cNvSpPr>
          <p:nvPr/>
        </p:nvSpPr>
        <p:spPr bwMode="auto">
          <a:xfrm rot="10800000">
            <a:off x="642910" y="500042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FEC0E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Приёмы рефлексии настроения, деятельности и самооценки.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 rot="1568104">
            <a:off x="1984049" y="2540255"/>
            <a:ext cx="2200548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Светофор,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солнышко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и тучка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 rot="-1698462">
            <a:off x="5156915" y="249970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Лестница 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успеха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259632" y="1916832"/>
            <a:ext cx="546423" cy="1498487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 flipH="1">
            <a:off x="7524328" y="1916832"/>
            <a:ext cx="576064" cy="1570495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1187624" y="3789040"/>
            <a:ext cx="648072" cy="1800200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 flipH="1">
            <a:off x="7740352" y="3717032"/>
            <a:ext cx="600004" cy="1584176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 rot="1568104">
            <a:off x="1982441" y="456341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Райтинг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" name="AutoShape 24"/>
          <p:cNvSpPr>
            <a:spLocks noChangeArrowheads="1"/>
          </p:cNvSpPr>
          <p:nvPr/>
        </p:nvSpPr>
        <p:spPr bwMode="auto">
          <a:xfrm rot="19901538">
            <a:off x="5372940" y="4443918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Поляна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цветов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500174"/>
            <a:ext cx="74295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«Единственный    путь </a:t>
            </a:r>
          </a:p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ведущий    к    знаниям  –                                                                                это   деятельность…»</a:t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</a:t>
            </a:r>
          </a:p>
          <a:p>
            <a:pPr algn="ctr"/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   Бернард Шоу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Как и у каждой методики здесь есть свои плюсы и минусы.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+    помогают развивать мотивацию к обучению и наилучшие стороны ученика, учить учащихся самостоятельно добывать знания, развивают интерес к предмету, позволяют активизировать процесс развития у учащихся коммуникативных навыков, учебно-информационных и учебно-организационных умений.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- Дети начальной школы имеют свои особенности, поэтому не могут совладать своими эмоциями, поэтому на уроках создается вполне допустимый рабочий шум при обсуждении проблем; методы и приёмы лучше вводить постепенно, воспитывая у учащихся культуру дискуссии и сотрудничества; применять данные методики не обязательно все на каждом и на одном уроке.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 rot="21088861">
            <a:off x="500034" y="1571612"/>
            <a:ext cx="80724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Спасибо   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за   внимание!</a:t>
            </a:r>
            <a:endParaRPr lang="ru-RU" sz="66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C8CEF"/>
              </a:soli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метода, которая усиливает, повышает его эффективность.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19672" y="548680"/>
            <a:ext cx="5700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Игра «Скажем «Здравствуйте!»»</a:t>
            </a:r>
            <a:endParaRPr lang="ru-RU" sz="4000" b="1" dirty="0">
              <a:solidFill>
                <a:srgbClr val="C00000"/>
              </a:solidFill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8"/>
            <a:ext cx="6984776" cy="4228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Проводится по усмотрению учителя либо в паре, либо со всем классом одновременно.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руками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(участникам игры нужно придумать свой жест для приветствия и поприветствовать им всех присутствующих).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глазами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(игрокам можно встретиться взглядом с тем, с кем хочется).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мы ртом, станет радостно кругом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(все участники игры произносят хором слово здравствуйте).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224434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,создающие эмоциональное отношение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к изучаемому материалу.</a:t>
            </a: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Погружение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 тему,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сказку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203848" y="3861048"/>
            <a:ext cx="2654606" cy="2512770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Эпиграф,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стихотворение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368854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Музыка,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фрагмент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фильма</a:t>
            </a: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H="1">
            <a:off x="4499992" y="1428736"/>
            <a:ext cx="570" cy="243231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PubBanner"/>
          <p:cNvSpPr>
            <a:spLocks noEditPoints="1" noChangeArrowheads="1"/>
          </p:cNvSpPr>
          <p:nvPr/>
        </p:nvSpPr>
        <p:spPr bwMode="auto">
          <a:xfrm rot="10800000">
            <a:off x="500034" y="285727"/>
            <a:ext cx="8135938" cy="1631104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Приемы мотивации и постановки темы урока.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00166" y="2500306"/>
            <a:ext cx="2879725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Расшифруй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слово, сказку,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название темы.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14348" y="1357298"/>
            <a:ext cx="733425" cy="2582862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 rot="21570238" flipV="1">
            <a:off x="1482144" y="4809590"/>
            <a:ext cx="2879725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Удивляй!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21195858">
            <a:off x="655164" y="4041123"/>
            <a:ext cx="733425" cy="2014537"/>
          </a:xfrm>
          <a:prstGeom prst="curvedRightArrow">
            <a:avLst>
              <a:gd name="adj1" fmla="val 54935"/>
              <a:gd name="adj2" fmla="val 109870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72000" y="2492896"/>
            <a:ext cx="3024187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Кроссворды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и ребусы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 flipH="1">
            <a:off x="7643834" y="135729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1">
            <a:hlinkClick r:id="" action="ppaction://noaction"/>
          </p:cNvPr>
          <p:cNvSpPr>
            <a:spLocks noChangeArrowheads="1"/>
          </p:cNvSpPr>
          <p:nvPr/>
        </p:nvSpPr>
        <p:spPr bwMode="auto">
          <a:xfrm flipV="1">
            <a:off x="4801592" y="4815105"/>
            <a:ext cx="2808288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Урок без темы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 rot="590520" flipH="1">
            <a:off x="7863024" y="4048789"/>
            <a:ext cx="719137" cy="1790700"/>
          </a:xfrm>
          <a:prstGeom prst="curvedRightArrow">
            <a:avLst>
              <a:gd name="adj1" fmla="val 49801"/>
              <a:gd name="adj2" fmla="val 99603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1340768"/>
          <a:ext cx="7704852" cy="28692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48784"/>
                <a:gridCol w="555165"/>
                <a:gridCol w="547872"/>
                <a:gridCol w="548784"/>
                <a:gridCol w="555165"/>
                <a:gridCol w="548784"/>
                <a:gridCol w="548784"/>
                <a:gridCol w="548784"/>
                <a:gridCol w="554253"/>
                <a:gridCol w="548784"/>
                <a:gridCol w="548784"/>
                <a:gridCol w="554253"/>
                <a:gridCol w="548784"/>
                <a:gridCol w="547872"/>
              </a:tblGrid>
              <a:tr h="65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В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Ы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Й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Г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Ц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К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П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И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Ё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О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Л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19672" y="476672"/>
            <a:ext cx="3384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МАСТЕР -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44008" y="476672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КЛАСС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555776" y="4581128"/>
            <a:ext cx="40324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CC33"/>
                </a:solidFill>
              </a:rPr>
              <a:t>«МЕТОДИЧЕСКИЕ ПРИЁМЫ»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AutoShape 6" descr="Букет"/>
          <p:cNvSpPr>
            <a:spLocks noChangeArrowheads="1"/>
          </p:cNvSpPr>
          <p:nvPr/>
        </p:nvSpPr>
        <p:spPr bwMode="auto">
          <a:xfrm>
            <a:off x="468313" y="333375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/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активизации мыслительной деятельности 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57158" y="157161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альтернатива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071538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Целое-часть,</a:t>
            </a:r>
          </a:p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часть-целое.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215074" y="1643050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Да -нет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5857884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Логические задания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3419872" y="4797152"/>
            <a:ext cx="2447925" cy="10795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lvl="1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Игровая цель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1928794" y="1214422"/>
            <a:ext cx="2592388" cy="431800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2571736" y="1214422"/>
            <a:ext cx="2016125" cy="2232025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714877" y="1214422"/>
            <a:ext cx="1139" cy="36547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786314" y="1214422"/>
            <a:ext cx="1800225" cy="216058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857752" y="1214422"/>
            <a:ext cx="2519362" cy="5032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835696" y="2204864"/>
            <a:ext cx="56886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Сколько будет 8 + 4?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11 или 13 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растет не березе - яблоки или груши?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Слово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ч...сы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 - пишется как "чесы" или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чисы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Кто быстрее плавает - котенок или цыпленок?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Столица России - Париж или Минск?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Какие звери живут в Африке - мамонты или динозавры?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27584" y="836712"/>
            <a:ext cx="7095162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 альтернатива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ca21ed8-a3df-4193-b700-fd65bdc63fa0">US75DVFUYAPE-778-779</_dlc_DocId>
    <_dlc_DocIdUrl xmlns="1ca21ed8-a3df-4193-b700-fd65bdc63fa0">
      <Url>http://www.eduportal44.ru/Makariev_EDU/may/_layouts/15/DocIdRedir.aspx?ID=US75DVFUYAPE-778-779</Url>
      <Description>US75DVFUYAPE-778-779</Description>
    </_dlc_DocIdUrl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19905BDDC1D7C478C8036C361050624" ma:contentTypeVersion="2" ma:contentTypeDescription="Создание документа." ma:contentTypeScope="" ma:versionID="ffdf325f53dbf0339907192df15df3c9">
  <xsd:schema xmlns:xsd="http://www.w3.org/2001/XMLSchema" xmlns:xs="http://www.w3.org/2001/XMLSchema" xmlns:p="http://schemas.microsoft.com/office/2006/metadata/properties" xmlns:ns2="1ca21ed8-a3df-4193-b700-fd65bdc63fa0" targetNamespace="http://schemas.microsoft.com/office/2006/metadata/properties" ma:root="true" ma:fieldsID="bb9af05d7b05cba7abf3cc66098ce0f2" ns2:_="">
    <xsd:import namespace="1ca21ed8-a3df-4193-b700-fd65bdc63f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21ed8-a3df-4193-b700-fd65bdc63fa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41AD0F-B588-470B-9B78-F2B8C5067DED}"/>
</file>

<file path=customXml/itemProps2.xml><?xml version="1.0" encoding="utf-8"?>
<ds:datastoreItem xmlns:ds="http://schemas.openxmlformats.org/officeDocument/2006/customXml" ds:itemID="{F1FFFE32-6FB4-4DF3-8E5D-AC2F91384DD3}"/>
</file>

<file path=customXml/itemProps3.xml><?xml version="1.0" encoding="utf-8"?>
<ds:datastoreItem xmlns:ds="http://schemas.openxmlformats.org/officeDocument/2006/customXml" ds:itemID="{0664ACEB-4614-46B8-8D0A-76703DB821E2}"/>
</file>

<file path=customXml/itemProps4.xml><?xml version="1.0" encoding="utf-8"?>
<ds:datastoreItem xmlns:ds="http://schemas.openxmlformats.org/officeDocument/2006/customXml" ds:itemID="{2D947F31-49FA-4668-87AE-9D0AB72AA837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918</TotalTime>
  <Words>539</Words>
  <Application>Microsoft Office PowerPoint</Application>
  <PresentationFormat>Экран (4:3)</PresentationFormat>
  <Paragraphs>184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Лови ошибку</vt:lpstr>
      <vt:lpstr>Презентация PowerPoint</vt:lpstr>
      <vt:lpstr>Презентация PowerPoint</vt:lpstr>
      <vt:lpstr>Приём «Ассоциации»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Alfyia</dc:creator>
  <cp:lastModifiedBy>HP</cp:lastModifiedBy>
  <cp:revision>97</cp:revision>
  <dcterms:created xsi:type="dcterms:W3CDTF">2014-10-04T20:38:48Z</dcterms:created>
  <dcterms:modified xsi:type="dcterms:W3CDTF">2021-03-10T11:47:47Z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0x010100B19905BDDC1D7C478C8036C361050624</vt:lpwstr>
  </property>
  <property fmtid="{D5CDD505-2E9C-101B-9397-08002B2CF9AE}" pid="3" name="_dlc_DocIdItemGuid">
    <vt:lpwstr>b603c53a-5ec1-4102-a8cf-ac16855fe2ac</vt:lpwstr>
  </property>
</Properties>
</file>