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10" r:id="rId3"/>
    <p:sldId id="311" r:id="rId4"/>
    <p:sldId id="312" r:id="rId5"/>
    <p:sldId id="299" r:id="rId6"/>
    <p:sldId id="256" r:id="rId7"/>
    <p:sldId id="257" r:id="rId8"/>
    <p:sldId id="302" r:id="rId9"/>
    <p:sldId id="313" r:id="rId10"/>
    <p:sldId id="314" r:id="rId11"/>
    <p:sldId id="324" r:id="rId12"/>
    <p:sldId id="317" r:id="rId13"/>
    <p:sldId id="318" r:id="rId14"/>
    <p:sldId id="323" r:id="rId15"/>
    <p:sldId id="322" r:id="rId16"/>
    <p:sldId id="315" r:id="rId17"/>
    <p:sldId id="307" r:id="rId18"/>
    <p:sldId id="308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HGｺﾞｼｯｸE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HGｺﾞｼｯｸE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HGｺﾞｼｯｸE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HGｺﾞｼｯｸE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30746"/>
    <a:srgbClr val="F94578"/>
    <a:srgbClr val="FB81A4"/>
    <a:srgbClr val="8D052C"/>
    <a:srgbClr val="4A452A"/>
    <a:srgbClr val="383420"/>
    <a:srgbClr val="655E39"/>
    <a:srgbClr val="948A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71" d="100"/>
          <a:sy n="71" d="100"/>
        </p:scale>
        <p:origin x="-1494" y="-9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FC3F1D-D845-41A2-B697-53D67A155DF6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AD9D74-06AC-4FEC-AA92-394BD5DD0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4C9A4-226E-4798-AF21-579D074C25D8}" type="slidenum">
              <a:rPr lang="ru-RU" altLang="ru-RU" smtClean="0">
                <a:ea typeface="HGｺﾞｼｯｸE"/>
                <a:cs typeface="HGｺﾞｼｯｸE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>
              <a:ea typeface="HGｺﾞｼｯｸE"/>
              <a:cs typeface="HGｺﾞｼｯｸ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94AA7A37-82A8-4AAF-8196-DFD4DBE2EA22}" type="datetimeFigureOut">
              <a:rPr lang="ja-JP" altLang="en-US"/>
              <a:pPr>
                <a:defRPr/>
              </a:pPr>
              <a:t>2017/6/8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3ABA7A8A-637F-4EE9-AAE4-45197890D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746E-9984-41E4-87D7-C56551348A83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D1A0-7D3F-478D-A905-A448BC3F1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FA92-EC91-4D9D-9FBF-C493E6656E31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3EE9-0A8D-4AC2-934D-F9E08CDC7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08D8-B994-475D-9D99-57174490A69F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B98F-F82C-4C4E-A8A8-D6139C6DD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F7A5-476E-445D-B68B-0E48EB2A3733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B2-0C19-42D7-9F32-1CB1FD189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CC60-5027-4C49-8A89-26254E232396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7249-6051-4B63-971D-95F766E89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23ED-B2E6-4DAE-8DE4-CA727BC29B67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506E-24E2-49A1-8418-00CE55376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7D63-9228-4C74-9AFC-F80055997B84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FD66-E684-4DE7-B187-A1E8A6157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F4652-0E95-4FFA-BB48-8F02D4E72A08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C13C-4E81-41CD-BA9A-D50E1D92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7FB5-DACC-472A-81BD-AD5C8024FB0B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49D0-B2C9-4643-9B50-AEEEE64B5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A69A-BB1B-44A9-AEF5-FB84AD3D444F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76F5-B98B-4940-90FB-E5AC2263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0E4EFC1-C203-498E-A7A9-4D405F3759BE}" type="datetimeFigureOut">
              <a:rPr lang="ja-JP" altLang="en-US"/>
              <a:pPr>
                <a:defRPr/>
              </a:pPr>
              <a:t>2017/6/8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23EB9A-9846-4805-9148-5BA627B95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HGｺﾞｼｯｸ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umimoji="1" sz="3200" b="1" kern="1200">
          <a:solidFill>
            <a:srgbClr val="4A452A"/>
          </a:solidFill>
          <a:latin typeface="+mn-lt"/>
          <a:ea typeface="+mn-ea"/>
          <a:cs typeface="HGｺﾞｼｯｸE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800" kern="1200">
          <a:solidFill>
            <a:srgbClr val="4A452A"/>
          </a:solidFill>
          <a:latin typeface="+mn-lt"/>
          <a:ea typeface="+mn-ea"/>
          <a:cs typeface="HGｺﾞｼｯｸ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400" kern="1200">
          <a:solidFill>
            <a:srgbClr val="4A452A"/>
          </a:solidFill>
          <a:latin typeface="+mn-lt"/>
          <a:ea typeface="+mn-ea"/>
          <a:cs typeface="HGｺﾞｼｯｸ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5288" y="836613"/>
            <a:ext cx="8278812" cy="5472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  <a:t/>
            </a:r>
            <a:b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  <a:t>Преемственность в работе</a:t>
            </a:r>
            <a:b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  <a:t> дошкольных образовательных учреждений  и начальной </a:t>
            </a:r>
            <a: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  <a:t>школы</a:t>
            </a:r>
            <a: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  <a:t/>
            </a:r>
            <a:b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  <a:t/>
            </a:r>
            <a:b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  <a:t>Подготовила</a:t>
            </a:r>
            <a: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  <a:t>: Шмелева </a:t>
            </a:r>
            <a:r>
              <a:rPr lang="ru-RU" dirty="0" smtClean="0">
                <a:ln>
                  <a:noFill/>
                </a:ln>
                <a:solidFill>
                  <a:srgbClr val="773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ｺﾞｼｯｸE"/>
                <a:cs typeface="Times New Roman" pitchFamily="18" charset="0"/>
              </a:rPr>
              <a:t>В.М.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Содержание психолого-педагогической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1773238"/>
            <a:ext cx="6913562" cy="4032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773313"/>
                </a:solidFill>
                <a:ea typeface="HGｺﾞｼｯｸE"/>
                <a:cs typeface="Times New Roman" pitchFamily="18" charset="0"/>
              </a:rPr>
              <a:t>« Социально-коммуникативное развитие»</a:t>
            </a:r>
          </a:p>
          <a:p>
            <a:pPr algn="ctr"/>
            <a:endParaRPr lang="ru-RU" sz="2800" b="1">
              <a:solidFill>
                <a:srgbClr val="773313"/>
              </a:solidFill>
              <a:ea typeface="HGｺﾞｼｯｸE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773313"/>
                </a:solidFill>
                <a:ea typeface="HGｺﾞｼｯｸE"/>
                <a:cs typeface="Times New Roman" pitchFamily="18" charset="0"/>
              </a:rPr>
              <a:t> «Познавательное развитие»</a:t>
            </a:r>
          </a:p>
          <a:p>
            <a:pPr algn="ctr"/>
            <a:endParaRPr lang="ru-RU" sz="2800" b="1">
              <a:solidFill>
                <a:srgbClr val="773313"/>
              </a:solidFill>
              <a:ea typeface="HGｺﾞｼｯｸE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773313"/>
                </a:solidFill>
                <a:ea typeface="HGｺﾞｼｯｸE"/>
                <a:cs typeface="Times New Roman" pitchFamily="18" charset="0"/>
              </a:rPr>
              <a:t>«Речевое развитие»</a:t>
            </a:r>
          </a:p>
          <a:p>
            <a:pPr algn="ctr"/>
            <a:endParaRPr lang="ru-RU" sz="2800" b="1">
              <a:solidFill>
                <a:srgbClr val="773313"/>
              </a:solidFill>
              <a:ea typeface="HGｺﾞｼｯｸE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773313"/>
                </a:solidFill>
                <a:ea typeface="HGｺﾞｼｯｸE"/>
                <a:cs typeface="Times New Roman" pitchFamily="18" charset="0"/>
              </a:rPr>
              <a:t> «Художественно-эстетическое развитие» </a:t>
            </a:r>
          </a:p>
          <a:p>
            <a:pPr algn="ctr"/>
            <a:endParaRPr lang="ru-RU" sz="2800" b="1">
              <a:solidFill>
                <a:srgbClr val="773313"/>
              </a:solidFill>
              <a:ea typeface="HGｺﾞｼｯｸE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773313"/>
                </a:solidFill>
                <a:ea typeface="HGｺﾞｼｯｸE"/>
                <a:cs typeface="Times New Roman" pitchFamily="18" charset="0"/>
              </a:rPr>
              <a:t>« Физическое развитие» </a:t>
            </a:r>
            <a:endParaRPr lang="ru-RU" sz="2800" b="1">
              <a:solidFill>
                <a:srgbClr val="773313"/>
              </a:solidFill>
              <a:ea typeface="HGｺﾞｼｯｸE"/>
              <a:cs typeface="HGｺﾞｼｯｸ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59113" y="2487613"/>
            <a:ext cx="3025775" cy="1922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Социально- </a:t>
            </a:r>
            <a:r>
              <a:rPr lang="ru-RU" b="1" dirty="0" err="1">
                <a:solidFill>
                  <a:schemeClr val="tx1"/>
                </a:solidFill>
              </a:rPr>
              <a:t>коммуникативноеразвитие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188" y="485775"/>
            <a:ext cx="3168650" cy="1490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Социализация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Развитие общения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Нравственное воспитание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611188" y="4922838"/>
            <a:ext cx="3168650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Ребёнок  в семье и обществе</a:t>
            </a:r>
          </a:p>
        </p:txBody>
      </p:sp>
      <p:sp>
        <p:nvSpPr>
          <p:cNvPr id="9" name="Овал 8"/>
          <p:cNvSpPr/>
          <p:nvPr/>
        </p:nvSpPr>
        <p:spPr>
          <a:xfrm>
            <a:off x="5364163" y="485775"/>
            <a:ext cx="3168650" cy="164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Самообслуживание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Самостоятельность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Трудовое воспитание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5365750" y="4922838"/>
            <a:ext cx="3167063" cy="135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Формирование основ безопасности</a:t>
            </a:r>
          </a:p>
        </p:txBody>
      </p:sp>
      <p:cxnSp>
        <p:nvCxnSpPr>
          <p:cNvPr id="5" name="Прямая со стрелкой 4"/>
          <p:cNvCxnSpPr>
            <a:stCxn id="3" idx="7"/>
            <a:endCxn id="9" idx="4"/>
          </p:cNvCxnSpPr>
          <p:nvPr/>
        </p:nvCxnSpPr>
        <p:spPr>
          <a:xfrm flipV="1">
            <a:off x="5641975" y="2133600"/>
            <a:ext cx="1306513" cy="636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1"/>
            <a:endCxn id="4" idx="4"/>
          </p:cNvCxnSpPr>
          <p:nvPr/>
        </p:nvCxnSpPr>
        <p:spPr>
          <a:xfrm flipH="1" flipV="1">
            <a:off x="2195513" y="1976438"/>
            <a:ext cx="1306512" cy="7937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5"/>
            <a:endCxn id="10" idx="0"/>
          </p:cNvCxnSpPr>
          <p:nvPr/>
        </p:nvCxnSpPr>
        <p:spPr>
          <a:xfrm>
            <a:off x="5641975" y="4129088"/>
            <a:ext cx="1308100" cy="7937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  <a:endCxn id="8" idx="0"/>
          </p:cNvCxnSpPr>
          <p:nvPr/>
        </p:nvCxnSpPr>
        <p:spPr>
          <a:xfrm flipH="1">
            <a:off x="2195513" y="4129088"/>
            <a:ext cx="1306512" cy="7937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03550" y="2071688"/>
            <a:ext cx="3024188" cy="1922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Познавательное развитие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468313" y="433388"/>
            <a:ext cx="3167062" cy="14906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Ознакомление с предметным окружением</a:t>
            </a:r>
          </a:p>
        </p:txBody>
      </p:sp>
      <p:sp>
        <p:nvSpPr>
          <p:cNvPr id="8" name="Овал 7"/>
          <p:cNvSpPr/>
          <p:nvPr/>
        </p:nvSpPr>
        <p:spPr>
          <a:xfrm>
            <a:off x="468313" y="3740150"/>
            <a:ext cx="2454275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ФЭМП</a:t>
            </a:r>
          </a:p>
        </p:txBody>
      </p:sp>
      <p:sp>
        <p:nvSpPr>
          <p:cNvPr id="9" name="Овал 8"/>
          <p:cNvSpPr/>
          <p:nvPr/>
        </p:nvSpPr>
        <p:spPr>
          <a:xfrm>
            <a:off x="5508625" y="401638"/>
            <a:ext cx="3167063" cy="164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Ознакомление с социальным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миром</a:t>
            </a:r>
          </a:p>
        </p:txBody>
      </p:sp>
      <p:sp>
        <p:nvSpPr>
          <p:cNvPr id="10" name="Овал 9"/>
          <p:cNvSpPr/>
          <p:nvPr/>
        </p:nvSpPr>
        <p:spPr>
          <a:xfrm>
            <a:off x="2922588" y="5102225"/>
            <a:ext cx="3167062" cy="1350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Развитие познавательно- исследовательской деятельности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6216650" y="3740150"/>
            <a:ext cx="2454275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Ознакомление с миром природы</a:t>
            </a:r>
          </a:p>
        </p:txBody>
      </p:sp>
      <p:cxnSp>
        <p:nvCxnSpPr>
          <p:cNvPr id="5" name="Прямая со стрелкой 4"/>
          <p:cNvCxnSpPr>
            <a:stCxn id="3" idx="7"/>
            <a:endCxn id="9" idx="4"/>
          </p:cNvCxnSpPr>
          <p:nvPr/>
        </p:nvCxnSpPr>
        <p:spPr>
          <a:xfrm flipV="1">
            <a:off x="5584825" y="2049463"/>
            <a:ext cx="1508125" cy="3032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1"/>
          </p:cNvCxnSpPr>
          <p:nvPr/>
        </p:nvCxnSpPr>
        <p:spPr>
          <a:xfrm flipH="1" flipV="1">
            <a:off x="1908175" y="1924050"/>
            <a:ext cx="1538288" cy="428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6"/>
            <a:endCxn id="7" idx="0"/>
          </p:cNvCxnSpPr>
          <p:nvPr/>
        </p:nvCxnSpPr>
        <p:spPr>
          <a:xfrm>
            <a:off x="6027738" y="3032125"/>
            <a:ext cx="1416050" cy="7080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  <a:endCxn id="8" idx="0"/>
          </p:cNvCxnSpPr>
          <p:nvPr/>
        </p:nvCxnSpPr>
        <p:spPr>
          <a:xfrm flipH="1">
            <a:off x="1695450" y="3032125"/>
            <a:ext cx="1308100" cy="7080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4"/>
            <a:endCxn id="10" idx="0"/>
          </p:cNvCxnSpPr>
          <p:nvPr/>
        </p:nvCxnSpPr>
        <p:spPr>
          <a:xfrm flipH="1">
            <a:off x="4506913" y="3994150"/>
            <a:ext cx="9525" cy="11080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76600" y="1268413"/>
            <a:ext cx="2643188" cy="1562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Речевое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развитие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50" y="3500438"/>
            <a:ext cx="2674938" cy="1347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Развитие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 речи</a:t>
            </a:r>
          </a:p>
        </p:txBody>
      </p:sp>
      <p:sp>
        <p:nvSpPr>
          <p:cNvPr id="7" name="Овал 6"/>
          <p:cNvSpPr/>
          <p:nvPr/>
        </p:nvSpPr>
        <p:spPr>
          <a:xfrm>
            <a:off x="6084888" y="3500438"/>
            <a:ext cx="2674937" cy="1347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Приобщение к художественной литературе</a:t>
            </a:r>
          </a:p>
        </p:txBody>
      </p:sp>
      <p:cxnSp>
        <p:nvCxnSpPr>
          <p:cNvPr id="13" name="Прямая со стрелкой 12"/>
          <p:cNvCxnSpPr>
            <a:stCxn id="3" idx="3"/>
            <a:endCxn id="8" idx="0"/>
          </p:cNvCxnSpPr>
          <p:nvPr/>
        </p:nvCxnSpPr>
        <p:spPr>
          <a:xfrm flipH="1">
            <a:off x="1662113" y="2601913"/>
            <a:ext cx="2000250" cy="898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5"/>
            <a:endCxn id="7" idx="0"/>
          </p:cNvCxnSpPr>
          <p:nvPr/>
        </p:nvCxnSpPr>
        <p:spPr>
          <a:xfrm>
            <a:off x="5532438" y="2601913"/>
            <a:ext cx="1889125" cy="898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82913" y="2060575"/>
            <a:ext cx="3173412" cy="1512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Художественно- эстетическое развитие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2987675" y="4922838"/>
            <a:ext cx="3168650" cy="1490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Конструктивно- модельная деятельность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6084888" y="3494088"/>
            <a:ext cx="2843212" cy="1347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Изобразительная деятельность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2987675" y="331788"/>
            <a:ext cx="3168650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Приобщение к искусству</a:t>
            </a:r>
          </a:p>
        </p:txBody>
      </p:sp>
      <p:sp>
        <p:nvSpPr>
          <p:cNvPr id="10" name="Овал 9"/>
          <p:cNvSpPr/>
          <p:nvPr/>
        </p:nvSpPr>
        <p:spPr>
          <a:xfrm>
            <a:off x="239713" y="3490913"/>
            <a:ext cx="2819400" cy="135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Музыкальная деятельность</a:t>
            </a:r>
          </a:p>
        </p:txBody>
      </p:sp>
      <p:cxnSp>
        <p:nvCxnSpPr>
          <p:cNvPr id="5" name="Прямая со стрелкой 4"/>
          <p:cNvCxnSpPr>
            <a:stCxn id="3" idx="0"/>
            <a:endCxn id="9" idx="4"/>
          </p:cNvCxnSpPr>
          <p:nvPr/>
        </p:nvCxnSpPr>
        <p:spPr>
          <a:xfrm flipV="1">
            <a:off x="4570413" y="1628775"/>
            <a:ext cx="1587" cy="431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  <a:endCxn id="10" idx="0"/>
          </p:cNvCxnSpPr>
          <p:nvPr/>
        </p:nvCxnSpPr>
        <p:spPr>
          <a:xfrm flipH="1">
            <a:off x="1649413" y="2816225"/>
            <a:ext cx="1333500" cy="674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6"/>
            <a:endCxn id="8" idx="0"/>
          </p:cNvCxnSpPr>
          <p:nvPr/>
        </p:nvCxnSpPr>
        <p:spPr>
          <a:xfrm>
            <a:off x="6156325" y="2816225"/>
            <a:ext cx="1349375" cy="6778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4"/>
            <a:endCxn id="4" idx="0"/>
          </p:cNvCxnSpPr>
          <p:nvPr/>
        </p:nvCxnSpPr>
        <p:spPr>
          <a:xfrm>
            <a:off x="4570413" y="3573463"/>
            <a:ext cx="1587" cy="13493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76600" y="1268413"/>
            <a:ext cx="2643188" cy="1562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Физическое 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развитие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50" y="3141663"/>
            <a:ext cx="2674938" cy="170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Физическая культура</a:t>
            </a:r>
          </a:p>
        </p:txBody>
      </p:sp>
      <p:sp>
        <p:nvSpPr>
          <p:cNvPr id="7" name="Овал 6"/>
          <p:cNvSpPr/>
          <p:nvPr/>
        </p:nvSpPr>
        <p:spPr>
          <a:xfrm>
            <a:off x="6084888" y="3141663"/>
            <a:ext cx="2674937" cy="170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Формирование начальных представлений о здоровом образе жизни</a:t>
            </a:r>
          </a:p>
        </p:txBody>
      </p:sp>
      <p:cxnSp>
        <p:nvCxnSpPr>
          <p:cNvPr id="4" name="Прямая со стрелкой 3"/>
          <p:cNvCxnSpPr>
            <a:stCxn id="3" idx="6"/>
            <a:endCxn id="7" idx="0"/>
          </p:cNvCxnSpPr>
          <p:nvPr/>
        </p:nvCxnSpPr>
        <p:spPr>
          <a:xfrm>
            <a:off x="5919788" y="2049463"/>
            <a:ext cx="1501775" cy="1092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3" idx="2"/>
            <a:endCxn id="8" idx="0"/>
          </p:cNvCxnSpPr>
          <p:nvPr/>
        </p:nvCxnSpPr>
        <p:spPr>
          <a:xfrm flipH="1">
            <a:off x="1662113" y="2049463"/>
            <a:ext cx="1614487" cy="1092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 txBox="1">
            <a:spLocks noGrp="1"/>
          </p:cNvSpPr>
          <p:nvPr>
            <p:ph type="title"/>
          </p:nvPr>
        </p:nvSpPr>
        <p:spPr>
          <a:xfrm>
            <a:off x="468313" y="293688"/>
            <a:ext cx="82296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дошкольного образования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6"/>
          <p:cNvSpPr txBox="1">
            <a:spLocks/>
          </p:cNvSpPr>
          <p:nvPr/>
        </p:nvSpPr>
        <p:spPr>
          <a:xfrm>
            <a:off x="250825" y="1820863"/>
            <a:ext cx="2479675" cy="768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и самостоятельность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2968625" y="1820863"/>
            <a:ext cx="2478088" cy="768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силах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4876800" y="3030538"/>
            <a:ext cx="2478088" cy="806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себе и другим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3370263" y="4278313"/>
            <a:ext cx="2644775" cy="9302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Развитость воображения, фантазии, творчества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687513" y="3028950"/>
            <a:ext cx="2479675" cy="792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подчиняться социальным нормам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349250" y="4284663"/>
            <a:ext cx="2619375" cy="9604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Развитость крупной и мелкой моторики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6416675" y="4273550"/>
            <a:ext cx="2397125" cy="952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любознательности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725488" y="5613400"/>
            <a:ext cx="7713662" cy="485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волевым усилиям в разных видах деятельности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5694363" y="1820863"/>
            <a:ext cx="3198812" cy="7953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принятию собственных решений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выпускника детского сада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013" y="1412875"/>
            <a:ext cx="8435975" cy="47529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 развитый, активный, овладевший основными навыками здорового образа жизни;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любознательный, с высокими познавательными потребностями;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эмоционально отзывчивый;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овладевший средствами общения и способами взаимодействия со взрослыми и сверстниками;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способный управлять своим поведением и планировать свои действия в зависимости от ситуации и обстановки;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имеющий первичные представления о себе, семье, обществе, государстве, мире и природе;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овладевший предпосылками учебной деятельности – умеющий работать по правилу и по образцу, слушать взрослого и выполнять его инструкции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2\Рабочий стол\поможе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44475" y="836613"/>
            <a:ext cx="8497888" cy="720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HGｺﾞｼｯｸE"/>
                <a:cs typeface="Times New Roman" pitchFamily="18" charset="0"/>
              </a:rPr>
              <a:t>закон «Об образовании»</a:t>
            </a:r>
            <a:endParaRPr lang="ru-RU" sz="4000" smtClean="0">
              <a:ln>
                <a:noFill/>
              </a:ln>
              <a:solidFill>
                <a:srgbClr val="77331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GｺﾞｼｯｸE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844675"/>
            <a:ext cx="35194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843088"/>
            <a:ext cx="352266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ФГОС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9863" y="1628775"/>
            <a:ext cx="6264275" cy="134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Преемственность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4005263"/>
            <a:ext cx="2311400" cy="134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ДОУ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888" y="4005263"/>
            <a:ext cx="2311400" cy="134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ШКОЛА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08175" y="2565400"/>
            <a:ext cx="2303463" cy="17272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3800" y="2565400"/>
            <a:ext cx="2236788" cy="17272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2627313" y="4678363"/>
            <a:ext cx="3457575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38588" y="3262313"/>
            <a:ext cx="1008062" cy="1298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5813" y="3284538"/>
            <a:ext cx="2808287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Готовность к школе</a:t>
            </a:r>
            <a:endParaRPr lang="ru-RU" sz="4800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2339975" y="1916113"/>
            <a:ext cx="5189538" cy="237648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E30746"/>
                </a:solidFill>
                <a:ea typeface="HGｺﾞｼｯｸE"/>
              </a:rPr>
              <a:t>Личностная</a:t>
            </a:r>
          </a:p>
          <a:p>
            <a:pPr eaLnBrk="1" hangingPunct="1"/>
            <a:r>
              <a:rPr lang="ru-RU" sz="3600" smtClean="0">
                <a:solidFill>
                  <a:srgbClr val="E30746"/>
                </a:solidFill>
                <a:ea typeface="HGｺﾞｼｯｸE"/>
              </a:rPr>
              <a:t>Интеллектуальная </a:t>
            </a:r>
          </a:p>
          <a:p>
            <a:pPr eaLnBrk="1" hangingPunct="1"/>
            <a:r>
              <a:rPr lang="ru-RU" sz="3600" smtClean="0">
                <a:solidFill>
                  <a:srgbClr val="E30746"/>
                </a:solidFill>
                <a:ea typeface="HGｺﾞｼｯｸE"/>
              </a:rPr>
              <a:t>Физическая.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2\Рабочий стол\пппппппп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404813"/>
            <a:ext cx="84994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6048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«Быть готовым к школе – 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значит уметь читать, писать и считать.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готовым к школе – значит 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готовым всему этому научиться»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психологических наук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Леонид Абрамович </a:t>
            </a:r>
            <a:r>
              <a:rPr lang="ru-RU" sz="28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endParaRPr lang="ru-RU" sz="28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cs typeface="+mj-cs"/>
              </a:rPr>
              <a:t/>
            </a:r>
            <a:br>
              <a:rPr lang="ru-RU" sz="5400" dirty="0" smtClean="0">
                <a:cs typeface="+mj-cs"/>
              </a:rPr>
            </a:br>
            <a:r>
              <a:rPr lang="ru-RU" sz="5400" dirty="0" smtClean="0">
                <a:cs typeface="+mj-cs"/>
              </a:rPr>
              <a:t/>
            </a:r>
            <a:br>
              <a:rPr lang="ru-RU" sz="5400" dirty="0" smtClean="0">
                <a:cs typeface="+mj-cs"/>
              </a:rPr>
            </a:br>
            <a:endParaRPr lang="ru-RU" sz="5400" dirty="0">
              <a:cs typeface="+mj-cs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11188" y="5013325"/>
            <a:ext cx="7921625" cy="1655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Каждый ребёнок идёт в школу с надеждой на позитив. Всё зависит от того, насколько  он психологически готов к школе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237" r="4237"/>
          <a:stretch>
            <a:fillRect/>
          </a:stretch>
        </p:blipFill>
        <p:spPr>
          <a:xfrm>
            <a:off x="1403350" y="333375"/>
            <a:ext cx="6481763" cy="43227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51847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ПРЕЕМСТВЕННОСТЬ                между ДОУ и ОУ понимается     как согласованность и сохранение целей, задач, методов, средств и форм обучения и воспитания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36004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755650"/>
            <a:ext cx="356393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716338"/>
            <a:ext cx="4103688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57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US75DVFUYAPE-1655094551-159</_dlc_DocId>
    <_dlc_DocIdUrl xmlns="1ca21ed8-a3df-4193-b700-fd65bdc63fa0">
      <Url>http://www.eduportal44.ru/Makariev_EDU/makar-rmk/_layouts/15/DocIdRedir.aspx?ID=US75DVFUYAPE-1655094551-159</Url>
      <Description>US75DVFUYAPE-1655094551-159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1F8AB1516E464BB08DE5925229A5B3" ma:contentTypeVersion="2" ma:contentTypeDescription="Создание документа." ma:contentTypeScope="" ma:versionID="09cce930a77543cf2739c2dfb171f98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e69c710125e01a1b1c9cdb54898fee3e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36476-07B5-434C-A0E8-E13CB11490D3}"/>
</file>

<file path=customXml/itemProps2.xml><?xml version="1.0" encoding="utf-8"?>
<ds:datastoreItem xmlns:ds="http://schemas.openxmlformats.org/officeDocument/2006/customXml" ds:itemID="{6DBB139E-1565-44A6-BF51-B342AEB4AA73}"/>
</file>

<file path=customXml/itemProps3.xml><?xml version="1.0" encoding="utf-8"?>
<ds:datastoreItem xmlns:ds="http://schemas.openxmlformats.org/officeDocument/2006/customXml" ds:itemID="{DD851C43-CB1D-47EC-90A1-FB35129EC47A}"/>
</file>

<file path=customXml/itemProps4.xml><?xml version="1.0" encoding="utf-8"?>
<ds:datastoreItem xmlns:ds="http://schemas.openxmlformats.org/officeDocument/2006/customXml" ds:itemID="{0CE15D80-E4F5-47C9-ACF1-DA462EB6E552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230</Words>
  <Application>Microsoft Office PowerPoint</Application>
  <PresentationFormat>Экран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TS010362657</vt:lpstr>
      <vt:lpstr> Преемственность в работе  дошкольных образовательных учреждений  и начальной школы  Подготовила: Шмелева В.М.</vt:lpstr>
      <vt:lpstr>закон «Об образовании»</vt:lpstr>
      <vt:lpstr>ФГОС</vt:lpstr>
      <vt:lpstr>Готовность к школе</vt:lpstr>
      <vt:lpstr>Слайд 5</vt:lpstr>
      <vt:lpstr>«Быть готовым к школе –  не значит уметь читать, писать и считать. Быть готовым к школе – значит  быть готовым всему этому научиться»   Доктор психологических наук Леонид Абрамович Венгер</vt:lpstr>
      <vt:lpstr>  </vt:lpstr>
      <vt:lpstr>ПРЕЕМСТВЕННОСТЬ                между ДОУ и ОУ понимается     как согласованность и сохранение целей, задач, методов, средств и форм обучения и воспитания</vt:lpstr>
      <vt:lpstr>Слайд 9</vt:lpstr>
      <vt:lpstr>Содержание психолого-педагогической работы</vt:lpstr>
      <vt:lpstr>Слайд 11</vt:lpstr>
      <vt:lpstr>Слайд 12</vt:lpstr>
      <vt:lpstr>Слайд 13</vt:lpstr>
      <vt:lpstr>Слайд 14</vt:lpstr>
      <vt:lpstr>Слайд 15</vt:lpstr>
      <vt:lpstr>Целевые ориентиры дошкольного образования</vt:lpstr>
      <vt:lpstr> Портрет выпускника детского сада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«Быть готовым к школе – не значит уметь читать, писать и считать. Быть готовым к школе – значит быть готовым всему этому научиться». Доктор психологических наук Леонид Абрамович Венгер</dc:title>
  <dc:creator>HP</dc:creator>
  <cp:lastModifiedBy>Windows User</cp:lastModifiedBy>
  <cp:revision>115</cp:revision>
  <dcterms:created xsi:type="dcterms:W3CDTF">2014-02-23T07:45:13Z</dcterms:created>
  <dcterms:modified xsi:type="dcterms:W3CDTF">2017-06-08T09:04:12Z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TC103626579990</vt:lpwstr>
  </property>
  <property fmtid="{D5CDD505-2E9C-101B-9397-08002B2CF9AE}" pid="3" name="ContentTypeId">
    <vt:lpwstr>0x010100111F8AB1516E464BB08DE5925229A5B3</vt:lpwstr>
  </property>
  <property fmtid="{D5CDD505-2E9C-101B-9397-08002B2CF9AE}" pid="4" name="_dlc_DocIdItemGuid">
    <vt:lpwstr>9b5ad7fb-8403-4658-bc4a-6cb7c548e1dc</vt:lpwstr>
  </property>
</Properties>
</file>