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8" r:id="rId4"/>
    <p:sldId id="261" r:id="rId5"/>
    <p:sldId id="259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4" r:id="rId16"/>
    <p:sldId id="271" r:id="rId17"/>
    <p:sldId id="273" r:id="rId18"/>
    <p:sldId id="276" r:id="rId19"/>
    <p:sldId id="277" r:id="rId20"/>
    <p:sldId id="278" r:id="rId21"/>
    <p:sldId id="275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CC"/>
    <a:srgbClr val="FF0066"/>
    <a:srgbClr val="FF00FF"/>
    <a:srgbClr val="A50021"/>
    <a:srgbClr val="00FFFF"/>
    <a:srgbClr val="00FF00"/>
    <a:srgbClr val="CC0066"/>
    <a:srgbClr val="FF6600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572008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Петрушина Светлана Александровна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старший воспитатель 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МБДОУ детский сад «Росинка» 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 Макарьев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229600" cy="17128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Федеральная образовательная программа ДО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целеполагания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до рефлексии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5760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sz="2800" b="1" dirty="0" smtClean="0">
                <a:solidFill>
                  <a:srgbClr val="0070C0"/>
                </a:solidFill>
              </a:rPr>
              <a:t>Планируемые результаты освоения программы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484784"/>
          <a:ext cx="8748464" cy="4998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74232"/>
                <a:gridCol w="4374232"/>
              </a:tblGrid>
              <a:tr h="36567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225417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целевые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ориентиры :</a:t>
                      </a:r>
                    </a:p>
                    <a:p>
                      <a:pPr algn="ctr"/>
                      <a:endParaRPr lang="ru-RU" sz="2400" b="1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Младенческий и ранний возраст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этапе завершения дошкольного образования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достижения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планируемых образовательных                             результатов</a:t>
                      </a:r>
                    </a:p>
                    <a:p>
                      <a:pPr algn="ctr"/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Конкретизированы в каждом возрастном периоде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1году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3 годам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  4 годам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5 годам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6 годам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концу дошкольного возраста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5760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Педагогическая диагностика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980728"/>
          <a:ext cx="8748464" cy="533671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88432"/>
                <a:gridCol w="4860032"/>
              </a:tblGrid>
              <a:tr h="4822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81855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Определяет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ДОО , но                             в соответствии с ФГОС ДО                          ( п.3.2.3.)</a:t>
                      </a:r>
                      <a:r>
                        <a:rPr kumimoji="0" lang="ru-RU" sz="1800" b="1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рамках педагогической диагностики (оценка индивидуального развития детей дошкольного возраста, связанная с оценкой эффективности педагогических действий и лежащей в основе их дальнейшего планирования)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  соответствии с ФГОС ДО   ( п.3.2.3.)</a:t>
                      </a:r>
                      <a:r>
                        <a:rPr kumimoji="0" lang="ru-RU" sz="1800" b="1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освоение Программы не сопровождается проведением промежуточных аттестаций и итоговой аттестации воспитанников.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Периодичность проведения педагогической диагностики- 2 раза в год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начальном этапе освоения ребенком образовательной программы (стартовая диагностика) 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завершающем этапе освоения программы его возрастной группой (заключительная, финальная диагностика). </a:t>
                      </a:r>
                    </a:p>
                    <a:p>
                      <a:pPr algn="just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Сравнение результатов стартовой и финальной диагностики позволяет выявить индивидуальную динамику развития ребенка.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5760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Позиция педагога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980728"/>
          <a:ext cx="8748464" cy="533671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04256"/>
                <a:gridCol w="6444208"/>
              </a:tblGrid>
              <a:tr h="4822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81855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определена</a:t>
                      </a:r>
                    </a:p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соответствии с ФГОС ДО  педагог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должен: 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строить образовательный процесс исходя из интересов и потребностей ребёнка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уважать его право на выбор деятельности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позиции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процессе взаимодействия с детьми :</a:t>
                      </a:r>
                    </a:p>
                    <a:p>
                      <a:pPr algn="ctr"/>
                      <a:r>
                        <a:rPr lang="ru-RU" sz="1800" b="1" i="1" u="sng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Непосредственная функция педагога</a:t>
                      </a:r>
                    </a:p>
                    <a:p>
                      <a:pPr algn="ctr"/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взаимодействует с ребёнком и обучает чему – то новому </a:t>
                      </a:r>
                    </a:p>
                    <a:p>
                      <a:pPr algn="ctr"/>
                      <a:endParaRPr lang="ru-RU" sz="18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i="1" u="sng" baseline="0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Равноправный партнёр</a:t>
                      </a:r>
                      <a:r>
                        <a:rPr lang="ru-RU" sz="1800" b="1" i="1" u="sng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участвует в деятельности по принципу « Не над ребёнком, а вместе» т.е. принимает</a:t>
                      </a:r>
                      <a:r>
                        <a:rPr lang="ru-RU" sz="18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 идеи ребёнка и помогает ему самостоятельно добиться результата </a:t>
                      </a:r>
                    </a:p>
                    <a:p>
                      <a:pPr algn="ctr"/>
                      <a:endParaRPr lang="ru-RU" sz="1800" b="0" i="0" u="none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i="1" u="sng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Участник деятельности </a:t>
                      </a:r>
                    </a:p>
                    <a:p>
                      <a:pPr algn="ctr"/>
                      <a:r>
                        <a:rPr lang="ru-RU" sz="18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принимает участие в деятельности с группой детей  , принимает на себя роли игрока  при обсуждении</a:t>
                      </a:r>
                    </a:p>
                    <a:p>
                      <a:pPr algn="ctr"/>
                      <a:endParaRPr lang="ru-RU" sz="1800" b="1" i="1" u="sng" baseline="0" dirty="0" smtClean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i="1" u="sng" baseline="0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 – инструктор</a:t>
                      </a:r>
                    </a:p>
                    <a:p>
                      <a:pPr algn="ctr"/>
                      <a:r>
                        <a:rPr lang="ru-RU" sz="18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даёт задание детям, организует деятельность и актуализирует лидерские ресурсы детей</a:t>
                      </a:r>
                      <a:endParaRPr lang="ru-RU" sz="1800" b="0" i="0" u="non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5760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sz="3200" b="1" dirty="0" smtClean="0">
                <a:solidFill>
                  <a:srgbClr val="0070C0"/>
                </a:solidFill>
              </a:rPr>
              <a:t>Организация образовательной деятельности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980729"/>
          <a:ext cx="8748464" cy="39065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40360"/>
                <a:gridCol w="5508104"/>
              </a:tblGrid>
              <a:tr h="50007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33883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НОД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Совместная деятельность в ходе режимных моментов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Самостоятельная деятельность детей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Занятие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Совместная деятельность в ходе режимных моментов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Самостоятельная деятельность детей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разных видов деятельности и культурных практик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941168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Занятие рассматривается как дело, занимательное и интересное детям, развивающее их;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деятельность</a:t>
            </a:r>
            <a:r>
              <a:rPr lang="ru-RU" b="1" dirty="0" smtClean="0">
                <a:solidFill>
                  <a:srgbClr val="FF0000"/>
                </a:solidFill>
              </a:rPr>
              <a:t>, направленная на освоение детьми одной или нескольких образовательных областей, или их интеграцию с использованием разнообразных форм и методов работы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5760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dirty="0" smtClean="0">
                <a:solidFill>
                  <a:srgbClr val="0070C0"/>
                </a:solidFill>
              </a:rPr>
              <a:t>Формы </a:t>
            </a:r>
            <a:r>
              <a:rPr lang="ru-RU" b="1" dirty="0" smtClean="0">
                <a:solidFill>
                  <a:srgbClr val="0070C0"/>
                </a:solidFill>
              </a:rPr>
              <a:t>организации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908720"/>
          <a:ext cx="8748464" cy="5730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88232"/>
                <a:gridCol w="6660232"/>
              </a:tblGrid>
              <a:tr h="4822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81855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соответствии с видами детской деятельности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каждый период режима дня прописаны свои виды деятельности с детьми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половина дня</a:t>
                      </a:r>
                    </a:p>
                    <a:p>
                      <a:pPr algn="just"/>
                      <a:r>
                        <a:rPr lang="ru-RU" sz="2000" b="0" i="0" u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игровые ситуации, беседы по интересам, трудовые поручения и дежурства, оздоровительные</a:t>
                      </a:r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паузы,</a:t>
                      </a:r>
                      <a:r>
                        <a:rPr lang="ru-RU" sz="2000" b="0" i="0" u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практические проблемные ситуации, индивидуальная работа, деятельность детей по интересам, НОД ( Занятия)</a:t>
                      </a:r>
                    </a:p>
                    <a:p>
                      <a:pPr algn="just"/>
                      <a:endParaRPr lang="ru-RU" sz="1800" b="0" i="0" u="non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i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Прогулка</a:t>
                      </a:r>
                      <a:r>
                        <a:rPr lang="ru-RU" sz="2000" b="1" i="1" u="sng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/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Наблюдение, подвижные и спортивные игры, экспериментирование, трудовая деятельность на участке, игры, речевая деятельность, индивидуальная работа по установлению связей в природе</a:t>
                      </a:r>
                    </a:p>
                    <a:p>
                      <a:pPr algn="just"/>
                      <a:endParaRPr lang="ru-RU" sz="1800" b="0" i="0" u="none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u-RU" sz="18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</a:t>
                      </a:r>
                      <a:r>
                        <a:rPr lang="ru-RU" sz="2000" b="1" i="1" u="sng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половина дня</a:t>
                      </a:r>
                    </a:p>
                    <a:p>
                      <a:pPr algn="just"/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Игровые ситуации, трудовая деятельность, опыты и эксперименты, культурные практики</a:t>
                      </a:r>
                      <a:endParaRPr lang="ru-RU" sz="2000" b="0" i="0" u="non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48464" cy="4320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dirty="0" smtClean="0">
                <a:solidFill>
                  <a:srgbClr val="0070C0"/>
                </a:solidFill>
              </a:rPr>
              <a:t>К</a:t>
            </a:r>
            <a:r>
              <a:rPr lang="ru-RU" b="1" dirty="0" smtClean="0">
                <a:solidFill>
                  <a:srgbClr val="0070C0"/>
                </a:solidFill>
              </a:rPr>
              <a:t>оррекционная развивающая работа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692696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196752"/>
          <a:ext cx="8748464" cy="51206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20280"/>
                <a:gridCol w="6228184"/>
              </a:tblGrid>
              <a:tr h="66811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45257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коррекционная работа проводится с  детьми ОВЗ и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валидами , получившими статус в порядке установленном законом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категории детей : 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с ОВЗ и Инвалиды</a:t>
                      </a:r>
                      <a:r>
                        <a:rPr lang="ru-RU" sz="2000" b="1" baseline="0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 заключение ПМПК и МСЭ) – коррекционная работа по ФАОП ДО.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 ООП( особые образовательные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потребности) 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группы риска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 с трудностями в освоении ФОП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Одарённые дети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buFont typeface="Wingdings" pitchFamily="2" charset="2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 решение об индивидуальной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КРР принимает ППК ДОО)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20688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48464" cy="4320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sz="2800" b="1" dirty="0" smtClean="0">
                <a:solidFill>
                  <a:srgbClr val="0070C0"/>
                </a:solidFill>
              </a:rPr>
              <a:t>Ф</a:t>
            </a:r>
            <a:r>
              <a:rPr lang="ru-RU" sz="2800" b="1" dirty="0" smtClean="0">
                <a:solidFill>
                  <a:srgbClr val="0070C0"/>
                </a:solidFill>
              </a:rPr>
              <a:t>едеральный </a:t>
            </a:r>
            <a:r>
              <a:rPr lang="ru-RU" sz="2800" b="1" dirty="0" smtClean="0">
                <a:solidFill>
                  <a:srgbClr val="0070C0"/>
                </a:solidFill>
              </a:rPr>
              <a:t>календарный план воспитательной работы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331640" y="1268760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556792"/>
          <a:ext cx="8748464" cy="476065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88432"/>
                <a:gridCol w="4860032"/>
              </a:tblGrid>
              <a:tr h="62114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13951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воспитательной работы входит в структуру рабочей программы воспитания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Дан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перечень основных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государственных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праздников, народных праздников, памятных дат.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рамках данных праздников ( дней) ДОО обязана проводить воспитательные мероприятия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формы, средства, методы выбираются  педагогами самостоятельно с учётом возраста детей и их индивидуальных особенностей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20688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748464" cy="4320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Материально – техническое обеспечение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259632" y="1268760"/>
            <a:ext cx="7560840" cy="26288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412776"/>
          <a:ext cx="8748464" cy="51626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88432"/>
                <a:gridCol w="4860032"/>
              </a:tblGrid>
              <a:tr h="62114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13951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 примерный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перечень: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литературы для чтения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музыкальных произведений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произведений искусства                                 ( репродукции картин)</a:t>
                      </a:r>
                    </a:p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 примерный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перечень: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литературы для чтения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музыкальных произведений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произведений искусства                                 ( репродукции картин)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Фильмов и мультфильмов для просмотра с детьми.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endParaRPr lang="ru-RU" sz="20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lang="ru-RU" sz="2800" b="1" u="sng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Обязательное условие :</a:t>
                      </a:r>
                    </a:p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 </a:t>
                      </a:r>
                      <a:r>
                        <a:rPr lang="ru-RU" sz="2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мультимедийного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оборудования в ДОО ( проекторы, экраны, цифровые панели, ноутбуки, музыкальные центры)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20688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318395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ПООП ДО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ФОП ДО: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сходства и различие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071511"/>
              </p:ext>
            </p:extLst>
          </p:nvPr>
        </p:nvGraphicFramePr>
        <p:xfrm>
          <a:off x="251520" y="1103225"/>
          <a:ext cx="8640960" cy="545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20480"/>
                <a:gridCol w="4320480"/>
              </a:tblGrid>
              <a:tr h="38793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ПООП ДО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ФОП ДО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181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Целевой раздел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Пояснительная записка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Цели и задачи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Принципы и подходы к формированию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Планируемые результаты (в виде целевых ориентиров в младенческом, раннем возрасте, на этапе завершения дошкольного образования)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Развивающее оценивание качества образовательной деятельности по Программе</a:t>
                      </a:r>
                    </a:p>
                    <a:p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Целевой раздел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Пояснительная записка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Цели и задачи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Принципы и подходы к формированию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Планируемые результаты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Педагогическая диагностика достижения планируемых результатов</a:t>
                      </a:r>
                      <a:endParaRPr kumimoji="0" lang="ru-RU" sz="20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algn="ctr"/>
                      <a:endParaRPr lang="ru-RU" sz="2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993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56785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ПООП ДО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ФОП ДО: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сходства и различие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9550359"/>
              </p:ext>
            </p:extLst>
          </p:nvPr>
        </p:nvGraphicFramePr>
        <p:xfrm>
          <a:off x="179512" y="620688"/>
          <a:ext cx="8676456" cy="608105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66535"/>
                <a:gridCol w="5409921"/>
              </a:tblGrid>
              <a:tr h="33844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ПООП ДО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ФОП ДО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2385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4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Содержательный</a:t>
                      </a:r>
                      <a:r>
                        <a:rPr kumimoji="0" lang="ru-RU" sz="2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раздел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Описание образовательной деятельности в соответствии с направлениями развития ребенка, представленными в пяти образовательных областях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Взаимодействие взрослых с детьми</a:t>
                      </a: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Взаимодействие педагогического коллектива с семьями дошкольников</a:t>
                      </a: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Программа </a:t>
                      </a: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КРР </a:t>
                      </a: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с детьми с </a:t>
                      </a:r>
                      <a:r>
                        <a:rPr kumimoji="0" lang="ru-RU" sz="18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ОВЗ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4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Содержательный</a:t>
                      </a:r>
                      <a:r>
                        <a:rPr kumimoji="0" lang="ru-RU" sz="2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раздел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Задачи и содержание образования (обучения и воспитания) по образовательным областям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В каждой из образовательных областей показана интеграция обучающих и воспитательных задач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Вариативные формы, способы, методы и средства реализации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Особенности образовательной деятельности разных видов и культурных практик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Способы и направления поддержки детской инициативы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Особенности взаимодействия педагогического коллектива с семьями обучающихся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Направления и задачи коррекционно-развивающей работы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80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Федеральная рабочая программа воспитания</a:t>
                      </a:r>
                      <a:endParaRPr kumimoji="0" lang="ru-RU" sz="1800" b="1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649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Нормативно- правовая база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331640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24.09.2022 № 371-ФЗ                                       "О внесении изменений в Федеральный закон                              "Об образовании в Российской Федерации" </a:t>
            </a:r>
          </a:p>
          <a:p>
            <a:pPr lvl="0" algn="just">
              <a:spcBef>
                <a:spcPts val="1000"/>
              </a:spcBef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Ст. 2. П. 10. –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Федеральная основная общеобразовательная программа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учебно-методическая документация (федеральный учебный план, федеральный календарный учебный график, федеральные рабочие программы учебных предметов, курсов, дисциплин (модулей), иных компонентов, федеральная рабочая программа воспитания, федеральный календарный план воспитательной работы), определяющая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единые для Российской Федерации:</a:t>
            </a:r>
          </a:p>
          <a:p>
            <a:pPr marL="342900" lvl="0" indent="-342900">
              <a:spcBef>
                <a:spcPts val="1000"/>
              </a:spcBef>
              <a:buFontTx/>
              <a:buChar char="-"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Базовые объём</a:t>
            </a:r>
          </a:p>
          <a:p>
            <a:pPr marL="342900" lvl="0" indent="-342900">
              <a:spcBef>
                <a:spcPts val="1000"/>
              </a:spcBef>
              <a:buFontTx/>
              <a:buChar char="-"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Содержание образования определенного уровня и (или) определенной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направленности</a:t>
            </a:r>
            <a:endParaRPr lang="ru-RU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1000"/>
              </a:spcBef>
              <a:buFontTx/>
              <a:buChar char="-"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Планируемые результаты освоения образовательной программы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56785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ПООП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и ФОП ДО: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сходства и различие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0339236"/>
              </p:ext>
            </p:extLst>
          </p:nvPr>
        </p:nvGraphicFramePr>
        <p:xfrm>
          <a:off x="251520" y="563045"/>
          <a:ext cx="8496944" cy="60569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60440"/>
                <a:gridCol w="4536504"/>
              </a:tblGrid>
              <a:tr h="351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ПООП ДО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3879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Организационный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раздел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Психолого-педагогические условия, обеспечивающие развитие ребенка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Организация развивающей предметно-пространственной среды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Кадровые условия реализации Программы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Материально-техническое обеспечение Программы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Финансовые условия реализации Программы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Планирование образовательной деятельности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Режим дня и распорядок</a:t>
                      </a:r>
                      <a:endParaRPr kumimoji="0" lang="ru-RU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Перспективы работы по совершенствованию и развитию содержания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6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Перечень нормативных и нормативно-методических документов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000" u="none" strike="noStrike" kern="14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Организационный</a:t>
                      </a: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раздел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Психолого-педагогические условия реализации Федеральной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Особенности организации развивающей предметно-пространственной среды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Материально-техническое обеспечение, обеспеченность методическими материалами и средствами обучения и воспитания (включая примерный перечень художественной литературы, музыкальных произведений, анимационных произведений)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Кадровые условия реализации Федеральной программы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Примерный режим и распорядок дня в дошкольных группах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50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Федеральный календарный план воспитательной работы (включая примерный перечень основных государственных и народных праздников, памятных дат)</a:t>
                      </a:r>
                      <a:endParaRPr kumimoji="0" lang="ru-RU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3784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748464" cy="4320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Рекомендации по разработке ООП                   в соответствии с ФОП ДО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259632" y="1268760"/>
            <a:ext cx="7560840" cy="26288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20688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8712968" cy="522156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рабочую группу по приведению в соответствии ООП ДО с ФОП ДО и ФГОС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</a:t>
            </a:r>
            <a:endParaRPr lang="ru-RU" dirty="0" smtClean="0"/>
          </a:p>
          <a:p>
            <a:r>
              <a:rPr lang="ru-RU" dirty="0" smtClean="0"/>
              <a:t>Внимательно изучить ФОП ДО, провести анализ понятий</a:t>
            </a:r>
          </a:p>
          <a:p>
            <a:r>
              <a:rPr lang="ru-RU" dirty="0" smtClean="0"/>
              <a:t>Сделать сравнительный анализ вашей ООП и ФОП ДО</a:t>
            </a:r>
          </a:p>
          <a:p>
            <a:r>
              <a:rPr lang="ru-RU" dirty="0" smtClean="0"/>
              <a:t>Разработать ООП ( переработать, дополнить, изменить отдельные пункты) и привести РП групп в соответствие с ООП</a:t>
            </a:r>
          </a:p>
          <a:p>
            <a:r>
              <a:rPr lang="ru-RU" dirty="0" smtClean="0"/>
              <a:t>Утвердить ООП не позднее 31.08.2023 года и выставить на сайт в обновлённом виде не позднее 01.09.2023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748464" cy="432048"/>
          </a:xfrm>
        </p:spPr>
        <p:txBody>
          <a:bodyPr>
            <a:noAutofit/>
          </a:bodyPr>
          <a:lstStyle/>
          <a:p>
            <a:pPr algn="ctr"/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20688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8712968" cy="52215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44824"/>
            <a:ext cx="8640959" cy="20458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5593286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Задачи ФОП ДО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712968" cy="561662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обеспечение единых для Российской Федерации содержания дошкольного образования и планируемых результатов освоения образовательной программы дошкольного образования; 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построение (структурирование) содержания образовательной работы на основе учета возрастных и индивидуальных особенностей развития; 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создание условий для равного доступа к образованию для всех детей дошкольного возраста с учетом разнообразия образовательных потребностей и индивидуальных возможностей;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обеспечение динамики развития социальных, нравственных, патриотических, эстетических, интеллектуальных, физических качеств и способностей ребенка, его инициативности, самостоятельности и ответственности;  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достижение детьми на этапе завершения дошкольного образования уровня развития, необходимого и достаточного для успешного освоения ими образовательных программ начального общего образования;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охрана и укрепление физического и психического здоровья детей, в том числе их эмоционального благополучия;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обеспечение психолого-педагогической поддержки семьи и повышение компетентности родителей (законных представителей) в вопросах образования, охраны и укрепления здоровья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5593286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Основные позиции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74555002"/>
              </p:ext>
            </p:extLst>
          </p:nvPr>
        </p:nvGraphicFramePr>
        <p:xfrm>
          <a:off x="899592" y="1196752"/>
          <a:ext cx="7704856" cy="40477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52428"/>
                <a:gridCol w="3852428"/>
              </a:tblGrid>
              <a:tr h="51311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ПООП ДО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ФОП ДО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28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238" algn="r"/>
                        </a:tabLst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Verdana" panose="020B0604030504040204" pitchFamily="34" charset="0"/>
                          <a:cs typeface="Times New Roman" pitchFamily="18" charset="0"/>
                        </a:rPr>
                        <a:t>Носит рекомендательный характер</a:t>
                      </a: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Является нормативным правовым документом, равным по статусу ФГОС</a:t>
                      </a:r>
                    </a:p>
                  </a:txBody>
                  <a:tcPr/>
                </a:tc>
              </a:tr>
              <a:tr h="51311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Структура:</a:t>
                      </a:r>
                    </a:p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Целевой раздел</a:t>
                      </a:r>
                    </a:p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Содержательный раздел</a:t>
                      </a:r>
                    </a:p>
                    <a:p>
                      <a:pPr algn="ctr"/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Организационный раздел</a:t>
                      </a:r>
                    </a:p>
                    <a:p>
                      <a:pPr algn="ctr"/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Структура: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Целевой раздел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Содержательный раздел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Организационный раздел</a:t>
                      </a:r>
                    </a:p>
                    <a:p>
                      <a:pPr algn="ctr"/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5555877"/>
            <a:ext cx="3780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принята ни одним из ведомств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5589240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Утверждена федеральным законом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Возрастные периоды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908720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484784"/>
          <a:ext cx="8748464" cy="27723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64496"/>
                <a:gridCol w="4283968"/>
              </a:tblGrid>
              <a:tr h="36567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225417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Младенческий – от 2 м.- 1 года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Ранний возраст - от 1г. -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3 лет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Дошкольный возраст - от 3- 7 лет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Младенческий возраст – от 0 до 1 года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Ранний возраст – от 1г.-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 лет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Дошкольный возраст – от 3- 7 лет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764704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484784"/>
          <a:ext cx="8748464" cy="4267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74232"/>
                <a:gridCol w="4374232"/>
              </a:tblGrid>
              <a:tr h="36567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ПООП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ФОП ДО</a:t>
                      </a:r>
                      <a:endParaRPr lang="ru-RU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225417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разных документа :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ПООП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ДО – 5 образовательных областей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РП  воспитания – 6 направлений воспитания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(патриотическое ,  познавательное , социальное,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физкультурно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 оздоровительное,  трудовое,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этико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 эстетическое)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документ</a:t>
                      </a: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ООП –</a:t>
                      </a: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 образовательных областей и  включён раздел Федеральная рабочая программа воспитания</a:t>
                      </a:r>
                    </a:p>
                    <a:p>
                      <a:pPr algn="ctr"/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направлений воспитания + духовно- нравственное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88640"/>
            <a:ext cx="7416824" cy="571504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Рабочая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программа воспитания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75448" y="5657671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областей  расширено и конкретизировано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Виды детской деятельности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908720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51520" y="1124745"/>
          <a:ext cx="8640960" cy="55444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6184"/>
                <a:gridCol w="6984776"/>
              </a:tblGrid>
              <a:tr h="3424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 0 до 1 года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9848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ПООП </a:t>
                      </a:r>
                      <a:r>
                        <a:rPr lang="ru-RU" sz="2000" b="1" dirty="0" smtClean="0"/>
                        <a:t>ДО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непосредственное эмоциональное общение со взрослым,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манипулирование с предметами и познавательно-исследовательские действия,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восприятие музыки, детских песен и стихов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,двигательная активность и тактильно-двигательные игры;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15624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ФОП ДО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непосредственное эмоциональное общение со взрослым;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двигательная (пространственно-предметные перемещения, хватание, ползание, ходьба, тактильно-двигательные игры);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предметно-манипулятивная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(орудийные и соотносящие действия с предметами);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речевая (слушание и понимание речи взрослого,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гуление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лепет и первые слова);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элементарная музыкальная деятельность (слушание музыки, танцевальные движения на основе подражания, музыкальные игры)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Виды детской деятельности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908720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51520" y="1124745"/>
          <a:ext cx="8640960" cy="548316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24136"/>
                <a:gridCol w="7416824"/>
              </a:tblGrid>
              <a:tr h="355205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1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года до 3 лет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8323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ПООП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предметная деятельность и игры с составными и динамическими игрушками;</a:t>
                      </a:r>
                    </a:p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экспериментирование с материалами и веществами</a:t>
                      </a:r>
                    </a:p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общение с взрослым и совместные игры со сверстниками под руководством взрослого, </a:t>
                      </a:r>
                    </a:p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самообслуживание и действия с бытовыми предметами-орудиями</a:t>
                      </a:r>
                    </a:p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восприятие смысла музыки, сказок, стихов, рассматривание картинок,</a:t>
                      </a:r>
                    </a:p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двигательная активность;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3417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ФОП ДО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предметная деятельность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экспериментирование с материалами и веществами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ситуативно-деловое общение  со взрослым и эмоционально-практическое со сверстниками под руководством взрослого;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двигательная деятельность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игровая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речевая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изобразительная деятельность и конструирование из мелкого и крупного строительного материала;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самообслуживание и элементарные трудовые действия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музыкальная деятельность</a:t>
                      </a:r>
                    </a:p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00990" cy="571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Виды детской деятельности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1403648" y="908720"/>
            <a:ext cx="7572998" cy="26289"/>
          </a:xfrm>
          <a:prstGeom prst="line">
            <a:avLst/>
          </a:prstGeom>
          <a:noFill/>
          <a:ln w="7632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51520" y="1124745"/>
          <a:ext cx="8640960" cy="55194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24136"/>
                <a:gridCol w="7416824"/>
              </a:tblGrid>
              <a:tr h="3593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 3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лет  до 7   лет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456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ПООП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игровая,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коммуникативная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познавательно-исследовательская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восприятие художественной литературы и фольклора, самообслуживание и элементарный бытовой труд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конструирование ,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музыкальная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двигательная </a:t>
                      </a:r>
                      <a:endParaRPr kumimoji="0" lang="ru-RU" sz="1800" b="0" i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6764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ФОП ДО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игровая деятельность;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общение со взрослым и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сверстниками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речевая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познавательно-исследовательская деятельность и  экспериментирование;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изобразительная деятельность и конструирование из разных материалов;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двигательная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элементарная трудовая </a:t>
                      </a:r>
                    </a:p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602</TotalTime>
  <Words>1696</Words>
  <Application>Microsoft Office PowerPoint</Application>
  <PresentationFormat>Экран (4:3)</PresentationFormat>
  <Paragraphs>293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Федеральная образовательная программа ДО  от   целеполагания   до рефлексии</vt:lpstr>
      <vt:lpstr>  Нормативно- правовая база</vt:lpstr>
      <vt:lpstr>        Задачи ФОП ДО</vt:lpstr>
      <vt:lpstr>        Основные позиции</vt:lpstr>
      <vt:lpstr>        Возрастные периоды</vt:lpstr>
      <vt:lpstr>        </vt:lpstr>
      <vt:lpstr>        Виды детской деятельности</vt:lpstr>
      <vt:lpstr>        Виды детской деятельности</vt:lpstr>
      <vt:lpstr>        Виды детской деятельности</vt:lpstr>
      <vt:lpstr>  Планируемые результаты освоения программы</vt:lpstr>
      <vt:lpstr>  Педагогическая диагностика</vt:lpstr>
      <vt:lpstr>  Позиция педагога</vt:lpstr>
      <vt:lpstr>  Организация образовательной деятельности</vt:lpstr>
      <vt:lpstr>  Формы организации </vt:lpstr>
      <vt:lpstr>  Коррекционная развивающая работа</vt:lpstr>
      <vt:lpstr>  Федеральный календарный план воспитательной работы</vt:lpstr>
      <vt:lpstr>Материально – техническое обеспечение</vt:lpstr>
      <vt:lpstr>Слайд 18</vt:lpstr>
      <vt:lpstr>Слайд 19</vt:lpstr>
      <vt:lpstr>Слайд 20</vt:lpstr>
      <vt:lpstr>Рекомендации по разработке ООП                   в соответствии с ФОП ДО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Культурные практики : воспитательный потенциал</dc:title>
  <dc:creator>admin</dc:creator>
  <cp:lastModifiedBy>admin</cp:lastModifiedBy>
  <cp:revision>68</cp:revision>
  <dcterms:created xsi:type="dcterms:W3CDTF">2021-08-21T16:54:47Z</dcterms:created>
  <dcterms:modified xsi:type="dcterms:W3CDTF">2023-08-18T19:41:51Z</dcterms:modified>
</cp:coreProperties>
</file>