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ainme.ru/post/learning-analytic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668160" y="1189357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222084" y="2613711"/>
            <a:ext cx="6339068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Общие рекомендации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работе с учебной аналитикой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668160" y="-1165645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/>
          <p:nvPr/>
        </p:nvSpPr>
        <p:spPr>
          <a:xfrm>
            <a:off x="668160" y="1189357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2"/>
          <p:cNvSpPr/>
          <p:nvPr/>
        </p:nvSpPr>
        <p:spPr>
          <a:xfrm>
            <a:off x="2993485" y="2395998"/>
            <a:ext cx="6339068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Анализ статистики </a:t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Яндекс.Учебнике</a:t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2"/>
          <p:cNvSpPr/>
          <p:nvPr/>
        </p:nvSpPr>
        <p:spPr>
          <a:xfrm>
            <a:off x="668160" y="-1165645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990600" y="271034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ru-RU" sz="3600" b="1"/>
              <a:t>О чем можно судить на основе этих данных?</a:t>
            </a:r>
            <a:endParaRPr sz="3600" b="1"/>
          </a:p>
        </p:txBody>
      </p:sp>
      <p:sp>
        <p:nvSpPr>
          <p:cNvPr id="182" name="Google Shape;182;p23"/>
          <p:cNvSpPr txBox="1">
            <a:spLocks noGrp="1"/>
          </p:cNvSpPr>
          <p:nvPr>
            <p:ph type="body" idx="1"/>
          </p:nvPr>
        </p:nvSpPr>
        <p:spPr>
          <a:xfrm>
            <a:off x="960120" y="1883383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Верно / неверно выполнено задание или комплекс заданий</a:t>
            </a:r>
            <a:endParaRPr/>
          </a:p>
        </p:txBody>
      </p:sp>
      <p:sp>
        <p:nvSpPr>
          <p:cNvPr id="183" name="Google Shape;183;p23"/>
          <p:cNvSpPr txBox="1"/>
          <p:nvPr/>
        </p:nvSpPr>
        <p:spPr>
          <a:xfrm>
            <a:off x="990600" y="56309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ru-RU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какими данными традиционно работает учитель?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3"/>
          <p:cNvSpPr txBox="1"/>
          <p:nvPr/>
        </p:nvSpPr>
        <p:spPr>
          <a:xfrm>
            <a:off x="990600" y="4096231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Усвоена / не усвоена изучаемая тема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/>
          <p:nvPr/>
        </p:nvSpPr>
        <p:spPr>
          <a:xfrm>
            <a:off x="838200" y="1255967"/>
            <a:ext cx="10515600" cy="4050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Что делать, если тема не усвоена: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поставить «двойку» и вызвать родителей,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еще раз объяснить материал,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дать дополнительные задания,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использовать дисциплинарные методы воздействия, 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рекомендовать дополнительные занятия.</a:t>
            </a:r>
            <a:endParaRPr/>
          </a:p>
          <a:p>
            <a:pPr marL="228600" marR="0" lvl="0" indent="-50800" algn="l" rtl="0">
              <a:lnSpc>
                <a:spcPct val="80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4"/>
          <p:cNvSpPr txBox="1"/>
          <p:nvPr/>
        </p:nvSpPr>
        <p:spPr>
          <a:xfrm>
            <a:off x="947928" y="44987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4"/>
          <p:cNvSpPr txBox="1">
            <a:spLocks noGrp="1"/>
          </p:cNvSpPr>
          <p:nvPr>
            <p:ph type="title"/>
          </p:nvPr>
        </p:nvSpPr>
        <p:spPr>
          <a:xfrm>
            <a:off x="838200" y="-96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b="1"/>
              <a:t>Насколько операциональны эти данные?</a:t>
            </a:r>
            <a:endParaRPr b="1"/>
          </a:p>
        </p:txBody>
      </p:sp>
      <p:sp>
        <p:nvSpPr>
          <p:cNvPr id="192" name="Google Shape;192;p24"/>
          <p:cNvSpPr txBox="1"/>
          <p:nvPr/>
        </p:nvSpPr>
        <p:spPr>
          <a:xfrm>
            <a:off x="838200" y="529939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Можно ли судить о том, почему не усвоена тема?</a:t>
            </a: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>
            <a:spLocks noGrp="1"/>
          </p:cNvSpPr>
          <p:nvPr>
            <p:ph type="body" idx="1"/>
          </p:nvPr>
        </p:nvSpPr>
        <p:spPr>
          <a:xfrm>
            <a:off x="960120" y="1883383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Правильность / неправильность выполнения задания или комплекса заданий.</a:t>
            </a:r>
            <a:endParaRPr/>
          </a:p>
        </p:txBody>
      </p:sp>
      <p:sp>
        <p:nvSpPr>
          <p:cNvPr id="198" name="Google Shape;198;p25"/>
          <p:cNvSpPr txBox="1"/>
          <p:nvPr/>
        </p:nvSpPr>
        <p:spPr>
          <a:xfrm>
            <a:off x="990600" y="56309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Какие данные дает статистика ЯндексУчебника?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5"/>
          <p:cNvSpPr txBox="1"/>
          <p:nvPr/>
        </p:nvSpPr>
        <p:spPr>
          <a:xfrm>
            <a:off x="990600" y="288203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Темп работы (время, затраченное на выполнение заданий).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5"/>
          <p:cNvSpPr txBox="1"/>
          <p:nvPr/>
        </p:nvSpPr>
        <p:spPr>
          <a:xfrm>
            <a:off x="1008090" y="358906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Количество попыток.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6"/>
          <p:cNvSpPr txBox="1">
            <a:spLocks noGrp="1"/>
          </p:cNvSpPr>
          <p:nvPr>
            <p:ph type="body" idx="1"/>
          </p:nvPr>
        </p:nvSpPr>
        <p:spPr>
          <a:xfrm>
            <a:off x="960119" y="1553603"/>
            <a:ext cx="10837139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 Психофизические особенности ребенка (индивидуальный темп).</a:t>
            </a: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990600" y="27828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 чем говорит скорость выполнения заданий?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6"/>
          <p:cNvSpPr txBox="1"/>
          <p:nvPr/>
        </p:nvSpPr>
        <p:spPr>
          <a:xfrm>
            <a:off x="990600" y="2237452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Отношение к работе, мотивация.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6"/>
          <p:cNvSpPr txBox="1"/>
          <p:nvPr/>
        </p:nvSpPr>
        <p:spPr>
          <a:xfrm>
            <a:off x="1008090" y="2899511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Утомляемость (если темп резко снижается от первого задания к последнему (при условии, что задания равноценные).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1008090" y="3831931"/>
            <a:ext cx="10515600" cy="141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Способность к концентрации внимания (если темп резко снижается от первого задания к последнему (при условии, что задания равноценные).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6"/>
          <p:cNvSpPr txBox="1"/>
          <p:nvPr/>
        </p:nvSpPr>
        <p:spPr>
          <a:xfrm>
            <a:off x="1008090" y="51130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Появляются варианты ответа на вопрос о том,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делать.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7"/>
          <p:cNvSpPr txBox="1">
            <a:spLocks noGrp="1"/>
          </p:cNvSpPr>
          <p:nvPr>
            <p:ph type="body" idx="1"/>
          </p:nvPr>
        </p:nvSpPr>
        <p:spPr>
          <a:xfrm>
            <a:off x="960119" y="1553603"/>
            <a:ext cx="10837139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 Способность к концентрации внимания.</a:t>
            </a:r>
            <a:endParaRPr/>
          </a:p>
        </p:txBody>
      </p:sp>
      <p:sp>
        <p:nvSpPr>
          <p:cNvPr id="216" name="Google Shape;216;p27"/>
          <p:cNvSpPr txBox="1"/>
          <p:nvPr/>
        </p:nvSpPr>
        <p:spPr>
          <a:xfrm>
            <a:off x="990600" y="27828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 чем говорит количество попыток?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7"/>
          <p:cNvSpPr txBox="1"/>
          <p:nvPr/>
        </p:nvSpPr>
        <p:spPr>
          <a:xfrm>
            <a:off x="990600" y="2237452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Отношение к работе, мотивация.</a:t>
            </a:r>
            <a:endParaRPr/>
          </a:p>
        </p:txBody>
      </p:sp>
      <p:sp>
        <p:nvSpPr>
          <p:cNvPr id="218" name="Google Shape;218;p27"/>
          <p:cNvSpPr txBox="1"/>
          <p:nvPr/>
        </p:nvSpPr>
        <p:spPr>
          <a:xfrm>
            <a:off x="1008090" y="2806101"/>
            <a:ext cx="10515600" cy="1169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Утомляемость (если количество попыток увеличивается от первого задания к последнему (при условии, что задания равноценные).</a:t>
            </a:r>
            <a:endParaRPr/>
          </a:p>
        </p:txBody>
      </p:sp>
      <p:sp>
        <p:nvSpPr>
          <p:cNvPr id="219" name="Google Shape;219;p27"/>
          <p:cNvSpPr txBox="1"/>
          <p:nvPr/>
        </p:nvSpPr>
        <p:spPr>
          <a:xfrm>
            <a:off x="1008090" y="3996821"/>
            <a:ext cx="10515600" cy="141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Качество усвоения материала, уверенность, уровень   сформированности навыка.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1008090" y="51130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снова есть варианты решения проблемы.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>
            <a:spLocks noGrp="1"/>
          </p:cNvSpPr>
          <p:nvPr>
            <p:ph type="body" idx="1"/>
          </p:nvPr>
        </p:nvSpPr>
        <p:spPr>
          <a:xfrm>
            <a:off x="960120" y="1883383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Данные удобнее интерпретировать в комплексе (учитывать правильность выполнения, темп и количество попыток).</a:t>
            </a:r>
            <a:endParaRPr/>
          </a:p>
        </p:txBody>
      </p:sp>
      <p:sp>
        <p:nvSpPr>
          <p:cNvPr id="226" name="Google Shape;226;p28"/>
          <p:cNvSpPr txBox="1"/>
          <p:nvPr/>
        </p:nvSpPr>
        <p:spPr>
          <a:xfrm>
            <a:off x="990600" y="56309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важно понимать в работе со статистикой  в Яндекс.Учебнике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8"/>
          <p:cNvSpPr txBox="1"/>
          <p:nvPr/>
        </p:nvSpPr>
        <p:spPr>
          <a:xfrm>
            <a:off x="990600" y="300195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Данные необходимо интерпретировать с учетом особенностей задания.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28"/>
          <p:cNvSpPr txBox="1"/>
          <p:nvPr/>
        </p:nvSpPr>
        <p:spPr>
          <a:xfrm>
            <a:off x="1038070" y="409872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Интерпретация данных предполагает решение вопроса о стратегиях работы с ребенком.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>
            <a:spLocks noGrp="1"/>
          </p:cNvSpPr>
          <p:nvPr>
            <p:ph type="body" idx="1"/>
          </p:nvPr>
        </p:nvSpPr>
        <p:spPr>
          <a:xfrm>
            <a:off x="960120" y="1118883"/>
            <a:ext cx="10515600" cy="691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Объем (количество карточек).</a:t>
            </a:r>
            <a:endParaRPr/>
          </a:p>
        </p:txBody>
      </p:sp>
      <p:sp>
        <p:nvSpPr>
          <p:cNvPr id="234" name="Google Shape;234;p29"/>
          <p:cNvSpPr txBox="1"/>
          <p:nvPr/>
        </p:nvSpPr>
        <p:spPr>
          <a:xfrm>
            <a:off x="990600" y="5343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ru-RU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Какие особенности задания необходимо учитывать?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9"/>
          <p:cNvSpPr txBox="1"/>
          <p:nvPr/>
        </p:nvSpPr>
        <p:spPr>
          <a:xfrm>
            <a:off x="990600" y="186270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Где выполняется – дома или в классе.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9"/>
          <p:cNvSpPr txBox="1"/>
          <p:nvPr/>
        </p:nvSpPr>
        <p:spPr>
          <a:xfrm>
            <a:off x="1038070" y="2524755"/>
            <a:ext cx="10515600" cy="72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Есть ли временные ограничения для выполнения.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9"/>
          <p:cNvSpPr txBox="1"/>
          <p:nvPr/>
        </p:nvSpPr>
        <p:spPr>
          <a:xfrm>
            <a:off x="1040570" y="3096874"/>
            <a:ext cx="10515600" cy="124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Уровень сложности + особенности задания в зависимости от уровня сложности (задания сформированы по возрастанию сложности или являются однотипными).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9"/>
          <p:cNvSpPr txBox="1"/>
          <p:nvPr/>
        </p:nvSpPr>
        <p:spPr>
          <a:xfrm>
            <a:off x="1058060" y="4403513"/>
            <a:ext cx="10515600" cy="124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Характер заданий по способам деятельности (одна тема – разные способы выполнения: сравнение, установление соответствий, удаление лишнего, обоснование и пр.)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9"/>
          <p:cNvSpPr txBox="1"/>
          <p:nvPr/>
        </p:nvSpPr>
        <p:spPr>
          <a:xfrm>
            <a:off x="1015590" y="5785093"/>
            <a:ext cx="10515600" cy="780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Задания на одну тему или на несколько тем.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0"/>
          <p:cNvSpPr txBox="1">
            <a:spLocks noGrp="1"/>
          </p:cNvSpPr>
          <p:nvPr>
            <p:ph type="body" idx="1"/>
          </p:nvPr>
        </p:nvSpPr>
        <p:spPr>
          <a:xfrm>
            <a:off x="960120" y="1253803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Задание содержит несколько карточек одного уровня сложности.</a:t>
            </a:r>
            <a:endParaRPr/>
          </a:p>
        </p:txBody>
      </p:sp>
      <p:sp>
        <p:nvSpPr>
          <p:cNvPr id="245" name="Google Shape;245;p30"/>
          <p:cNvSpPr txBox="1"/>
          <p:nvPr/>
        </p:nvSpPr>
        <p:spPr>
          <a:xfrm>
            <a:off x="990600" y="1433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 1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0"/>
          <p:cNvSpPr txBox="1"/>
          <p:nvPr/>
        </p:nvSpPr>
        <p:spPr>
          <a:xfrm>
            <a:off x="990600" y="214752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Выполняется дома без ограничений времени.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0"/>
          <p:cNvSpPr txBox="1"/>
          <p:nvPr/>
        </p:nvSpPr>
        <p:spPr>
          <a:xfrm>
            <a:off x="1038070" y="292950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Ребенок затрачивает на выполнение заданий минимум времени и не использует дополнительные попытки.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0"/>
          <p:cNvSpPr txBox="1"/>
          <p:nvPr/>
        </p:nvSpPr>
        <p:spPr>
          <a:xfrm>
            <a:off x="1040570" y="4101231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Большая часть карточек решена неправильно.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1"/>
          <p:cNvSpPr txBox="1">
            <a:spLocks noGrp="1"/>
          </p:cNvSpPr>
          <p:nvPr>
            <p:ph type="body" idx="1"/>
          </p:nvPr>
        </p:nvSpPr>
        <p:spPr>
          <a:xfrm>
            <a:off x="960120" y="1253803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Задание содержит несколько карточек одного уровня сложности.</a:t>
            </a:r>
            <a:endParaRPr/>
          </a:p>
        </p:txBody>
      </p:sp>
      <p:sp>
        <p:nvSpPr>
          <p:cNvPr id="254" name="Google Shape;254;p31"/>
          <p:cNvSpPr txBox="1"/>
          <p:nvPr/>
        </p:nvSpPr>
        <p:spPr>
          <a:xfrm>
            <a:off x="990600" y="1433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 2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1"/>
          <p:cNvSpPr txBox="1"/>
          <p:nvPr/>
        </p:nvSpPr>
        <p:spPr>
          <a:xfrm>
            <a:off x="990600" y="214752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Выполняется дома без ограничений времени.</a:t>
            </a:r>
            <a:endParaRPr/>
          </a:p>
        </p:txBody>
      </p:sp>
      <p:sp>
        <p:nvSpPr>
          <p:cNvPr id="256" name="Google Shape;256;p31"/>
          <p:cNvSpPr txBox="1"/>
          <p:nvPr/>
        </p:nvSpPr>
        <p:spPr>
          <a:xfrm>
            <a:off x="1038070" y="2929500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Первые две карточки выполнены относительно быстро и правильно.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1"/>
          <p:cNvSpPr txBox="1"/>
          <p:nvPr/>
        </p:nvSpPr>
        <p:spPr>
          <a:xfrm>
            <a:off x="1040570" y="3966321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Начиная с третьей карточки время выполнения возрастает.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1"/>
          <p:cNvSpPr txBox="1"/>
          <p:nvPr/>
        </p:nvSpPr>
        <p:spPr>
          <a:xfrm>
            <a:off x="1013090" y="4763291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Последние карточки ребенок решает долго и не с первой попытки.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668161" y="1974803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668160" y="412920"/>
            <a:ext cx="70119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Общие комментарии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658079" y="1519747"/>
            <a:ext cx="11036615" cy="4861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трактовке данных требуется максимальная аккуратность:</a:t>
            </a:r>
            <a:endParaRPr/>
          </a:p>
          <a:p>
            <a:pPr marL="800100" marR="0" lvl="1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корреляция не всегда обозначает причинно-следственную связь;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глобальные, далеко идущие интерпретации рискованны.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Аналитика работает в условиях объективной шкалы:</a:t>
            </a:r>
            <a:endParaRPr/>
          </a:p>
          <a:p>
            <a:pPr marL="800100" marR="0" lvl="1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оценка «4» одного ребёнка соответствует оценке «4» другого ребёнка;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оценка «4» по одному предмету соответствует оценке «4» </a:t>
            </a:r>
            <a:endParaRPr/>
          </a:p>
          <a:p>
            <a:pPr marL="457200" marR="0" lvl="1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по другому предмету.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Аналитика – это поиск ответа на правильно заданный вопрос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668160" y="-1165645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2"/>
          <p:cNvSpPr txBox="1">
            <a:spLocks noGrp="1"/>
          </p:cNvSpPr>
          <p:nvPr>
            <p:ph type="body" idx="1"/>
          </p:nvPr>
        </p:nvSpPr>
        <p:spPr>
          <a:xfrm>
            <a:off x="960120" y="1253803"/>
            <a:ext cx="10515600" cy="1354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Ребенок выполняет задания на одну тему в среднем темпе, в основном с первой попытки, хотя иногда использует дополнительные попытки, особенно в последних карточках.</a:t>
            </a:r>
            <a:endParaRPr/>
          </a:p>
        </p:txBody>
      </p:sp>
      <p:sp>
        <p:nvSpPr>
          <p:cNvPr id="264" name="Google Shape;264;p32"/>
          <p:cNvSpPr txBox="1"/>
          <p:nvPr/>
        </p:nvSpPr>
        <p:spPr>
          <a:xfrm>
            <a:off x="990600" y="1433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 3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2"/>
          <p:cNvSpPr txBox="1"/>
          <p:nvPr/>
        </p:nvSpPr>
        <p:spPr>
          <a:xfrm>
            <a:off x="990600" y="2762110"/>
            <a:ext cx="10515600" cy="1143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Комплексное задание, в котором предложены карточки на те же самые темы сопоставимого уровня сложности ребенок делает с ошибками.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32"/>
          <p:cNvSpPr txBox="1"/>
          <p:nvPr/>
        </p:nvSpPr>
        <p:spPr>
          <a:xfrm>
            <a:off x="1038070" y="4173677"/>
            <a:ext cx="10515600" cy="107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 решение карточек в комплексной работе ребенок тратит больше времени, чаще использует дополнительные попытки.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3"/>
          <p:cNvSpPr txBox="1">
            <a:spLocks noGrp="1"/>
          </p:cNvSpPr>
          <p:nvPr>
            <p:ph type="body" idx="1"/>
          </p:nvPr>
        </p:nvSpPr>
        <p:spPr>
          <a:xfrm>
            <a:off x="960120" y="1598573"/>
            <a:ext cx="10515600" cy="1774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Ребенок решает карточки по одной теме с возрастающим уровнем сложности, достаточно успешно справляясь со всеми заданиями, кроме того, в котором требуется удалить лишнее. Отметим, что по уровню языкового материала это задание не самое сложное. </a:t>
            </a:r>
            <a:endParaRPr/>
          </a:p>
        </p:txBody>
      </p:sp>
      <p:sp>
        <p:nvSpPr>
          <p:cNvPr id="272" name="Google Shape;272;p33"/>
          <p:cNvSpPr txBox="1"/>
          <p:nvPr/>
        </p:nvSpPr>
        <p:spPr>
          <a:xfrm>
            <a:off x="990600" y="1433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 4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3"/>
          <p:cNvSpPr txBox="1"/>
          <p:nvPr/>
        </p:nvSpPr>
        <p:spPr>
          <a:xfrm>
            <a:off x="1038070" y="3604053"/>
            <a:ext cx="10515600" cy="1642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дальнейшем ситуация повторяется при выполнении заданий на другие темы. Задания на удаление лишнего для ребенка словно заколдованные: он ошибается вне зависимости от уровня сложности.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/>
          <p:nvPr/>
        </p:nvSpPr>
        <p:spPr>
          <a:xfrm>
            <a:off x="668161" y="1996575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668160" y="412920"/>
            <a:ext cx="70119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Типы учебной аналитики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668160" y="-1165645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918538" y="1382486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Предписывающая аналитика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918538" y="5545419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Описательная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аналитика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918538" y="4251608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Диагностическая аналитика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918538" y="2817047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Предсказательная аналитика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3891224" y="1382486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 достичь желаемого?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3891224" y="2814694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произойдет?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3891224" y="4251608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Почему это произошло?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3891224" y="5534533"/>
            <a:ext cx="2488697" cy="94705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произошло?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6814457" y="1382486"/>
            <a:ext cx="5138057" cy="947057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Оптимизация и управление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Рекомендательные системы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6814457" y="2817047"/>
            <a:ext cx="5138057" cy="947057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Классификация данных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Составление прогнозов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5"/>
          <p:cNvSpPr/>
          <p:nvPr/>
        </p:nvSpPr>
        <p:spPr>
          <a:xfrm>
            <a:off x="6814457" y="4251608"/>
            <a:ext cx="5138057" cy="947057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Обнаружение причинно-следственных связей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Обнаружение связи между параметрами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Выявление закономерностей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6814457" y="5534533"/>
            <a:ext cx="5138057" cy="947057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Описание данных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Обнаружение отклонений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15"/>
          <p:cNvCxnSpPr/>
          <p:nvPr/>
        </p:nvCxnSpPr>
        <p:spPr>
          <a:xfrm rot="10800000">
            <a:off x="348345" y="1469571"/>
            <a:ext cx="10886" cy="5022905"/>
          </a:xfrm>
          <a:prstGeom prst="straightConnector1">
            <a:avLst/>
          </a:prstGeom>
          <a:noFill/>
          <a:ln w="60325" cap="sq" cmpd="sng">
            <a:solidFill>
              <a:srgbClr val="AEABAB"/>
            </a:solidFill>
            <a:prstDash val="dash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668161" y="1996575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1075369" y="142574"/>
            <a:ext cx="70119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что обращать внимание в аналитике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/>
          <p:nvPr/>
        </p:nvSpPr>
        <p:spPr>
          <a:xfrm>
            <a:off x="668160" y="-1165645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668159" y="1254974"/>
            <a:ext cx="10794497" cy="4928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Способы анализа: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динамика показателей;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отклонения от среднего значения, от целевого значения;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сравнение показателей по сопоставимым объектам и периодам;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выделение групп объектов для сравнения;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составление рейтингов и ТОП-списков.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Учет </a:t>
            </a: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дискриминативности</a:t>
            </a: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заданий: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если трудную контрольную решили не те, от кого вы это ожидали;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если весь класс решил контрольную плохо.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Учет разброса оценок: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сильный разброс не позволяет ориентироваться на среднее значение;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отсутствие разброса может указывать на отсутствие динамики.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/>
          <p:nvPr/>
        </p:nvSpPr>
        <p:spPr>
          <a:xfrm>
            <a:off x="-225221" y="2631623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668160" y="412920"/>
            <a:ext cx="70119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Рекомендации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668159" y="1254974"/>
            <a:ext cx="10794497" cy="4928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668159" y="1308754"/>
            <a:ext cx="4411170" cy="1970314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Попробуйте спрогнозировать результаты всех учеников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перед значимой контрольной/проверочной.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7"/>
          <p:cNvSpPr/>
          <p:nvPr/>
        </p:nvSpPr>
        <p:spPr>
          <a:xfrm>
            <a:off x="5301343" y="1327225"/>
            <a:ext cx="6562903" cy="1970314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Там, где ваш прогноз не совпал с реальностью,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необходимо внимательно оценивать ваши предоставления по ученикам и по заданиям.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7"/>
          <p:cNvSpPr/>
          <p:nvPr/>
        </p:nvSpPr>
        <p:spPr>
          <a:xfrm>
            <a:off x="668159" y="3719029"/>
            <a:ext cx="4411170" cy="1970314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Читайте материалы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учебной аналитике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7"/>
          <p:cNvSpPr/>
          <p:nvPr/>
        </p:nvSpPr>
        <p:spPr>
          <a:xfrm>
            <a:off x="5301343" y="3893201"/>
            <a:ext cx="6562903" cy="1970314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http://www.edutainme.ru/post/learning-analytics/</a:t>
            </a: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(Эдьютейнми, учебная аналитика)</a:t>
            </a:r>
            <a:endParaRPr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Максим Скрябин, учебная аналитика</a:t>
            </a:r>
            <a:endParaRPr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/>
          <p:nvPr/>
        </p:nvSpPr>
        <p:spPr>
          <a:xfrm>
            <a:off x="668160" y="1189357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3287400" y="2352454"/>
            <a:ext cx="6339068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Отображение статистики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Яндекс.Учебнике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668160" y="-1165645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/>
          <p:nvPr/>
        </p:nvSpPr>
        <p:spPr>
          <a:xfrm>
            <a:off x="668161" y="1974803"/>
            <a:ext cx="10443788" cy="316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Результаты одного занятия.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Результаты ученика по занятию.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Результаты ученика по предмету.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9"/>
          <p:cNvSpPr/>
          <p:nvPr/>
        </p:nvSpPr>
        <p:spPr>
          <a:xfrm>
            <a:off x="2506387" y="310113"/>
            <a:ext cx="70119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показывает статистика в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Яндекс.Учебнике</a:t>
            </a: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9"/>
          <p:cNvSpPr/>
          <p:nvPr/>
        </p:nvSpPr>
        <p:spPr>
          <a:xfrm>
            <a:off x="658080" y="1476203"/>
            <a:ext cx="6339068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Журнал: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9"/>
          <p:cNvSpPr/>
          <p:nvPr/>
        </p:nvSpPr>
        <p:spPr>
          <a:xfrm>
            <a:off x="668160" y="-1165645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/>
          <p:nvPr/>
        </p:nvSpPr>
        <p:spPr>
          <a:xfrm>
            <a:off x="658080" y="2155152"/>
            <a:ext cx="10443788" cy="293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  Общее количество верных решений и ошибок, допущенных учениками по всему уроку/отдельным карточкам.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  Количество попыток, затраченных учениками на решение карточек.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  Время, затраченное на решение карточек и всего урока. </a:t>
            </a:r>
            <a:b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0"/>
          <p:cNvSpPr/>
          <p:nvPr/>
        </p:nvSpPr>
        <p:spPr>
          <a:xfrm>
            <a:off x="658080" y="2241317"/>
            <a:ext cx="6339068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0"/>
          <p:cNvSpPr/>
          <p:nvPr/>
        </p:nvSpPr>
        <p:spPr>
          <a:xfrm>
            <a:off x="464556" y="-1515608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0"/>
          <p:cNvSpPr/>
          <p:nvPr/>
        </p:nvSpPr>
        <p:spPr>
          <a:xfrm>
            <a:off x="668159" y="412920"/>
            <a:ext cx="11338783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Как анализировать статистику в Яндекс.Учебнике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0"/>
          <p:cNvSpPr/>
          <p:nvPr/>
        </p:nvSpPr>
        <p:spPr>
          <a:xfrm>
            <a:off x="668159" y="1405536"/>
            <a:ext cx="6339068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Анализ тенденций по всему классу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/>
          <p:nvPr/>
        </p:nvSpPr>
        <p:spPr>
          <a:xfrm>
            <a:off x="668159" y="2155153"/>
            <a:ext cx="11023098" cy="293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  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все крайние значения, например, слишком быстрое или слишком долгое решение задания;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  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большое количество пропущенных карточек, которые ребенок или не открывал, или открыл, но не нажал «Ответить»;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  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отказ ребенка решать карточку после ошибки в первой попытке;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·  </a:t>
            </a:r>
            <a:r>
              <a:rPr lang="ru-RU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динамика времени решения карточек – время на решение однотипных карточек должно постепенно сокращаться.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1"/>
          <p:cNvSpPr/>
          <p:nvPr/>
        </p:nvSpPr>
        <p:spPr>
          <a:xfrm>
            <a:off x="668159" y="412920"/>
            <a:ext cx="11338783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625" tIns="35625" rIns="35625" bIns="35625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Как анализировать статистику в Яндекс.Учебнике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1"/>
          <p:cNvSpPr/>
          <p:nvPr/>
        </p:nvSpPr>
        <p:spPr>
          <a:xfrm>
            <a:off x="464556" y="-1515608"/>
            <a:ext cx="7419109" cy="6326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1"/>
          <p:cNvSpPr/>
          <p:nvPr/>
        </p:nvSpPr>
        <p:spPr>
          <a:xfrm>
            <a:off x="668159" y="1405536"/>
            <a:ext cx="6339068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" tIns="22500" rIns="45000" bIns="22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Анализ результатов по ученику, дополнительные параметры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ca21ed8-a3df-4193-b700-fd65bdc63fa0">US75DVFUYAPE-2001214921-38</_dlc_DocId>
    <_dlc_DocIdUrl xmlns="1ca21ed8-a3df-4193-b700-fd65bdc63fa0">
      <Url>http://www.eduportal44.ru/Makariev_EDU/makar-rmk/_layouts/15/DocIdRedir.aspx?ID=US75DVFUYAPE-2001214921-38</Url>
      <Description>US75DVFUYAPE-2001214921-38</Description>
    </_dlc_DocIdUrl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E81212DC9DB8F448C80174DD77CEE23" ma:contentTypeVersion="2" ma:contentTypeDescription="Создание документа." ma:contentTypeScope="" ma:versionID="a295191fa096ff5a8c316e64d15b99e3">
  <xsd:schema xmlns:xsd="http://www.w3.org/2001/XMLSchema" xmlns:xs="http://www.w3.org/2001/XMLSchema" xmlns:p="http://schemas.microsoft.com/office/2006/metadata/properties" xmlns:ns2="1ca21ed8-a3df-4193-b700-fd65bdc63fa0" targetNamespace="http://schemas.microsoft.com/office/2006/metadata/properties" ma:root="true" ma:fieldsID="bb9af05d7b05cba7abf3cc66098ce0f2" ns2:_="">
    <xsd:import namespace="1ca21ed8-a3df-4193-b700-fd65bdc63f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21ed8-a3df-4193-b700-fd65bdc63f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5FB0FF-2134-4F82-8D4B-7E47E182C958}"/>
</file>

<file path=customXml/itemProps2.xml><?xml version="1.0" encoding="utf-8"?>
<ds:datastoreItem xmlns:ds="http://schemas.openxmlformats.org/officeDocument/2006/customXml" ds:itemID="{C039554C-1B5B-48AD-9F6E-E8FA7490B6EF}"/>
</file>

<file path=customXml/itemProps3.xml><?xml version="1.0" encoding="utf-8"?>
<ds:datastoreItem xmlns:ds="http://schemas.openxmlformats.org/officeDocument/2006/customXml" ds:itemID="{49965209-F126-47DC-B873-7352B2C4238F}"/>
</file>

<file path=customXml/itemProps4.xml><?xml version="1.0" encoding="utf-8"?>
<ds:datastoreItem xmlns:ds="http://schemas.openxmlformats.org/officeDocument/2006/customXml" ds:itemID="{91CC5D6B-C84C-4816-B30A-6EF7BCF3023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Широкоэкранный</PresentationFormat>
  <Paragraphs>139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Noto Sans Symbols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чем можно судить на основе этих данных?</vt:lpstr>
      <vt:lpstr>Насколько операциональны эти данные?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Татьяна Николаева</cp:lastModifiedBy>
  <cp:revision>1</cp:revision>
  <dcterms:modified xsi:type="dcterms:W3CDTF">2019-10-28T18:37:17Z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0x0101006E81212DC9DB8F448C80174DD77CEE23</vt:lpwstr>
  </property>
  <property fmtid="{D5CDD505-2E9C-101B-9397-08002B2CF9AE}" pid="3" name="_dlc_DocIdItemGuid">
    <vt:lpwstr>41aa2a9b-4b2d-4b1b-8383-5acbc68a106d</vt:lpwstr>
  </property>
</Properties>
</file>