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96CD9C7-A187-4190-99EA-CA9A9A4464B7}">
  <a:tblStyle styleId="{996CD9C7-A187-4190-99EA-CA9A9A4464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schemas.openxmlformats.org/officeDocument/2006/relationships/slide" Target="slides/slide45.xml"/><Relationship Id="rId55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53" Type="http://schemas.openxmlformats.org/officeDocument/2006/relationships/slide" Target="slides/slide48.xml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43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56" Type="http://schemas.openxmlformats.org/officeDocument/2006/relationships/customXml" Target="../customXml/item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tableStyles" Target="tableStyles.xml"/><Relationship Id="rId46" Type="http://schemas.openxmlformats.org/officeDocument/2006/relationships/slide" Target="slides/slide41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1" Type="http://schemas.openxmlformats.org/officeDocument/2006/relationships/slide" Target="slides/slide36.xml"/><Relationship Id="rId20" Type="http://schemas.openxmlformats.org/officeDocument/2006/relationships/slide" Target="slides/slide15.xml"/><Relationship Id="rId54" Type="http://schemas.openxmlformats.org/officeDocument/2006/relationships/customXml" Target="../customXml/item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49" Type="http://schemas.openxmlformats.org/officeDocument/2006/relationships/slide" Target="slides/slide44.xml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5" Type="http://schemas.openxmlformats.org/officeDocument/2006/relationships/slide" Target="slides/slide10.xml"/><Relationship Id="rId57" Type="http://schemas.openxmlformats.org/officeDocument/2006/relationships/customXml" Target="../customXml/item4.xml"/><Relationship Id="rId44" Type="http://schemas.openxmlformats.org/officeDocument/2006/relationships/slide" Target="slides/slide39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7.png"/><Relationship Id="rId5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Relationship Id="rId4" Type="http://schemas.openxmlformats.org/officeDocument/2006/relationships/hyperlink" Target="https://novator.team/post/668" TargetMode="External"/><Relationship Id="rId5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910314" y="3041420"/>
            <a:ext cx="10141819" cy="1649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ru-RU" sz="4800"/>
              <a:t>Применение </a:t>
            </a:r>
            <a:br>
              <a:rPr lang="ru-RU" sz="4800"/>
            </a:br>
            <a:r>
              <a:rPr b="1" lang="ru-RU" sz="4800">
                <a:solidFill>
                  <a:srgbClr val="FF0000"/>
                </a:solidFill>
              </a:rPr>
              <a:t>Я</a:t>
            </a:r>
            <a:r>
              <a:rPr lang="ru-RU" sz="4800"/>
              <a:t>ндекс.Учебника по математике</a:t>
            </a:r>
            <a:br>
              <a:rPr lang="ru-RU" sz="4800"/>
            </a:br>
            <a:r>
              <a:rPr lang="ru-RU" sz="4800"/>
              <a:t>в процессе обучения младших школьников</a:t>
            </a:r>
            <a:endParaRPr sz="4800"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158" y="5917478"/>
            <a:ext cx="12858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3595" y="483698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006" y="6231372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>
            <p:ph type="title"/>
          </p:nvPr>
        </p:nvSpPr>
        <p:spPr>
          <a:xfrm>
            <a:off x="1645921" y="515683"/>
            <a:ext cx="91176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None/>
            </a:pPr>
            <a:r>
              <a:rPr lang="ru-RU" sz="2160">
                <a:solidFill>
                  <a:srgbClr val="000000"/>
                </a:solidFill>
              </a:rPr>
              <a:t>В ходе диагностики выяснилось, что основная часть детей не справляются с решением уравнений вида 33 – (</a:t>
            </a:r>
            <a:r>
              <a:rPr i="1" lang="ru-RU" sz="2160">
                <a:solidFill>
                  <a:srgbClr val="000000"/>
                </a:solidFill>
              </a:rPr>
              <a:t>х</a:t>
            </a:r>
            <a:r>
              <a:rPr lang="ru-RU" sz="2160">
                <a:solidFill>
                  <a:srgbClr val="000000"/>
                </a:solidFill>
              </a:rPr>
              <a:t> + 16) = 11. Учитель хочет подобрать задания для дополнительного занятия с отстающими детьми.</a:t>
            </a:r>
            <a:br>
              <a:rPr lang="ru-RU" sz="2160">
                <a:solidFill>
                  <a:srgbClr val="000000"/>
                </a:solidFill>
              </a:rPr>
            </a:br>
            <a:r>
              <a:rPr lang="ru-RU" sz="2160">
                <a:solidFill>
                  <a:srgbClr val="000000"/>
                </a:solidFill>
              </a:rPr>
              <a:t>Где их искать? </a:t>
            </a:r>
            <a:endParaRPr sz="3959"/>
          </a:p>
        </p:txBody>
      </p:sp>
      <p:pic>
        <p:nvPicPr>
          <p:cNvPr descr="https://openclipart.org/image/2400px/svg_to_png/279817/question_mark_cartoony_with_eyes_monsterbrain.png"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7073"/>
            <a:ext cx="1840003" cy="19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7873214" y="5715000"/>
            <a:ext cx="4318786" cy="1143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6213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340"/>
              <a:buFont typeface="Calibri"/>
              <a:buNone/>
            </a:pPr>
            <a:r>
              <a:rPr b="1" i="1" lang="ru-RU" sz="234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РАССМОТРИМ СЛЕДУЮЩУЮ    СИТУАЦИЮ ИЗ ПРАКТИКИ</a:t>
            </a:r>
            <a:endParaRPr b="1" i="1" sz="429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1805" y="1895474"/>
            <a:ext cx="2295525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1852405" y="4376736"/>
            <a:ext cx="3384376" cy="720080"/>
          </a:xfrm>
          <a:prstGeom prst="ellipse">
            <a:avLst/>
          </a:prstGeom>
          <a:noFill/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006" y="6231372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type="title"/>
          </p:nvPr>
        </p:nvSpPr>
        <p:spPr>
          <a:xfrm>
            <a:off x="2235200" y="548680"/>
            <a:ext cx="79859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>
                <a:solidFill>
                  <a:srgbClr val="000000"/>
                </a:solidFill>
              </a:rPr>
              <a:t>Учитель хочет подобрать задания для занятия математического кружка. </a:t>
            </a:r>
            <a:br>
              <a:rPr lang="ru-RU" sz="24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Где искать?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7873214" y="5715000"/>
            <a:ext cx="4318786" cy="1143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6213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340"/>
              <a:buFont typeface="Calibri"/>
              <a:buNone/>
            </a:pPr>
            <a:r>
              <a:rPr b="1" i="1" lang="ru-RU" sz="234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РАССМОТРИМ СЛЕДУЮЩУЮ    СИТУАЦИЮ ИЗ ПРАКТИКИ</a:t>
            </a:r>
            <a:endParaRPr b="1" i="1" sz="429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2481" y="1607883"/>
            <a:ext cx="2295525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1653053" y="4981691"/>
            <a:ext cx="3384376" cy="616469"/>
          </a:xfrm>
          <a:prstGeom prst="ellipse">
            <a:avLst/>
          </a:prstGeom>
          <a:noFill/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openclipart.org/image/2400px/svg_to_png/279817/question_mark_cartoony_with_eyes_monsterbrain.png" id="178" name="Google Shape;17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7073"/>
            <a:ext cx="1840003" cy="198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>
            <a:off x="6209220" y="2746332"/>
            <a:ext cx="2425759" cy="1258733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544424" y="3290136"/>
            <a:ext cx="1567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пределах 10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5591944" y="2560638"/>
            <a:ext cx="3660310" cy="2086200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528049" y="4041067"/>
            <a:ext cx="1567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пределах 20</a:t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5159896" y="2368627"/>
            <a:ext cx="4824536" cy="2893882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456041" y="4653136"/>
            <a:ext cx="1971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пределах 100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4871864" y="2127238"/>
            <a:ext cx="5400600" cy="3963246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6456040" y="5364017"/>
            <a:ext cx="2128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пределах 1000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6456040" y="6093296"/>
            <a:ext cx="2605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пределах 1000 000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4688802" y="1938969"/>
            <a:ext cx="5799686" cy="4730391"/>
          </a:xfrm>
          <a:prstGeom prst="ellipse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208842" y="3267399"/>
            <a:ext cx="2571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alibri"/>
              <a:buNone/>
            </a:pPr>
            <a:r>
              <a:rPr b="1" lang="ru-RU" sz="4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+  -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1152962" y="4044698"/>
            <a:ext cx="25715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alibri"/>
              <a:buNone/>
            </a:pPr>
            <a:r>
              <a:rPr b="1" lang="ru-RU" sz="4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х   :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672029" y="524067"/>
            <a:ext cx="1133261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Помимо принадлежности к той или иной теме (содержательно-методической линии) у заданий есть еще один важный параметр отбора: арифметические действия и пределы счета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9466992" y="6301434"/>
            <a:ext cx="2605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1000 000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905751" y="529489"/>
            <a:ext cx="109483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/>
              <a:t>Учителю важно понимать про задание, какие арифметические действия выполняет в нем ребенок и в каких пределах счета идут вычисления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8104393" y="1819312"/>
            <a:ext cx="15983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пределах 10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8104393" y="2586918"/>
            <a:ext cx="15983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пределах 20</a:t>
            </a: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8104393" y="3354524"/>
            <a:ext cx="1971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пределах 100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8104392" y="4122130"/>
            <a:ext cx="2128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пределах 1000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8104392" y="4889736"/>
            <a:ext cx="2605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пределах 1000 000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1991544" y="1760812"/>
            <a:ext cx="5256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Маши 5 рублей, а у Саши 4 рубля. Сколько всего?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1991544" y="2459168"/>
            <a:ext cx="5647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Маши 7 рублей, а у Саши 8 рублей. Сколько всего?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1991544" y="3344813"/>
            <a:ext cx="5647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Маши 37 рублей, а у Саши 23 рубля. Сколько всего?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1991544" y="4043169"/>
            <a:ext cx="5680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Маши 779 рублей, а у Саши 82 рубля. Сколько всего?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1991544" y="4741527"/>
            <a:ext cx="56801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 Маши _________ рублей, а у Саши __________ рубля. Сколько всего?</a:t>
            </a:r>
            <a:endParaRPr/>
          </a:p>
        </p:txBody>
      </p:sp>
      <p:pic>
        <p:nvPicPr>
          <p:cNvPr descr="https://openclipart.org/image/2400px/svg_to_png/279817/question_mark_cartoony_with_eyes_monsterbrain.png"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8621" y="4467588"/>
            <a:ext cx="499248" cy="537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openclipart.org/image/2400px/svg_to_png/279817/question_mark_cartoony_with_eyes_monsterbrain.png" id="214" name="Google Shape;2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8008" y="4499065"/>
            <a:ext cx="499248" cy="53729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/>
          <p:nvPr/>
        </p:nvSpPr>
        <p:spPr>
          <a:xfrm>
            <a:off x="991518" y="5590109"/>
            <a:ext cx="107194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Поэтому задания по математике соотнесены с пределами счета и арифметическими действиями – найти нужные случаи и пределы счета можно </a:t>
            </a:r>
            <a:r>
              <a:rPr b="1" lang="ru-RU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 помощью фильтров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013" y="5573140"/>
            <a:ext cx="566737" cy="8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rgbClr val="000000"/>
                </a:solidFill>
              </a:rPr>
              <a:t>Найти нужные случаи и пределы счета </a:t>
            </a:r>
            <a:br>
              <a:rPr b="1" lang="ru-RU" sz="3200">
                <a:solidFill>
                  <a:srgbClr val="000000"/>
                </a:solidFill>
              </a:rPr>
            </a:br>
            <a:r>
              <a:rPr b="1" lang="ru-RU" sz="3200">
                <a:solidFill>
                  <a:srgbClr val="000000"/>
                </a:solidFill>
              </a:rPr>
              <a:t>можно </a:t>
            </a:r>
            <a:r>
              <a:rPr b="1" lang="ru-RU" sz="3200"/>
              <a:t>с помощью фильтров</a:t>
            </a:r>
            <a:endParaRPr sz="3200"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480" y="1752651"/>
            <a:ext cx="10353040" cy="443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0" y="402808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Рассмотрим иерархию рубрикатора на примере простых уравнений</a:t>
            </a:r>
            <a:endParaRPr sz="3600"/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766" y="1809750"/>
            <a:ext cx="2352675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0" y="1957087"/>
            <a:ext cx="17971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0" y="402808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Рассмотрим иерархию рубрикатора на примере простых уравнений</a:t>
            </a:r>
            <a:endParaRPr sz="3600"/>
          </a:p>
        </p:txBody>
      </p:sp>
      <p:sp>
        <p:nvSpPr>
          <p:cNvPr id="237" name="Google Shape;237;p28"/>
          <p:cNvSpPr/>
          <p:nvPr/>
        </p:nvSpPr>
        <p:spPr>
          <a:xfrm>
            <a:off x="5137641" y="2339732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6213310" y="2760279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8359254" y="3298071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9766" y="1809750"/>
            <a:ext cx="2352675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2190" y="1809750"/>
            <a:ext cx="5917404" cy="493822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0" y="1957087"/>
            <a:ext cx="23597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ПОДРАЗДЕЛ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5327015" y="3844941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8359254" y="3298071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2840" y="2981325"/>
            <a:ext cx="2924175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b="1863" l="0" r="24652" t="0"/>
          <a:stretch/>
        </p:blipFill>
        <p:spPr>
          <a:xfrm>
            <a:off x="6232333" y="3098051"/>
            <a:ext cx="5654868" cy="342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0" y="1957087"/>
            <a:ext cx="42468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(тип уравнений)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9"/>
          <p:cNvSpPr txBox="1"/>
          <p:nvPr>
            <p:ph type="title"/>
          </p:nvPr>
        </p:nvSpPr>
        <p:spPr>
          <a:xfrm>
            <a:off x="0" y="402808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Рассмотрим иерархию рубрикатора на примере простых уравнений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 rotWithShape="1">
          <a:blip r:embed="rId3">
            <a:alphaModFix/>
          </a:blip>
          <a:srcRect b="27430" l="-104" r="103" t="0"/>
          <a:stretch/>
        </p:blipFill>
        <p:spPr>
          <a:xfrm>
            <a:off x="2400300" y="2741253"/>
            <a:ext cx="9758680" cy="3832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/>
          <p:nvPr/>
        </p:nvSpPr>
        <p:spPr>
          <a:xfrm>
            <a:off x="4000614" y="4758987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0" y="1957087"/>
            <a:ext cx="4765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ФИЛЬТР (пределы счета)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 txBox="1"/>
          <p:nvPr>
            <p:ph type="title"/>
          </p:nvPr>
        </p:nvSpPr>
        <p:spPr>
          <a:xfrm>
            <a:off x="0" y="402808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Рассмотрим иерархию рубрикатора на примере простых уравнений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/>
          <p:nvPr>
            <p:ph type="title"/>
          </p:nvPr>
        </p:nvSpPr>
        <p:spPr>
          <a:xfrm>
            <a:off x="2869541" y="1693231"/>
            <a:ext cx="808400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i="1" lang="ru-RU" sz="2400"/>
              <a:t>Учитель хочет подобрать РАЗНЫЕ задания для отработки на уроке или дома умения делить на 2. </a:t>
            </a:r>
            <a:br>
              <a:rPr i="1" lang="ru-RU" sz="2400"/>
            </a:br>
            <a:r>
              <a:rPr i="1" lang="ru-RU" sz="2400"/>
              <a:t>Где  и как искать?</a:t>
            </a:r>
            <a:endParaRPr i="1" sz="2400"/>
          </a:p>
        </p:txBody>
      </p:sp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1971575" y="3259150"/>
            <a:ext cx="8229600" cy="291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Можно «пройтись» по всем веткам рубрикатора и подобрать нужные задания (один пример, одно уравнение, одну задачу, где нужно выполнять деление на 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Можно воспользоваться подборкой, где такие задания уже отобрали</a:t>
            </a:r>
            <a:endParaRPr/>
          </a:p>
        </p:txBody>
      </p:sp>
      <p:pic>
        <p:nvPicPr>
          <p:cNvPr descr="https://openclipart.org/image/2400px/svg_to_png/279817/question_mark_cartoony_with_eyes_monsterbrain.png" id="268" name="Google Shape;26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1465" y="1274621"/>
            <a:ext cx="1840003" cy="19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/>
        </p:nvSpPr>
        <p:spPr>
          <a:xfrm>
            <a:off x="7873214" y="5715000"/>
            <a:ext cx="4318786" cy="1143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76213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340"/>
              <a:buFont typeface="Calibri"/>
              <a:buNone/>
            </a:pPr>
            <a:r>
              <a:rPr b="1" i="1" lang="ru-RU" sz="234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РАССМОТРИМ СЛЕДУЮЩУЮ    СИТУАЦИЮ ИЗ ПРАКТИКИ</a:t>
            </a:r>
            <a:endParaRPr b="1" i="1" sz="429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655320" y="2189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ru-RU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Примеры подборок по арифметическим действиям</a:t>
            </a:r>
            <a:endParaRPr b="1" sz="3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4272197" y="3208928"/>
            <a:ext cx="6745573" cy="19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/>
              <a:t>гл. методист по математике образовательного проекта «Яндекс.Учебник»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/>
              <a:t>автор печатных и цифровых учебных и методических пособий для начальной и основной школы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/>
              <a:t>соавтор учебников по математике для основной школы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/>
              <a:t>специалист в области деятельностного метода обучения</a:t>
            </a: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34216" l="38814" r="19093" t="0"/>
          <a:stretch/>
        </p:blipFill>
        <p:spPr>
          <a:xfrm>
            <a:off x="1379096" y="3208928"/>
            <a:ext cx="2314105" cy="24111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1147279" y="2546146"/>
            <a:ext cx="10170295" cy="6627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ВЕДУЩИЙ ВЕБИНАРА :        </a:t>
            </a:r>
            <a:r>
              <a:rPr b="1" i="1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Рогатова Марина Викторовна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1" i="0" sz="2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147279" y="1640544"/>
            <a:ext cx="49579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ВРЕМЯ РАБОТЫ :</a:t>
            </a:r>
            <a:r>
              <a:rPr b="1" i="1" lang="ru-RU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1,5 часа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4507" y="5962792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/>
          <p:nvPr/>
        </p:nvSpPr>
        <p:spPr>
          <a:xfrm>
            <a:off x="505043" y="317272"/>
            <a:ext cx="103458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Подборка заданий на деление </a:t>
            </a:r>
            <a:r>
              <a:rPr b="1" lang="ru-RU" sz="28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Табличное деление на 2, на 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636" y="1111352"/>
            <a:ext cx="5000942" cy="2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5">
            <a:alphaModFix/>
          </a:blip>
          <a:srcRect b="0" l="2843" r="6092" t="0"/>
          <a:stretch/>
        </p:blipFill>
        <p:spPr>
          <a:xfrm>
            <a:off x="5477198" y="1100172"/>
            <a:ext cx="2458720" cy="252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6">
            <a:alphaModFix/>
          </a:blip>
          <a:srcRect b="0" l="7769" r="13835" t="0"/>
          <a:stretch/>
        </p:blipFill>
        <p:spPr>
          <a:xfrm>
            <a:off x="8004240" y="1111352"/>
            <a:ext cx="1930401" cy="2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 rotWithShape="1">
          <a:blip r:embed="rId7">
            <a:alphaModFix/>
          </a:blip>
          <a:srcRect b="0" l="2693" r="10211" t="0"/>
          <a:stretch/>
        </p:blipFill>
        <p:spPr>
          <a:xfrm>
            <a:off x="10002963" y="1100172"/>
            <a:ext cx="2011680" cy="2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30025" y="3728821"/>
            <a:ext cx="5919470" cy="24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 rotWithShape="1">
          <a:blip r:embed="rId9">
            <a:alphaModFix/>
          </a:blip>
          <a:srcRect b="0" l="0" r="4403" t="0"/>
          <a:stretch/>
        </p:blipFill>
        <p:spPr>
          <a:xfrm>
            <a:off x="458872" y="3728822"/>
            <a:ext cx="5362807" cy="250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0655" y="5460415"/>
            <a:ext cx="565226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/>
          <p:nvPr/>
        </p:nvSpPr>
        <p:spPr>
          <a:xfrm>
            <a:off x="1290091" y="5135833"/>
            <a:ext cx="647081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Задания на странице предмета помогают пользователям познакомиться с контентом, отвечают запросам об актуальности, новизне, интересной тематической подборки и пр.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540655" y="323455"/>
            <a:ext cx="740446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Регулярно обновляющиеся темы рубрикатора с разбивкой по классам</a:t>
            </a:r>
            <a:endParaRPr b="1" sz="3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/>
          <p:nvPr/>
        </p:nvSpPr>
        <p:spPr>
          <a:xfrm>
            <a:off x="823268" y="1748597"/>
            <a:ext cx="6096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Тематическая подборка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Актуальные темы по КТП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Три чудесных карточки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Промотирование раздела</a:t>
            </a: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5120" y="323455"/>
            <a:ext cx="4121042" cy="644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838200" y="631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2F5496"/>
                </a:solidFill>
              </a:rPr>
              <a:t>ЦЕЛИ ЗАНЯТИЯ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298" name="Google Shape;298;p34"/>
          <p:cNvSpPr txBox="1"/>
          <p:nvPr>
            <p:ph idx="1" type="body"/>
          </p:nvPr>
        </p:nvSpPr>
        <p:spPr>
          <a:xfrm>
            <a:off x="838200" y="18696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ru-RU"/>
              <a:t>Изучить структуру рубрикатора по математике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ru-RU"/>
              <a:t>Выявить способы использования Я.У на уроках математики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Рассмотреть приемы подбора карточек для разных учебных ситуаций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Попрактиковаться в подборе заданий для разных учебных ситуаций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Познакомиться со способами использования Я.У во внеурочной деятельности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9" name="Google Shape;2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507" y="5962792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idx="1" type="body"/>
          </p:nvPr>
        </p:nvSpPr>
        <p:spPr>
          <a:xfrm>
            <a:off x="828574" y="1321223"/>
            <a:ext cx="1075061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13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Я.Учебник не заменяет учителя, а является инструментом в его руках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ru-RU" sz="2035"/>
              <a:t>ОТБОР И ВЫДАЧА ЗАДАНИЙ – </a:t>
            </a:r>
            <a:r>
              <a:rPr lang="ru-RU" sz="2035">
                <a:solidFill>
                  <a:srgbClr val="7030A0"/>
                </a:solidFill>
              </a:rPr>
              <a:t>ПРОВЕРКА – СТАТИСТИКА </a:t>
            </a:r>
            <a:r>
              <a:rPr lang="ru-RU" sz="2035"/>
              <a:t>– АНАЛИЗ РЕЗУЛЬТАТОВ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ru-RU" sz="2220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Я.Учебник используется наряду с другими инструментами учителя</a:t>
            </a:r>
            <a:endParaRPr sz="259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ru-RU" sz="2035"/>
              <a:t>УЧЕБНИК – ТЕТРАДЬ – </a:t>
            </a:r>
            <a:r>
              <a:rPr lang="ru-RU" sz="2035">
                <a:solidFill>
                  <a:srgbClr val="7030A0"/>
                </a:solidFill>
              </a:rPr>
              <a:t>РАБОЧАЯ ТЕТРАДЬ – ДОПОЛНИТЕЛЬНЫЕ ДИДАКТИЧЕСКИЕ МАТЕРИАЛЫ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7030A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Я.Учебник используется для организации разных форм работы на уроке и дома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ru-RU" sz="2035"/>
              <a:t>ФРОНТАЛЬНАЯ – ГРУППОВАЯ – </a:t>
            </a:r>
            <a:r>
              <a:rPr lang="ru-RU" sz="2035">
                <a:solidFill>
                  <a:srgbClr val="7030A0"/>
                </a:solidFill>
              </a:rPr>
              <a:t>ИНДИВИДУАЛЬНАЯ</a:t>
            </a:r>
            <a:endParaRPr sz="2035">
              <a:solidFill>
                <a:srgbClr val="7030A0"/>
              </a:solidFill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305" name="Google Shape;305;p35"/>
          <p:cNvSpPr txBox="1"/>
          <p:nvPr/>
        </p:nvSpPr>
        <p:spPr>
          <a:xfrm>
            <a:off x="670575" y="822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ru-RU" sz="3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Основные принципы использования Я.Учебника</a:t>
            </a:r>
            <a:endParaRPr b="1" sz="3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900"/>
              <a:buFont typeface="Calibri"/>
              <a:buNone/>
            </a:pPr>
            <a:r>
              <a:rPr b="1" lang="ru-RU" sz="4900">
                <a:solidFill>
                  <a:srgbClr val="2F5496"/>
                </a:solidFill>
              </a:rPr>
              <a:t>Изучение нового материала</a:t>
            </a:r>
            <a:endParaRPr/>
          </a:p>
        </p:txBody>
      </p:sp>
      <p:sp>
        <p:nvSpPr>
          <p:cNvPr id="312" name="Google Shape;312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/>
              <a:t>Подготовка к изучению нового через повторение ранее изученного материала (предварительное домашнее задание, актуализация на уроке)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/>
              <a:t>Пропедевтика изучения нового материала (предварительное домашнее задание, актуализация на уроке)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ru-RU" sz="3600"/>
              <a:t>Первичное закрепление нового материала</a:t>
            </a:r>
            <a:endParaRPr/>
          </a:p>
        </p:txBody>
      </p:sp>
      <p:pic>
        <p:nvPicPr>
          <p:cNvPr id="313" name="Google Shape;31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10"/>
              <a:buFont typeface="Calibri"/>
              <a:buNone/>
            </a:pPr>
            <a:r>
              <a:rPr b="1" lang="ru-RU" sz="4410">
                <a:solidFill>
                  <a:srgbClr val="2F5496"/>
                </a:solidFill>
              </a:rPr>
              <a:t>Подготовка к изучению нового через повторение ранее изученного материала </a:t>
            </a:r>
            <a:endParaRPr sz="3959"/>
          </a:p>
        </p:txBody>
      </p:sp>
      <p:sp>
        <p:nvSpPr>
          <p:cNvPr id="319" name="Google Shape;319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/>
              <a:t>Тема: «Знакомство с новой единицей длины (мм)»</a:t>
            </a:r>
            <a:endParaRPr sz="3600"/>
          </a:p>
        </p:txBody>
      </p:sp>
      <p:pic>
        <p:nvPicPr>
          <p:cNvPr id="320" name="Google Shape;3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404" y="3249164"/>
            <a:ext cx="10643191" cy="292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10"/>
              <a:buFont typeface="Calibri"/>
              <a:buNone/>
            </a:pPr>
            <a:r>
              <a:rPr b="1" lang="ru-RU" sz="4410">
                <a:solidFill>
                  <a:srgbClr val="2F5496"/>
                </a:solidFill>
              </a:rPr>
              <a:t>Пропедевтика изучения нового материала </a:t>
            </a:r>
            <a:endParaRPr sz="3959"/>
          </a:p>
        </p:txBody>
      </p:sp>
      <p:sp>
        <p:nvSpPr>
          <p:cNvPr id="326" name="Google Shape;326;p38"/>
          <p:cNvSpPr/>
          <p:nvPr/>
        </p:nvSpPr>
        <p:spPr>
          <a:xfrm>
            <a:off x="934085" y="1414747"/>
            <a:ext cx="58679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Тема: «Наблюдение взаимосвязи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между пропорциональными величинами»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085" y="2370565"/>
            <a:ext cx="66865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/>
          <p:nvPr/>
        </p:nvSpPr>
        <p:spPr>
          <a:xfrm>
            <a:off x="8026710" y="4799261"/>
            <a:ext cx="34120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Пропедевтика решения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задач с помощью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составления пропорций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10"/>
              <a:buFont typeface="Calibri"/>
              <a:buNone/>
            </a:pPr>
            <a:r>
              <a:rPr b="1" lang="ru-RU" sz="4410">
                <a:solidFill>
                  <a:srgbClr val="2F5496"/>
                </a:solidFill>
              </a:rPr>
              <a:t>Первичное закрепление нового материала</a:t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985988" y="1546309"/>
            <a:ext cx="5852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Тема: «Понятие умножения»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3705948" y="5026547"/>
            <a:ext cx="471638" cy="4042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7902" y="2351845"/>
            <a:ext cx="5837310" cy="378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3640" y="2433753"/>
            <a:ext cx="1992331" cy="426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/>
        </p:nvSpPr>
        <p:spPr>
          <a:xfrm>
            <a:off x="219401" y="186844"/>
            <a:ext cx="7507279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400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Основные сценарии использования</a:t>
            </a:r>
            <a:endParaRPr b="0" sz="3400">
              <a:solidFill>
                <a:srgbClr val="2F5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77041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Пропедевтика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0"/>
          <p:cNvSpPr txBox="1"/>
          <p:nvPr/>
        </p:nvSpPr>
        <p:spPr>
          <a:xfrm>
            <a:off x="2944016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Первичное закрепление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0"/>
          <p:cNvSpPr txBox="1"/>
          <p:nvPr/>
        </p:nvSpPr>
        <p:spPr>
          <a:xfrm>
            <a:off x="5117620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Закрепление изученного материала</a:t>
            </a:r>
            <a:endParaRPr/>
          </a:p>
        </p:txBody>
      </p:sp>
      <p:sp>
        <p:nvSpPr>
          <p:cNvPr id="348" name="Google Shape;348;p40"/>
          <p:cNvSpPr txBox="1"/>
          <p:nvPr/>
        </p:nvSpPr>
        <p:spPr>
          <a:xfrm>
            <a:off x="729122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Повторение и обобщение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9758981" y="3206158"/>
            <a:ext cx="1905001" cy="2544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Контрольные работы</a:t>
            </a:r>
            <a:endParaRPr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3041774" y="3404121"/>
            <a:ext cx="171450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5191899" y="3404121"/>
            <a:ext cx="920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7342023" y="3404121"/>
            <a:ext cx="1809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353" name="Google Shape;3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550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54" name="Google Shape;35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3503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55" name="Google Shape;355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7106" y="2801926"/>
            <a:ext cx="213235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56" name="Google Shape;356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536126" y="2516428"/>
            <a:ext cx="4312892" cy="141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1771" y="2801243"/>
            <a:ext cx="2159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10831" y="2803786"/>
            <a:ext cx="2159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0"/>
          <p:cNvSpPr/>
          <p:nvPr/>
        </p:nvSpPr>
        <p:spPr>
          <a:xfrm>
            <a:off x="219401" y="1176326"/>
            <a:ext cx="7683514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u="sng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на уроке изучение нового материала</a:t>
            </a:r>
            <a:endParaRPr/>
          </a:p>
        </p:txBody>
      </p:sp>
      <p:pic>
        <p:nvPicPr>
          <p:cNvPr descr="Image" id="360" name="Google Shape;36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7096900" y="2516428"/>
            <a:ext cx="2361697" cy="1413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/>
          <p:nvPr/>
        </p:nvSpPr>
        <p:spPr>
          <a:xfrm>
            <a:off x="77041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Пропедевтика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5035706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Первичное закрепление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2675414" y="3206158"/>
            <a:ext cx="1905001" cy="660694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Повторение материала, как подготовка к изучению нового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368" name="Google Shape;3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219401" y="2619334"/>
            <a:ext cx="7373434" cy="14138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/>
          <p:nvPr/>
        </p:nvSpPr>
        <p:spPr>
          <a:xfrm>
            <a:off x="219401" y="1176326"/>
            <a:ext cx="7683514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u="sng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на уроке изучение нового материала</a:t>
            </a:r>
            <a:endParaRPr/>
          </a:p>
        </p:txBody>
      </p:sp>
      <p:sp>
        <p:nvSpPr>
          <p:cNvPr id="370" name="Google Shape;370;p41"/>
          <p:cNvSpPr txBox="1"/>
          <p:nvPr/>
        </p:nvSpPr>
        <p:spPr>
          <a:xfrm>
            <a:off x="260289" y="152554"/>
            <a:ext cx="7472989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400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Основные сценарии использования</a:t>
            </a:r>
            <a:endParaRPr b="0" sz="3400">
              <a:solidFill>
                <a:srgbClr val="2F5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38200" y="631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2F5496"/>
                </a:solidFill>
              </a:rPr>
              <a:t>ЦЕЛЬ ЗАНЯТИЯ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838200" y="18696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Получить представление о структуре Я.Учебника по математике и способах включения его материалов в образовательный процесс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507" y="5962792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0104" y="3195256"/>
            <a:ext cx="2911792" cy="241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/>
          <p:nvPr/>
        </p:nvSpPr>
        <p:spPr>
          <a:xfrm>
            <a:off x="741946" y="1736854"/>
            <a:ext cx="975235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Тема: «Обратная задача»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карточки для пропедевтики изучения темы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2"/>
          <p:cNvSpPr/>
          <p:nvPr/>
        </p:nvSpPr>
        <p:spPr>
          <a:xfrm>
            <a:off x="681954" y="4787299"/>
            <a:ext cx="1123256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Тема: «Решение составных уравнений на упрощение записи»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карточки для первичного закрепления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2"/>
          <p:cNvSpPr/>
          <p:nvPr/>
        </p:nvSpPr>
        <p:spPr>
          <a:xfrm>
            <a:off x="741946" y="3139939"/>
            <a:ext cx="995432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Тема: «Решение задач на кратное сравнение»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карточки для актуализации  (дома, в классе)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2.arhivurokov.ru/multiurok/html/2017/11/25/s_5a18db35450d5/753980_14.png" id="378" name="Google Shape;3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11" y="188822"/>
            <a:ext cx="2588056" cy="15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/>
          <p:nvPr/>
        </p:nvSpPr>
        <p:spPr>
          <a:xfrm>
            <a:off x="77041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Пропедевтика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2944016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Первичное закрепление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5117620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Закрепление изученного материала</a:t>
            </a:r>
            <a:endParaRPr/>
          </a:p>
        </p:txBody>
      </p:sp>
      <p:sp>
        <p:nvSpPr>
          <p:cNvPr id="387" name="Google Shape;387;p43"/>
          <p:cNvSpPr txBox="1"/>
          <p:nvPr/>
        </p:nvSpPr>
        <p:spPr>
          <a:xfrm>
            <a:off x="729122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Повторение и обобщение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3"/>
          <p:cNvSpPr txBox="1"/>
          <p:nvPr/>
        </p:nvSpPr>
        <p:spPr>
          <a:xfrm>
            <a:off x="9758981" y="3206158"/>
            <a:ext cx="1905001" cy="2544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Контрольная работа</a:t>
            </a:r>
            <a:endParaRPr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3"/>
          <p:cNvSpPr/>
          <p:nvPr/>
        </p:nvSpPr>
        <p:spPr>
          <a:xfrm>
            <a:off x="3041774" y="3404121"/>
            <a:ext cx="171450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3"/>
          <p:cNvSpPr/>
          <p:nvPr/>
        </p:nvSpPr>
        <p:spPr>
          <a:xfrm>
            <a:off x="5191899" y="3404121"/>
            <a:ext cx="920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3"/>
          <p:cNvSpPr/>
          <p:nvPr/>
        </p:nvSpPr>
        <p:spPr>
          <a:xfrm>
            <a:off x="7342023" y="3404121"/>
            <a:ext cx="1809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392" name="Google Shape;3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550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93" name="Google Shape;39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3503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94" name="Google Shape;39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7106" y="2801926"/>
            <a:ext cx="213235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95" name="Google Shape;39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4962511" y="2518256"/>
            <a:ext cx="4515091" cy="145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1771" y="2801243"/>
            <a:ext cx="2159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10831" y="2803786"/>
            <a:ext cx="2159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3"/>
          <p:cNvSpPr/>
          <p:nvPr/>
        </p:nvSpPr>
        <p:spPr>
          <a:xfrm>
            <a:off x="290103" y="1135061"/>
            <a:ext cx="11307190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u="sng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на уроке повторения и закрепления материала</a:t>
            </a:r>
            <a:endParaRPr/>
          </a:p>
        </p:txBody>
      </p:sp>
      <p:sp>
        <p:nvSpPr>
          <p:cNvPr id="399" name="Google Shape;399;p43"/>
          <p:cNvSpPr txBox="1"/>
          <p:nvPr/>
        </p:nvSpPr>
        <p:spPr>
          <a:xfrm>
            <a:off x="260289" y="152554"/>
            <a:ext cx="7472989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400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Основные сценарии использования</a:t>
            </a:r>
            <a:endParaRPr b="0" sz="3400">
              <a:solidFill>
                <a:srgbClr val="2F5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метапрезентация_графика_ж рамка.pdf" id="404" name="Google Shape;4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Учитель может организовать самостоятельную работу учащихся с заданиями Я.Учебника (индивидуально, по группам)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Учитель может организовать фронтальную работу учащихся с заданиями Я.Учебника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тема: «Умножение в столбик»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06" name="Google Shape;406;p44"/>
          <p:cNvSpPr/>
          <p:nvPr/>
        </p:nvSpPr>
        <p:spPr>
          <a:xfrm>
            <a:off x="3832536" y="4607390"/>
            <a:ext cx="3088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https://novator.team/post/668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9257" y="3670795"/>
            <a:ext cx="1507476" cy="261185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 txBox="1"/>
          <p:nvPr>
            <p:ph type="title"/>
          </p:nvPr>
        </p:nvSpPr>
        <p:spPr>
          <a:xfrm>
            <a:off x="838200" y="365125"/>
            <a:ext cx="1080836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Тренинг может быть организован в разных формах:</a:t>
            </a:r>
            <a:endParaRPr b="1" i="0" sz="3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2F5496"/>
                </a:solidFill>
              </a:rPr>
              <a:t>Тренинг по теме </a:t>
            </a:r>
            <a:br>
              <a:rPr b="1" lang="ru-RU">
                <a:solidFill>
                  <a:srgbClr val="2F5496"/>
                </a:solidFill>
              </a:rPr>
            </a:br>
            <a:r>
              <a:rPr b="1" lang="ru-RU">
                <a:solidFill>
                  <a:srgbClr val="2F5496"/>
                </a:solidFill>
              </a:rPr>
              <a:t>«Деление трехзначного на однозначное»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414" name="Google Shape;414;p45"/>
          <p:cNvSpPr txBox="1"/>
          <p:nvPr>
            <p:ph idx="1" type="body"/>
          </p:nvPr>
        </p:nvSpPr>
        <p:spPr>
          <a:xfrm>
            <a:off x="838200" y="1924778"/>
            <a:ext cx="10515600" cy="16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Анализ всего спектра карточек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Выбор типовых заданий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Выбор подготовительных заданий/вспомогательных заданий</a:t>
            </a:r>
            <a:endParaRPr/>
          </a:p>
        </p:txBody>
      </p:sp>
      <p:sp>
        <p:nvSpPr>
          <p:cNvPr id="415" name="Google Shape;415;p45"/>
          <p:cNvSpPr txBox="1"/>
          <p:nvPr/>
        </p:nvSpPr>
        <p:spPr>
          <a:xfrm>
            <a:off x="1011601" y="3879515"/>
            <a:ext cx="4243445" cy="95410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5"/>
          <p:cNvSpPr txBox="1"/>
          <p:nvPr/>
        </p:nvSpPr>
        <p:spPr>
          <a:xfrm>
            <a:off x="6477919" y="3879515"/>
            <a:ext cx="4363026" cy="95410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«от простого к сложному»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метапрезентация_графика_ж рамка.pdf" id="417" name="Google Shape;4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rgbClr val="2F5496"/>
                </a:solidFill>
              </a:rPr>
              <a:t>Как можно организовать дифференцированный  тренинг?</a:t>
            </a:r>
            <a:endParaRPr b="1" sz="4000">
              <a:solidFill>
                <a:srgbClr val="2F5496"/>
              </a:solidFill>
            </a:endParaRPr>
          </a:p>
        </p:txBody>
      </p:sp>
      <p:sp>
        <p:nvSpPr>
          <p:cNvPr id="424" name="Google Shape;424;p46"/>
          <p:cNvSpPr txBox="1"/>
          <p:nvPr/>
        </p:nvSpPr>
        <p:spPr>
          <a:xfrm>
            <a:off x="733372" y="3135248"/>
            <a:ext cx="2373076" cy="181588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7"/>
          <p:cNvSpPr txBox="1"/>
          <p:nvPr/>
        </p:nvSpPr>
        <p:spPr>
          <a:xfrm>
            <a:off x="733372" y="3135248"/>
            <a:ext cx="2373076" cy="181588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3184014" y="1961003"/>
            <a:ext cx="1744853" cy="2082187"/>
          </a:xfrm>
          <a:prstGeom prst="rightArrow">
            <a:avLst>
              <a:gd fmla="val 84865" name="adj1"/>
              <a:gd fmla="val 1772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Выявление места и причины затруднения</a:t>
            </a:r>
            <a:endParaRPr/>
          </a:p>
        </p:txBody>
      </p:sp>
      <p:sp>
        <p:nvSpPr>
          <p:cNvPr id="432" name="Google Shape;432;p47"/>
          <p:cNvSpPr txBox="1"/>
          <p:nvPr/>
        </p:nvSpPr>
        <p:spPr>
          <a:xfrm>
            <a:off x="4973838" y="2340375"/>
            <a:ext cx="2430400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вспомогательных карточек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8"/>
          <p:cNvSpPr txBox="1"/>
          <p:nvPr/>
        </p:nvSpPr>
        <p:spPr>
          <a:xfrm>
            <a:off x="733372" y="3135248"/>
            <a:ext cx="2373076" cy="181588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8"/>
          <p:cNvSpPr/>
          <p:nvPr/>
        </p:nvSpPr>
        <p:spPr>
          <a:xfrm>
            <a:off x="3184014" y="1961003"/>
            <a:ext cx="1744853" cy="2082187"/>
          </a:xfrm>
          <a:prstGeom prst="rightArrow">
            <a:avLst>
              <a:gd fmla="val 84865" name="adj1"/>
              <a:gd fmla="val 1772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Выявление места и причины затруднения</a:t>
            </a:r>
            <a:endParaRPr/>
          </a:p>
        </p:txBody>
      </p:sp>
      <p:sp>
        <p:nvSpPr>
          <p:cNvPr id="441" name="Google Shape;441;p48"/>
          <p:cNvSpPr txBox="1"/>
          <p:nvPr/>
        </p:nvSpPr>
        <p:spPr>
          <a:xfrm>
            <a:off x="4973838" y="2340375"/>
            <a:ext cx="2430400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вспомогательных карточек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8"/>
          <p:cNvSpPr/>
          <p:nvPr/>
        </p:nvSpPr>
        <p:spPr>
          <a:xfrm>
            <a:off x="7474667" y="1961002"/>
            <a:ext cx="1809127" cy="2082187"/>
          </a:xfrm>
          <a:prstGeom prst="rightArrow">
            <a:avLst>
              <a:gd fmla="val 84865" name="adj1"/>
              <a:gd fmla="val 27778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Анализ результатов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8"/>
          <p:cNvSpPr txBox="1"/>
          <p:nvPr/>
        </p:nvSpPr>
        <p:spPr>
          <a:xfrm>
            <a:off x="9309796" y="2319640"/>
            <a:ext cx="2532433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карточек, вызвавших трудности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9"/>
          <p:cNvSpPr txBox="1"/>
          <p:nvPr/>
        </p:nvSpPr>
        <p:spPr>
          <a:xfrm>
            <a:off x="733372" y="3135248"/>
            <a:ext cx="2373076" cy="181588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3184014" y="1961003"/>
            <a:ext cx="1744853" cy="2082187"/>
          </a:xfrm>
          <a:prstGeom prst="rightArrow">
            <a:avLst>
              <a:gd fmla="val 84865" name="adj1"/>
              <a:gd fmla="val 1772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Выявление места и причины затруднения</a:t>
            </a:r>
            <a:endParaRPr/>
          </a:p>
        </p:txBody>
      </p:sp>
      <p:sp>
        <p:nvSpPr>
          <p:cNvPr id="452" name="Google Shape;452;p49"/>
          <p:cNvSpPr txBox="1"/>
          <p:nvPr/>
        </p:nvSpPr>
        <p:spPr>
          <a:xfrm>
            <a:off x="4973838" y="2340375"/>
            <a:ext cx="2430400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вспомогательных карточек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7474667" y="1961002"/>
            <a:ext cx="1809127" cy="2082187"/>
          </a:xfrm>
          <a:prstGeom prst="rightArrow">
            <a:avLst>
              <a:gd fmla="val 84865" name="adj1"/>
              <a:gd fmla="val 27778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Анализ результатов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9"/>
          <p:cNvSpPr txBox="1"/>
          <p:nvPr/>
        </p:nvSpPr>
        <p:spPr>
          <a:xfrm>
            <a:off x="9309796" y="2319640"/>
            <a:ext cx="2532433" cy="132343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типовых карточек, вызвавших трудности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9"/>
          <p:cNvSpPr txBox="1"/>
          <p:nvPr/>
        </p:nvSpPr>
        <p:spPr>
          <a:xfrm>
            <a:off x="4958848" y="4791043"/>
            <a:ext cx="6913362" cy="83099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Самостоятельная работа из более сложных карточек (вплоть до раздела «Логика»)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9"/>
          <p:cNvSpPr/>
          <p:nvPr/>
        </p:nvSpPr>
        <p:spPr>
          <a:xfrm>
            <a:off x="3175365" y="4167044"/>
            <a:ext cx="1753502" cy="2082187"/>
          </a:xfrm>
          <a:prstGeom prst="rightArrow">
            <a:avLst>
              <a:gd fmla="val 84865" name="adj1"/>
              <a:gd fmla="val 17725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Нет затруднения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/>
        </p:nvSpPr>
        <p:spPr>
          <a:xfrm>
            <a:off x="77041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Пропедевтика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0"/>
          <p:cNvSpPr txBox="1"/>
          <p:nvPr/>
        </p:nvSpPr>
        <p:spPr>
          <a:xfrm>
            <a:off x="2944016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Первичное закрепление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0"/>
          <p:cNvSpPr txBox="1"/>
          <p:nvPr/>
        </p:nvSpPr>
        <p:spPr>
          <a:xfrm>
            <a:off x="5117620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Закрепление изученного материала</a:t>
            </a:r>
            <a:endParaRPr/>
          </a:p>
        </p:txBody>
      </p:sp>
      <p:sp>
        <p:nvSpPr>
          <p:cNvPr id="465" name="Google Shape;465;p50"/>
          <p:cNvSpPr txBox="1"/>
          <p:nvPr/>
        </p:nvSpPr>
        <p:spPr>
          <a:xfrm>
            <a:off x="729122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Повторение и обобщение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0"/>
          <p:cNvSpPr txBox="1"/>
          <p:nvPr/>
        </p:nvSpPr>
        <p:spPr>
          <a:xfrm>
            <a:off x="9758981" y="3206158"/>
            <a:ext cx="1905001" cy="2544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Контрольная работа</a:t>
            </a:r>
            <a:endParaRPr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0"/>
          <p:cNvSpPr/>
          <p:nvPr/>
        </p:nvSpPr>
        <p:spPr>
          <a:xfrm>
            <a:off x="3041774" y="3404121"/>
            <a:ext cx="171450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5191899" y="3404121"/>
            <a:ext cx="920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7342023" y="3404121"/>
            <a:ext cx="1809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470" name="Google Shape;4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550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1" name="Google Shape;47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3503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2" name="Google Shape;472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7106" y="2801926"/>
            <a:ext cx="213235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3" name="Google Shape;473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056396" y="2486814"/>
            <a:ext cx="2170643" cy="143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1771" y="2801243"/>
            <a:ext cx="2159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10831" y="2803786"/>
            <a:ext cx="2159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0"/>
          <p:cNvSpPr/>
          <p:nvPr/>
        </p:nvSpPr>
        <p:spPr>
          <a:xfrm>
            <a:off x="339907" y="1103619"/>
            <a:ext cx="8811867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u="sng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на уроке обобщения и систематизации</a:t>
            </a:r>
            <a:endParaRPr/>
          </a:p>
        </p:txBody>
      </p:sp>
      <p:sp>
        <p:nvSpPr>
          <p:cNvPr id="477" name="Google Shape;477;p50"/>
          <p:cNvSpPr txBox="1"/>
          <p:nvPr/>
        </p:nvSpPr>
        <p:spPr>
          <a:xfrm>
            <a:off x="260289" y="152554"/>
            <a:ext cx="7472989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400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Основные сценарии использования</a:t>
            </a:r>
            <a:endParaRPr b="0" sz="3400">
              <a:solidFill>
                <a:srgbClr val="2F5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1"/>
          <p:cNvSpPr txBox="1"/>
          <p:nvPr/>
        </p:nvSpPr>
        <p:spPr>
          <a:xfrm>
            <a:off x="77041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Пропедевтика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1"/>
          <p:cNvSpPr txBox="1"/>
          <p:nvPr/>
        </p:nvSpPr>
        <p:spPr>
          <a:xfrm>
            <a:off x="2944016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Первичное закрепление нового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1"/>
          <p:cNvSpPr txBox="1"/>
          <p:nvPr/>
        </p:nvSpPr>
        <p:spPr>
          <a:xfrm>
            <a:off x="5117620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Закрепление изученного материала</a:t>
            </a:r>
            <a:endParaRPr/>
          </a:p>
        </p:txBody>
      </p:sp>
      <p:sp>
        <p:nvSpPr>
          <p:cNvPr id="485" name="Google Shape;485;p51"/>
          <p:cNvSpPr txBox="1"/>
          <p:nvPr/>
        </p:nvSpPr>
        <p:spPr>
          <a:xfrm>
            <a:off x="7291223" y="3206158"/>
            <a:ext cx="1905001" cy="45756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Повторение и обобщение материала</a:t>
            </a:r>
            <a:endParaRPr b="0"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1"/>
          <p:cNvSpPr txBox="1"/>
          <p:nvPr/>
        </p:nvSpPr>
        <p:spPr>
          <a:xfrm>
            <a:off x="9758981" y="3206158"/>
            <a:ext cx="1905001" cy="25442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200"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rPr>
              <a:t>Контрольная работа</a:t>
            </a:r>
            <a:endParaRPr sz="1200">
              <a:solidFill>
                <a:srgbClr val="20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1"/>
          <p:cNvSpPr/>
          <p:nvPr/>
        </p:nvSpPr>
        <p:spPr>
          <a:xfrm>
            <a:off x="3041774" y="3404121"/>
            <a:ext cx="171450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1"/>
          <p:cNvSpPr/>
          <p:nvPr/>
        </p:nvSpPr>
        <p:spPr>
          <a:xfrm>
            <a:off x="5191899" y="3404121"/>
            <a:ext cx="920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1"/>
          <p:cNvSpPr/>
          <p:nvPr/>
        </p:nvSpPr>
        <p:spPr>
          <a:xfrm>
            <a:off x="7342023" y="3404121"/>
            <a:ext cx="1809751" cy="16422"/>
          </a:xfrm>
          <a:prstGeom prst="roundRect">
            <a:avLst>
              <a:gd fmla="val 50000" name="adj"/>
            </a:avLst>
          </a:prstGeom>
          <a:solidFill>
            <a:srgbClr val="FEC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" id="490" name="Google Shape;49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3550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1" name="Google Shape;49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3503" y="2801926"/>
            <a:ext cx="213234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2" name="Google Shape;49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7106" y="2801926"/>
            <a:ext cx="213235" cy="2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3" name="Google Shape;493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9464826" y="2295817"/>
            <a:ext cx="2170643" cy="143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1771" y="2801243"/>
            <a:ext cx="2159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10831" y="2803786"/>
            <a:ext cx="2159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51"/>
          <p:cNvSpPr/>
          <p:nvPr/>
        </p:nvSpPr>
        <p:spPr>
          <a:xfrm>
            <a:off x="432786" y="1215932"/>
            <a:ext cx="55307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u="sng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на уроке контроля</a:t>
            </a:r>
            <a:endParaRPr/>
          </a:p>
        </p:txBody>
      </p:sp>
      <p:sp>
        <p:nvSpPr>
          <p:cNvPr id="497" name="Google Shape;497;p51"/>
          <p:cNvSpPr/>
          <p:nvPr/>
        </p:nvSpPr>
        <p:spPr>
          <a:xfrm>
            <a:off x="8631710" y="5161133"/>
            <a:ext cx="3275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Критерии оценивания!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1"/>
          <p:cNvSpPr txBox="1"/>
          <p:nvPr/>
        </p:nvSpPr>
        <p:spPr>
          <a:xfrm>
            <a:off x="260289" y="152554"/>
            <a:ext cx="7472989" cy="80631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400">
                <a:solidFill>
                  <a:srgbClr val="2F5496"/>
                </a:solidFill>
                <a:latin typeface="Georgia"/>
                <a:ea typeface="Georgia"/>
                <a:cs typeface="Georgia"/>
                <a:sym typeface="Georgia"/>
              </a:rPr>
              <a:t>Основные сценарии использования</a:t>
            </a:r>
            <a:endParaRPr b="0" sz="3400">
              <a:solidFill>
                <a:srgbClr val="2F54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631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2F5496"/>
                </a:solidFill>
              </a:rPr>
              <a:t>ЗАДАЧИ ЗАНЯТИЯ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8200" y="18696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ru-RU"/>
              <a:t>Изучить структуру рубрикатора по математике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ru-RU"/>
              <a:t>Выявить способы использования Я.У на уроках математики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Рассмотреть приемы подбора карточек для разных учебных ситуаций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Попрактиковаться в подборе заданий для разных учебных ситуаций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/>
              <a:t>Познакомиться со способами использования Я.У во внеурочной деятельности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507" y="5962792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"/>
          <p:cNvSpPr txBox="1"/>
          <p:nvPr/>
        </p:nvSpPr>
        <p:spPr>
          <a:xfrm>
            <a:off x="331489" y="2350687"/>
            <a:ext cx="10824191" cy="38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Как можно использовать</a:t>
            </a:r>
            <a:b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5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на математическом кружке?</a:t>
            </a:r>
            <a:endParaRPr sz="5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52"/>
          <p:cNvSpPr/>
          <p:nvPr/>
        </p:nvSpPr>
        <p:spPr>
          <a:xfrm>
            <a:off x="6435090" y="249484"/>
            <a:ext cx="56578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Я.У во внеурочной деятельности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510" name="Google Shape;510;p53"/>
          <p:cNvSpPr txBox="1"/>
          <p:nvPr>
            <p:ph type="title"/>
          </p:nvPr>
        </p:nvSpPr>
        <p:spPr>
          <a:xfrm>
            <a:off x="636290" y="2468593"/>
            <a:ext cx="82857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80"/>
              <a:buFont typeface="Calibri"/>
              <a:buNone/>
            </a:pPr>
            <a:r>
              <a:rPr lang="ru-RU" sz="288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Можно подбирать задания для занятий самостоятельно из раздела «Логика» рубрикатора</a:t>
            </a:r>
            <a:endParaRPr sz="4320">
              <a:solidFill>
                <a:srgbClr val="0070C0"/>
              </a:solidFill>
            </a:endParaRPr>
          </a:p>
        </p:txBody>
      </p:sp>
      <p:sp>
        <p:nvSpPr>
          <p:cNvPr id="511" name="Google Shape;511;p53"/>
          <p:cNvSpPr txBox="1"/>
          <p:nvPr/>
        </p:nvSpPr>
        <p:spPr>
          <a:xfrm>
            <a:off x="636290" y="3794156"/>
            <a:ext cx="82124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Можно воспользоваться готовыми подборками для Математического кружка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731519" y="518208"/>
            <a:ext cx="10824191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60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Способы подбора заданий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60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для математического кружка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4"/>
          <p:cNvSpPr txBox="1"/>
          <p:nvPr>
            <p:ph type="ctrTitle"/>
          </p:nvPr>
        </p:nvSpPr>
        <p:spPr>
          <a:xfrm>
            <a:off x="0" y="2467275"/>
            <a:ext cx="12191999" cy="1649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400"/>
              <a:t>Организация внеурочной деятельности</a:t>
            </a:r>
            <a:br>
              <a:rPr b="1" lang="ru-RU" sz="4400"/>
            </a:br>
            <a:r>
              <a:rPr b="1" lang="ru-RU" sz="4000"/>
              <a:t>в начальной школе </a:t>
            </a:r>
            <a:br>
              <a:rPr b="1" lang="ru-RU" sz="4000"/>
            </a:br>
            <a:r>
              <a:rPr b="1" lang="ru-RU" sz="4000"/>
              <a:t>с помощью Яндекс.Учебника: общеинтеллектуальное направление, математика </a:t>
            </a:r>
            <a:endParaRPr b="1" sz="4000"/>
          </a:p>
        </p:txBody>
      </p:sp>
      <p:pic>
        <p:nvPicPr>
          <p:cNvPr id="518" name="Google Shape;5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158" y="5917478"/>
            <a:ext cx="12858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3595" y="483698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1585" y="4245817"/>
            <a:ext cx="1832513" cy="1520153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4"/>
          <p:cNvSpPr/>
          <p:nvPr/>
        </p:nvSpPr>
        <p:spPr>
          <a:xfrm>
            <a:off x="1178560" y="1246799"/>
            <a:ext cx="10312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https://events.webinar.ru/yandex/2219737/record-new/2260621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4"/>
          <p:cNvSpPr/>
          <p:nvPr/>
        </p:nvSpPr>
        <p:spPr>
          <a:xfrm>
            <a:off x="0" y="-23855"/>
            <a:ext cx="2662414" cy="981855"/>
          </a:xfrm>
          <a:prstGeom prst="rightArrow">
            <a:avLst>
              <a:gd fmla="val 100000" name="adj1"/>
              <a:gd fmla="val 25573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вебинары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математике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 txBox="1"/>
          <p:nvPr/>
        </p:nvSpPr>
        <p:spPr>
          <a:xfrm>
            <a:off x="857269" y="1539157"/>
            <a:ext cx="10824191" cy="382540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Как можно использовать</a:t>
            </a:r>
            <a:b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Яндекс.Учебник</a:t>
            </a:r>
            <a:endParaRPr sz="5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545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для подготовки к ВПР?</a:t>
            </a:r>
            <a:endParaRPr sz="5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5"/>
          <p:cNvSpPr/>
          <p:nvPr/>
        </p:nvSpPr>
        <p:spPr>
          <a:xfrm>
            <a:off x="4720590" y="363784"/>
            <a:ext cx="737235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Я.У. как инструмент систематической подготовки к ВПР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534" name="Google Shape;534;p56"/>
          <p:cNvSpPr txBox="1"/>
          <p:nvPr>
            <p:ph type="title"/>
          </p:nvPr>
        </p:nvSpPr>
        <p:spPr>
          <a:xfrm>
            <a:off x="636290" y="2468593"/>
            <a:ext cx="828579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lang="ru-RU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Можно регулярно подбирать задания из рубрикатора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535" name="Google Shape;535;p56"/>
          <p:cNvSpPr txBox="1"/>
          <p:nvPr/>
        </p:nvSpPr>
        <p:spPr>
          <a:xfrm>
            <a:off x="636290" y="3794156"/>
            <a:ext cx="821245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Можно воспользоваться готовыми тематическими подборками для подготовки к ВПР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56"/>
          <p:cNvSpPr txBox="1"/>
          <p:nvPr/>
        </p:nvSpPr>
        <p:spPr>
          <a:xfrm>
            <a:off x="731519" y="518208"/>
            <a:ext cx="10824191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60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Способы подбора заданий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600"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rPr>
              <a:t>для подготовки к ВПР</a:t>
            </a:r>
            <a:endParaRPr sz="3600">
              <a:solidFill>
                <a:srgbClr val="201E1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/>
          <p:nvPr>
            <p:ph type="ctrTitle"/>
          </p:nvPr>
        </p:nvSpPr>
        <p:spPr>
          <a:xfrm>
            <a:off x="0" y="2467275"/>
            <a:ext cx="12191999" cy="1649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b="1" lang="ru-RU" sz="4800"/>
            </a:br>
            <a:r>
              <a:rPr b="1" lang="ru-RU" sz="4800"/>
              <a:t>Подготовке младших школьников к ВПР: </a:t>
            </a:r>
            <a:br>
              <a:rPr b="1" lang="ru-RU" sz="4800"/>
            </a:br>
            <a:r>
              <a:rPr b="1" lang="ru-RU" sz="4800"/>
              <a:t>быть или не быть? </a:t>
            </a:r>
            <a:endParaRPr b="1" sz="4800"/>
          </a:p>
        </p:txBody>
      </p:sp>
      <p:pic>
        <p:nvPicPr>
          <p:cNvPr id="542" name="Google Shape;54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158" y="5917478"/>
            <a:ext cx="12858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3595" y="483698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7"/>
          <p:cNvSpPr/>
          <p:nvPr/>
        </p:nvSpPr>
        <p:spPr>
          <a:xfrm>
            <a:off x="450207" y="5152798"/>
            <a:ext cx="2514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контролирует ВПР?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450207" y="4447293"/>
            <a:ext cx="40530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ли готовить детей к ВПР?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7"/>
          <p:cNvSpPr/>
          <p:nvPr/>
        </p:nvSpPr>
        <p:spPr>
          <a:xfrm>
            <a:off x="8192371" y="5396638"/>
            <a:ext cx="35854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правильно готовиться к ВПР?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7"/>
          <p:cNvSpPr/>
          <p:nvPr/>
        </p:nvSpPr>
        <p:spPr>
          <a:xfrm>
            <a:off x="6972614" y="4506467"/>
            <a:ext cx="48052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современные цифровые ресурсы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можно использовать для подготовки  к ВПР?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1585" y="4245817"/>
            <a:ext cx="1832513" cy="152015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7"/>
          <p:cNvSpPr/>
          <p:nvPr/>
        </p:nvSpPr>
        <p:spPr>
          <a:xfrm>
            <a:off x="0" y="-23855"/>
            <a:ext cx="2662414" cy="981855"/>
          </a:xfrm>
          <a:prstGeom prst="rightArrow">
            <a:avLst>
              <a:gd fmla="val 100000" name="adj1"/>
              <a:gd fmla="val 25573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вебинары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математике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7"/>
          <p:cNvSpPr/>
          <p:nvPr/>
        </p:nvSpPr>
        <p:spPr>
          <a:xfrm>
            <a:off x="203200" y="1361660"/>
            <a:ext cx="119888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https://events.webinar.ru/event/1957127/1995395/c6d545a7fc32df9aab348d2532340c6f</a:t>
            </a:r>
            <a:endParaRPr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8"/>
          <p:cNvSpPr/>
          <p:nvPr/>
        </p:nvSpPr>
        <p:spPr>
          <a:xfrm>
            <a:off x="838199" y="1813972"/>
            <a:ext cx="968290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карточки для математического кружка «Логические задачи»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Подберите карточки для индивидуального занятия «Представление об уравнении. Решение простейших уравнений»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2.arhivurokov.ru/multiurok/html/2017/11/25/s_5a18db35450d5/753980_14.png" id="556" name="Google Shape;55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11" y="188822"/>
            <a:ext cx="2588056" cy="154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9"/>
          <p:cNvSpPr txBox="1"/>
          <p:nvPr>
            <p:ph idx="1" type="body"/>
          </p:nvPr>
        </p:nvSpPr>
        <p:spPr>
          <a:xfrm>
            <a:off x="838200" y="1974215"/>
            <a:ext cx="109118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ru-RU"/>
              <a:t>Учитель может дополнять свое занятие заданиями Я.Учебника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для автоматической аналитики наличия трудностей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для увеличения числа тренировочных заданий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для разнообразия видов деятельности на занятии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для разнообразия содержания заданий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63" name="Google Shape;563;p59"/>
          <p:cNvSpPr txBox="1"/>
          <p:nvPr>
            <p:ph type="title"/>
          </p:nvPr>
        </p:nvSpPr>
        <p:spPr>
          <a:xfrm>
            <a:off x="838200" y="365125"/>
            <a:ext cx="1080836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Цели применения  Яндекс.Учебника на уроке/занятии</a:t>
            </a:r>
            <a:endParaRPr b="1" i="0" sz="3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006" y="6231372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/>
          <p:nvPr>
            <p:ph type="title"/>
          </p:nvPr>
        </p:nvSpPr>
        <p:spPr>
          <a:xfrm>
            <a:off x="838200" y="4440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2F5496"/>
                </a:solidFill>
              </a:rPr>
              <a:t> ЦЕЛИ ЗАНЯТИЯ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570" name="Google Shape;570;p60"/>
          <p:cNvSpPr txBox="1"/>
          <p:nvPr>
            <p:ph idx="1" type="body"/>
          </p:nvPr>
        </p:nvSpPr>
        <p:spPr>
          <a:xfrm>
            <a:off x="838200" y="168240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ru-RU"/>
              <a:t>Изучить структуру рубрикатора по математике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b="1" lang="ru-RU"/>
              <a:t>Выявить способы использования Я.У на уроках математики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/>
              <a:t>Рассмотреть приемы подбора карточек для разных учебных ситуаций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/>
              <a:t>Попрактиковаться в подборе заданий для разных учебных ситуаций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/>
              <a:t>Познакомиться со способами использования Я.У во внеурочной деятельности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71" name="Google Shape;57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563" y="6249231"/>
            <a:ext cx="19050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838200" y="631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ru-RU" sz="4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Общая структура рубрикатора по математике</a:t>
            </a:r>
            <a:endParaRPr b="1" i="0" sz="40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7" name="Google Shape;117;p17"/>
          <p:cNvGraphicFramePr/>
          <p:nvPr/>
        </p:nvGraphicFramePr>
        <p:xfrm>
          <a:off x="838200" y="26503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{996CD9C7-A187-4190-99EA-CA9A9A4464B7}</a:tableStyleId>
              </a:tblPr>
              <a:tblGrid>
                <a:gridCol w="10734050"/>
              </a:tblGrid>
              <a:tr h="42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3200" u="none" cap="none" strike="noStrike">
                          <a:solidFill>
                            <a:schemeClr val="dk1"/>
                          </a:solidFill>
                        </a:rPr>
                        <a:t>Регулярно обновляющиеся темы (новинки, актуальное…)</a:t>
                      </a:r>
                      <a:endParaRPr b="0" sz="32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9DCFF"/>
                    </a:solidFill>
                  </a:tcPr>
                </a:tc>
              </a:tr>
              <a:tr h="42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3200"/>
                        <a:t>Основные темы рубрикатора</a:t>
                      </a:r>
                      <a:endParaRPr b="0" sz="3200"/>
                    </a:p>
                  </a:txBody>
                  <a:tcPr marT="45725" marB="45725" marR="91450" marL="91450"/>
                </a:tc>
              </a:tr>
              <a:tr h="42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b="0" lang="ru-RU" sz="3200"/>
                        <a:t>Подборки по арифметическим действиям</a:t>
                      </a:r>
                      <a:endParaRPr b="0" sz="3200"/>
                    </a:p>
                  </a:txBody>
                  <a:tcPr marT="45725" marB="45725" marR="91450" marL="91450"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006" y="6231372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ovkusom.ru/wp-content/uploads/blog/k/kak-navesti-poryadok-v-holodilnike/thumb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3006" y="3714023"/>
            <a:ext cx="4640794" cy="24785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4572000" y="1213851"/>
            <a:ext cx="6781800" cy="2500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Рубрикатор организован таким образом, чтобы учитель мог найти необходимый материал </a:t>
            </a:r>
            <a:r>
              <a:rPr b="1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независимо от того, с каким УМК </a:t>
            </a: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он работает.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Регулярные темы рубрикатора отобраны в соответствии с основными содержательно-методическими линиями курса математики начальной школы. </a:t>
            </a:r>
            <a:endParaRPr/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838200" y="1496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ru-RU" sz="4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Основная часть рубрикатора по математике</a:t>
            </a:r>
            <a:endParaRPr b="1" i="0" sz="40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5972" y="1213851"/>
            <a:ext cx="229552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006" y="6231372"/>
            <a:ext cx="1905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ovkusom.ru/wp-content/uploads/blog/k/kak-navesti-poryadok-v-holodilnike/thumb.jpg"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3006" y="3714023"/>
            <a:ext cx="4640794" cy="2478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4572000" y="1213851"/>
            <a:ext cx="6781800" cy="2500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Рубрикатор организован таким образом, чтобы учитель мог найти необходимый материал </a:t>
            </a:r>
            <a:r>
              <a:rPr b="1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независимо от того, с каким УМК </a:t>
            </a: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он работает.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Arial"/>
              <a:buChar char="•"/>
            </a:pPr>
            <a:r>
              <a:rPr b="0" i="1" lang="ru-RU" sz="20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Регулярные темы рубрикатора отобраны в соответствии с основными содержательно-методическими линиями курса математики начальной школы. </a:t>
            </a:r>
            <a:endParaRPr/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1496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b="1" i="0" lang="ru-RU" sz="4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ru-RU" sz="40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Основная часть рубрикатора по математике</a:t>
            </a:r>
            <a:endParaRPr b="1" i="0" sz="40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5972" y="1213851"/>
            <a:ext cx="2295525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3606799" y="4063999"/>
            <a:ext cx="337525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063CD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A063CD"/>
                </a:solidFill>
                <a:latin typeface="Calibri"/>
                <a:ea typeface="Calibri"/>
                <a:cs typeface="Calibri"/>
                <a:sym typeface="Calibri"/>
              </a:rPr>
              <a:t>Логика???</a:t>
            </a:r>
            <a:endParaRPr b="1" i="0" sz="3200" u="none" cap="none" strike="noStrike">
              <a:solidFill>
                <a:srgbClr val="A063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585" y="4110971"/>
            <a:ext cx="5537216" cy="165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5479" y="1802460"/>
            <a:ext cx="5408878" cy="177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799" y="1900066"/>
            <a:ext cx="5149516" cy="158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3024" y="3914793"/>
            <a:ext cx="5042343" cy="197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635268" y="5958140"/>
            <a:ext cx="10007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Визуализация условия; продолжение закономерности; прямой перебор; комбинаторные задачи …</a:t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 rot="5400000">
            <a:off x="8613245" y="2894992"/>
            <a:ext cx="56404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ru-RU" sz="3600"/>
              <a:t>Задача 9</a:t>
            </a:r>
            <a:r>
              <a:rPr lang="ru-RU" sz="3600"/>
              <a:t>.</a:t>
            </a:r>
            <a:br>
              <a:rPr lang="ru-RU" sz="3600"/>
            </a:br>
            <a:r>
              <a:rPr lang="ru-RU" sz="3600"/>
              <a:t>Нестандартные задачи.</a:t>
            </a:r>
            <a:endParaRPr sz="3600"/>
          </a:p>
        </p:txBody>
      </p:sp>
      <p:sp>
        <p:nvSpPr>
          <p:cNvPr id="147" name="Google Shape;147;p20"/>
          <p:cNvSpPr txBox="1"/>
          <p:nvPr/>
        </p:nvSpPr>
        <p:spPr>
          <a:xfrm>
            <a:off x="635267" y="322870"/>
            <a:ext cx="111845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b="1" lang="ru-RU" sz="40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Рассмотрим</a:t>
            </a:r>
            <a:r>
              <a:rPr b="1" lang="ru-RU" sz="36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задания ВПР (2016, 2017, 2018 гг.)</a:t>
            </a:r>
            <a:endParaRPr b="1" sz="3600" u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21" y="1605101"/>
            <a:ext cx="9158087" cy="91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445" y="3625840"/>
            <a:ext cx="9316454" cy="113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3251697" y="6032955"/>
            <a:ext cx="77449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Отношение частей целого, числовой ряд, делимость,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перебор, «распутывание» условия, логические рассуждения «Если», «то»…</a:t>
            </a:r>
            <a:endParaRPr i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429" y="4642760"/>
            <a:ext cx="9274092" cy="145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281" y="2429398"/>
            <a:ext cx="9418070" cy="130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3445" y="216305"/>
            <a:ext cx="9316454" cy="138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type="title"/>
          </p:nvPr>
        </p:nvSpPr>
        <p:spPr>
          <a:xfrm rot="5400000">
            <a:off x="8555493" y="2609907"/>
            <a:ext cx="56404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ru-RU" sz="3600"/>
              <a:t>Задача 11 (12)</a:t>
            </a:r>
            <a:r>
              <a:rPr lang="ru-RU" sz="3600"/>
              <a:t>.</a:t>
            </a:r>
            <a:br>
              <a:rPr lang="ru-RU" sz="3600"/>
            </a:br>
            <a:r>
              <a:rPr lang="ru-RU" sz="3600"/>
              <a:t>Нестандартные задачи.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US75DVFUYAPE-2001214921-34</_dlc_DocId>
    <_dlc_DocIdUrl xmlns="1ca21ed8-a3df-4193-b700-fd65bdc63fa0">
      <Url>http://www.eduportal44.ru/Makariev_EDU/makar-rmk/_layouts/15/DocIdRedir.aspx?ID=US75DVFUYAPE-2001214921-34</Url>
      <Description>US75DVFUYAPE-2001214921-34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81212DC9DB8F448C80174DD77CEE23" ma:contentTypeVersion="2" ma:contentTypeDescription="Создание документа." ma:contentTypeScope="" ma:versionID="a295191fa096ff5a8c316e64d15b99e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08A32-D71E-4607-BB19-E73D64606489}"/>
</file>

<file path=customXml/itemProps2.xml><?xml version="1.0" encoding="utf-8"?>
<ds:datastoreItem xmlns:ds="http://schemas.openxmlformats.org/officeDocument/2006/customXml" ds:itemID="{8267A70E-1C48-4055-8827-D2CBED3F44D3}"/>
</file>

<file path=customXml/itemProps3.xml><?xml version="1.0" encoding="utf-8"?>
<ds:datastoreItem xmlns:ds="http://schemas.openxmlformats.org/officeDocument/2006/customXml" ds:itemID="{E624C021-9F86-432C-AE95-39C2B416CBA8}"/>
</file>

<file path=customXml/itemProps4.xml><?xml version="1.0" encoding="utf-8"?>
<ds:datastoreItem xmlns:ds="http://schemas.openxmlformats.org/officeDocument/2006/customXml" ds:itemID="{476C976F-0AE1-47CE-AA69-E5EECEED216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0x0101006E81212DC9DB8F448C80174DD77CEE23</vt:lpwstr>
  </property>
  <property fmtid="{D5CDD505-2E9C-101B-9397-08002B2CF9AE}" pid="3" name="_dlc_DocIdItemGuid">
    <vt:lpwstr>76f22c87-c493-46d5-8017-1ec68cf1b1f2</vt:lpwstr>
  </property>
</Properties>
</file>