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5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15.xml" ContentType="application/vnd.openxmlformats-officedocument.presentationml.slide+xml"/>
  <Override PartName="/ppt/slides/slide34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79" r:id="rId3"/>
    <p:sldId id="257" r:id="rId4"/>
    <p:sldId id="272" r:id="rId5"/>
    <p:sldId id="262" r:id="rId6"/>
    <p:sldId id="275" r:id="rId7"/>
    <p:sldId id="276" r:id="rId8"/>
    <p:sldId id="265" r:id="rId9"/>
    <p:sldId id="264" r:id="rId10"/>
    <p:sldId id="268" r:id="rId11"/>
    <p:sldId id="266" r:id="rId12"/>
    <p:sldId id="267" r:id="rId13"/>
    <p:sldId id="269" r:id="rId14"/>
    <p:sldId id="277" r:id="rId15"/>
    <p:sldId id="261" r:id="rId16"/>
    <p:sldId id="270" r:id="rId17"/>
    <p:sldId id="263" r:id="rId18"/>
    <p:sldId id="271" r:id="rId19"/>
    <p:sldId id="278" r:id="rId20"/>
    <p:sldId id="280" r:id="rId21"/>
    <p:sldId id="282" r:id="rId22"/>
    <p:sldId id="281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6" r:id="rId36"/>
    <p:sldId id="297" r:id="rId37"/>
    <p:sldId id="298" r:id="rId38"/>
    <p:sldId id="299" r:id="rId39"/>
    <p:sldId id="295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4E863A"/>
    <a:srgbClr val="DBB48D"/>
    <a:srgbClr val="EE8E00"/>
    <a:srgbClr val="DE7400"/>
    <a:srgbClr val="6BA42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openxmlformats.org/officeDocument/2006/relationships/customXml" Target="../customXml/item1.xml"/><Relationship Id="rId50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Юлия Медведева" userId="1b34f1fd5bd9279c" providerId="Windows Live" clId="Web-{84476DAE-521B-403E-AB04-412D2EE6CCF3}"/>
    <pc:docChg chg="modSld">
      <pc:chgData name="Юлия Медведева" userId="1b34f1fd5bd9279c" providerId="Windows Live" clId="Web-{84476DAE-521B-403E-AB04-412D2EE6CCF3}" dt="2019-04-21T16:56:48.157" v="46" actId="20577"/>
      <pc:docMkLst>
        <pc:docMk/>
      </pc:docMkLst>
      <pc:sldChg chg="modSp">
        <pc:chgData name="Юлия Медведева" userId="1b34f1fd5bd9279c" providerId="Windows Live" clId="Web-{84476DAE-521B-403E-AB04-412D2EE6CCF3}" dt="2019-04-21T16:56:46.751" v="44" actId="20577"/>
        <pc:sldMkLst>
          <pc:docMk/>
          <pc:sldMk cId="0" sldId="263"/>
        </pc:sldMkLst>
        <pc:spChg chg="mod">
          <ac:chgData name="Юлия Медведева" userId="1b34f1fd5bd9279c" providerId="Windows Live" clId="Web-{84476DAE-521B-403E-AB04-412D2EE6CCF3}" dt="2019-04-21T16:56:46.751" v="44" actId="20577"/>
          <ac:spMkLst>
            <pc:docMk/>
            <pc:sldMk cId="0" sldId="263"/>
            <ac:spMk id="9" creationId="{00000000-0000-0000-0000-000000000000}"/>
          </ac:spMkLst>
        </pc:spChg>
      </pc:sldChg>
      <pc:sldChg chg="modSp">
        <pc:chgData name="Юлия Медведева" userId="1b34f1fd5bd9279c" providerId="Windows Live" clId="Web-{84476DAE-521B-403E-AB04-412D2EE6CCF3}" dt="2019-04-21T16:56:25.641" v="37" actId="1076"/>
        <pc:sldMkLst>
          <pc:docMk/>
          <pc:sldMk cId="0" sldId="270"/>
        </pc:sldMkLst>
        <pc:spChg chg="mod">
          <ac:chgData name="Юлия Медведева" userId="1b34f1fd5bd9279c" providerId="Windows Live" clId="Web-{84476DAE-521B-403E-AB04-412D2EE6CCF3}" dt="2019-04-21T16:56:19.376" v="34" actId="20577"/>
          <ac:spMkLst>
            <pc:docMk/>
            <pc:sldMk cId="0" sldId="270"/>
            <ac:spMk id="21" creationId="{00000000-0000-0000-0000-000000000000}"/>
          </ac:spMkLst>
        </pc:spChg>
        <pc:spChg chg="mod">
          <ac:chgData name="Юлия Медведева" userId="1b34f1fd5bd9279c" providerId="Windows Live" clId="Web-{84476DAE-521B-403E-AB04-412D2EE6CCF3}" dt="2019-04-21T16:56:25.641" v="37" actId="1076"/>
          <ac:spMkLst>
            <pc:docMk/>
            <pc:sldMk cId="0" sldId="270"/>
            <ac:spMk id="30727" creationId="{00000000-0000-0000-0000-000000000000}"/>
          </ac:spMkLst>
        </pc:spChg>
      </pc:sldChg>
      <pc:sldChg chg="modSp">
        <pc:chgData name="Юлия Медведева" userId="1b34f1fd5bd9279c" providerId="Windows Live" clId="Web-{84476DAE-521B-403E-AB04-412D2EE6CCF3}" dt="2019-04-21T16:56:03.985" v="5" actId="20577"/>
        <pc:sldMkLst>
          <pc:docMk/>
          <pc:sldMk cId="0" sldId="272"/>
        </pc:sldMkLst>
        <pc:spChg chg="mod">
          <ac:chgData name="Юлия Медведева" userId="1b34f1fd5bd9279c" providerId="Windows Live" clId="Web-{84476DAE-521B-403E-AB04-412D2EE6CCF3}" dt="2019-04-21T16:56:03.985" v="5" actId="20577"/>
          <ac:spMkLst>
            <pc:docMk/>
            <pc:sldMk cId="0" sldId="272"/>
            <ac:spMk id="4" creationId="{00000000-0000-0000-0000-000000000000}"/>
          </ac:spMkLst>
        </pc:spChg>
      </pc:sldChg>
    </pc:docChg>
  </pc:docChgLst>
  <pc:docChgLst>
    <pc:chgData name="Юлия Медведева" userId="1b34f1fd5bd9279c" providerId="Windows Live" clId="Web-{6A6CEDD6-DB22-4125-905E-75C6DCED0499}"/>
    <pc:docChg chg="modSld">
      <pc:chgData name="Юлия Медведева" userId="1b34f1fd5bd9279c" providerId="Windows Live" clId="Web-{6A6CEDD6-DB22-4125-905E-75C6DCED0499}" dt="2019-04-21T16:25:55.492" v="41" actId="20577"/>
      <pc:docMkLst>
        <pc:docMk/>
      </pc:docMkLst>
      <pc:sldChg chg="modSp">
        <pc:chgData name="Юлия Медведева" userId="1b34f1fd5bd9279c" providerId="Windows Live" clId="Web-{6A6CEDD6-DB22-4125-905E-75C6DCED0499}" dt="2019-04-21T16:25:47.180" v="32" actId="20577"/>
        <pc:sldMkLst>
          <pc:docMk/>
          <pc:sldMk cId="4103309497" sldId="257"/>
        </pc:sldMkLst>
        <pc:spChg chg="mod">
          <ac:chgData name="Юлия Медведева" userId="1b34f1fd5bd9279c" providerId="Windows Live" clId="Web-{6A6CEDD6-DB22-4125-905E-75C6DCED0499}" dt="2019-04-21T16:25:43.914" v="29" actId="20577"/>
          <ac:spMkLst>
            <pc:docMk/>
            <pc:sldMk cId="4103309497" sldId="257"/>
            <ac:spMk id="13" creationId="{00000000-0000-0000-0000-000000000000}"/>
          </ac:spMkLst>
        </pc:spChg>
        <pc:spChg chg="mod">
          <ac:chgData name="Юлия Медведева" userId="1b34f1fd5bd9279c" providerId="Windows Live" clId="Web-{6A6CEDD6-DB22-4125-905E-75C6DCED0499}" dt="2019-04-21T16:25:38.523" v="26" actId="20577"/>
          <ac:spMkLst>
            <pc:docMk/>
            <pc:sldMk cId="4103309497" sldId="257"/>
            <ac:spMk id="19" creationId="{00000000-0000-0000-0000-000000000000}"/>
          </ac:spMkLst>
        </pc:spChg>
        <pc:spChg chg="mod">
          <ac:chgData name="Юлия Медведева" userId="1b34f1fd5bd9279c" providerId="Windows Live" clId="Web-{6A6CEDD6-DB22-4125-905E-75C6DCED0499}" dt="2019-04-21T16:25:47.180" v="32" actId="20577"/>
          <ac:spMkLst>
            <pc:docMk/>
            <pc:sldMk cId="4103309497" sldId="257"/>
            <ac:spMk id="21" creationId="{00000000-0000-0000-0000-000000000000}"/>
          </ac:spMkLst>
        </pc:spChg>
      </pc:sldChg>
      <pc:sldChg chg="modSp">
        <pc:chgData name="Юлия Медведева" userId="1b34f1fd5bd9279c" providerId="Windows Live" clId="Web-{6A6CEDD6-DB22-4125-905E-75C6DCED0499}" dt="2019-04-21T16:25:54.367" v="39" actId="20577"/>
        <pc:sldMkLst>
          <pc:docMk/>
          <pc:sldMk cId="0" sldId="262"/>
        </pc:sldMkLst>
        <pc:spChg chg="mod">
          <ac:chgData name="Юлия Медведева" userId="1b34f1fd5bd9279c" providerId="Windows Live" clId="Web-{6A6CEDD6-DB22-4125-905E-75C6DCED0499}" dt="2019-04-21T16:25:54.367" v="39" actId="20577"/>
          <ac:spMkLst>
            <pc:docMk/>
            <pc:sldMk cId="0" sldId="262"/>
            <ac:spMk id="19" creationId="{00000000-0000-0000-0000-000000000000}"/>
          </ac:spMkLst>
        </pc:spChg>
      </pc:sldChg>
      <pc:sldChg chg="modSp">
        <pc:chgData name="Юлия Медведева" userId="1b34f1fd5bd9279c" providerId="Windows Live" clId="Web-{6A6CEDD6-DB22-4125-905E-75C6DCED0499}" dt="2019-04-21T16:25:14.992" v="23" actId="20577"/>
        <pc:sldMkLst>
          <pc:docMk/>
          <pc:sldMk cId="0" sldId="272"/>
        </pc:sldMkLst>
        <pc:spChg chg="mod">
          <ac:chgData name="Юлия Медведева" userId="1b34f1fd5bd9279c" providerId="Windows Live" clId="Web-{6A6CEDD6-DB22-4125-905E-75C6DCED0499}" dt="2019-04-21T16:25:14.992" v="23" actId="20577"/>
          <ac:spMkLst>
            <pc:docMk/>
            <pc:sldMk cId="0" sldId="272"/>
            <ac:spMk id="4" creationId="{00000000-0000-0000-0000-000000000000}"/>
          </ac:spMkLst>
        </pc:spChg>
        <pc:picChg chg="mod">
          <ac:chgData name="Юлия Медведева" userId="1b34f1fd5bd9279c" providerId="Windows Live" clId="Web-{6A6CEDD6-DB22-4125-905E-75C6DCED0499}" dt="2019-04-21T16:25:01.492" v="18" actId="1076"/>
          <ac:picMkLst>
            <pc:docMk/>
            <pc:sldMk cId="0" sldId="272"/>
            <ac:picMk id="9" creationId="{00000000-0000-0000-0000-000000000000}"/>
          </ac:picMkLst>
        </pc:picChg>
        <pc:picChg chg="mod">
          <ac:chgData name="Юлия Медведева" userId="1b34f1fd5bd9279c" providerId="Windows Live" clId="Web-{6A6CEDD6-DB22-4125-905E-75C6DCED0499}" dt="2019-04-21T16:25:03.570" v="19" actId="1076"/>
          <ac:picMkLst>
            <pc:docMk/>
            <pc:sldMk cId="0" sldId="272"/>
            <ac:picMk id="10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B8DFF-3B96-41A0-9B28-6E55A2E48E01}" type="datetimeFigureOut">
              <a:rPr lang="en-US" smtClean="0"/>
              <a:pPr/>
              <a:t>12/15/2020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AC6CA-E053-4EC7-B801-A64BBB9841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32717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free-power-point-templates.com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86200" y="2362200"/>
            <a:ext cx="5105400" cy="1066800"/>
          </a:xfrm>
        </p:spPr>
        <p:txBody>
          <a:bodyPr>
            <a:normAutofit/>
          </a:bodyPr>
          <a:lstStyle>
            <a:lvl1pPr algn="ctr">
              <a:defRPr sz="4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Your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3429000"/>
            <a:ext cx="4953000" cy="914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2600" y="2849092"/>
            <a:ext cx="1951712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130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443835"/>
            <a:ext cx="8229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295400"/>
            <a:ext cx="6710784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2464598"/>
            <a:ext cx="6710784" cy="4275740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130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3835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73697"/>
            <a:ext cx="4040188" cy="3798583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3835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73697"/>
            <a:ext cx="4041775" cy="3798583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>
              <a:lumMod val="85000"/>
              <a:lumOff val="1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icrosoft New Tai Lue" pitchFamily="34" charset="0"/>
          <a:ea typeface="Microsoft Himalaya" pitchFamily="2" charset="0"/>
          <a:cs typeface="Microsoft New Tai Lue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Microsoft New Tai Lue" pitchFamily="34" charset="0"/>
          <a:ea typeface="+mn-ea"/>
          <a:cs typeface="Microsoft New Tai Lue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Microsoft New Tai Lue" pitchFamily="34" charset="0"/>
          <a:ea typeface="+mn-ea"/>
          <a:cs typeface="Microsoft New Tai Lue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Microsoft New Tai Lue" pitchFamily="34" charset="0"/>
          <a:ea typeface="+mn-ea"/>
          <a:cs typeface="Microsoft New Tai Lue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>
              <a:lumMod val="75000"/>
              <a:lumOff val="25000"/>
            </a:schemeClr>
          </a:solidFill>
          <a:latin typeface="Microsoft New Tai Lue" pitchFamily="34" charset="0"/>
          <a:ea typeface="+mn-ea"/>
          <a:cs typeface="Microsoft New Tai Lue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>
              <a:lumMod val="75000"/>
              <a:lumOff val="25000"/>
            </a:schemeClr>
          </a:solidFill>
          <a:latin typeface="Microsoft New Tai Lue" pitchFamily="34" charset="0"/>
          <a:ea typeface="+mn-ea"/>
          <a:cs typeface="Microsoft New Tai Lue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857620" y="785794"/>
            <a:ext cx="5286380" cy="2232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Microsoft Himalaya" pitchFamily="2" charset="0"/>
                <a:cs typeface="Arial" pitchFamily="34" charset="0"/>
              </a:rPr>
              <a:t>Концепция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Microsoft Himalaya" pitchFamily="2" charset="0"/>
                <a:cs typeface="Arial" pitchFamily="34" charset="0"/>
              </a:rPr>
              <a:t>преподавания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Microsoft Himalaya" pitchFamily="2" charset="0"/>
                <a:cs typeface="Arial" pitchFamily="34" charset="0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Microsoft Himalaya" pitchFamily="2" charset="0"/>
                <a:cs typeface="Arial" pitchFamily="34" charset="0"/>
              </a:rPr>
              <a:t>учебного предмета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icrosoft Himalaya" pitchFamily="2" charset="0"/>
                <a:cs typeface="Arial" pitchFamily="34" charset="0"/>
              </a:rPr>
              <a:t>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Microsoft Himalaya" pitchFamily="2" charset="0"/>
                <a:cs typeface="Arial" pitchFamily="34" charset="0"/>
              </a:rPr>
              <a:t>«Основы безопасности жизнедеятельности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Microsoft Himalaya" pitchFamily="2" charset="0"/>
                <a:cs typeface="Arial" pitchFamily="34" charset="0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icrosoft Himalaya" pitchFamily="2" charset="0"/>
                <a:cs typeface="Arial" pitchFamily="34" charset="0"/>
              </a:rPr>
              <a:t>В Российской Федерации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Microsoft Himalaya" pitchFamily="2" charset="0"/>
              <a:cs typeface="Arial" pitchFamily="34" charset="0"/>
            </a:endParaRPr>
          </a:p>
        </p:txBody>
      </p:sp>
      <p:pic>
        <p:nvPicPr>
          <p:cNvPr id="22" name="Рисунок 21" descr="15319_0-450x45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364" y="3643314"/>
            <a:ext cx="3786433" cy="3385824"/>
          </a:xfrm>
          <a:prstGeom prst="rect">
            <a:avLst/>
          </a:prstGeom>
        </p:spPr>
      </p:pic>
      <p:pic>
        <p:nvPicPr>
          <p:cNvPr id="24" name="Рисунок 23" descr="af3840bfa7e69ff19c024181c6ff43ec.gif"/>
          <p:cNvPicPr>
            <a:picLocks noChangeAspect="1"/>
          </p:cNvPicPr>
          <p:nvPr/>
        </p:nvPicPr>
        <p:blipFill>
          <a:blip r:embed="rId3" cstate="print"/>
          <a:srcRect l="30522" r="31913"/>
          <a:stretch>
            <a:fillRect/>
          </a:stretch>
        </p:blipFill>
        <p:spPr>
          <a:xfrm>
            <a:off x="7072330" y="4286256"/>
            <a:ext cx="1919318" cy="18660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0_e9820_b10c745e_orig.png"/>
          <p:cNvPicPr>
            <a:picLocks noChangeAspect="1"/>
          </p:cNvPicPr>
          <p:nvPr/>
        </p:nvPicPr>
        <p:blipFill>
          <a:blip r:embed="rId2" cstate="print"/>
          <a:srcRect l="6743" t="1768" r="5829" b="8060"/>
          <a:stretch>
            <a:fillRect/>
          </a:stretch>
        </p:blipFill>
        <p:spPr>
          <a:xfrm>
            <a:off x="3187700" y="1168400"/>
            <a:ext cx="5715000" cy="2209800"/>
          </a:xfrm>
          <a:prstGeom prst="rect">
            <a:avLst/>
          </a:prstGeom>
        </p:spPr>
      </p:pic>
      <p:pic>
        <p:nvPicPr>
          <p:cNvPr id="14" name="Рисунок 13" descr="6a01543257035b970c01538fb16b82970b.jpg"/>
          <p:cNvPicPr>
            <a:picLocks noChangeAspect="1"/>
          </p:cNvPicPr>
          <p:nvPr/>
        </p:nvPicPr>
        <p:blipFill>
          <a:blip r:embed="rId3" cstate="print">
            <a:lum bright="-1000"/>
          </a:blip>
          <a:stretch>
            <a:fillRect/>
          </a:stretch>
        </p:blipFill>
        <p:spPr>
          <a:xfrm>
            <a:off x="152400" y="3810000"/>
            <a:ext cx="2895600" cy="2895600"/>
          </a:xfrm>
          <a:prstGeom prst="rect">
            <a:avLst/>
          </a:prstGeom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39738" y="-47625"/>
            <a:ext cx="12700" cy="12700"/>
          </a:xfrm>
          <a:prstGeom prst="rect">
            <a:avLst/>
          </a:prstGeom>
          <a:solidFill>
            <a:srgbClr val="DDDDDD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3" name="Рисунок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8625" y="-61913"/>
            <a:ext cx="12700" cy="22225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048000" y="0"/>
            <a:ext cx="6096000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Что отражает Концепция </a:t>
            </a:r>
            <a:br>
              <a:rPr lang="ru-RU" sz="2400" b="1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2400" b="1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в программах ДОО и НОО</a:t>
            </a:r>
            <a:endParaRPr lang="ru-RU" sz="2400" dirty="0">
              <a:solidFill>
                <a:srgbClr val="C00000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16300" y="1320800"/>
            <a:ext cx="5334000" cy="1897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7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Образовательные программы ДОО: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7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1. Учат понимать связь счастливого детства и безопасного личного поведения в быту, социуме, на природе.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7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2. Учат понимать ЗОЖ и простейшие правила безопасного индивидуального поведения</a:t>
            </a:r>
          </a:p>
        </p:txBody>
      </p:sp>
      <p:pic>
        <p:nvPicPr>
          <p:cNvPr id="19" name="Рисунок 18" descr="0_e9820_b10c745e_orig.png"/>
          <p:cNvPicPr>
            <a:picLocks noChangeAspect="1"/>
          </p:cNvPicPr>
          <p:nvPr/>
        </p:nvPicPr>
        <p:blipFill>
          <a:blip r:embed="rId5" cstate="print"/>
          <a:srcRect l="6743" t="1768" r="5829" b="8060"/>
          <a:stretch>
            <a:fillRect/>
          </a:stretch>
        </p:blipFill>
        <p:spPr>
          <a:xfrm>
            <a:off x="3200400" y="3505200"/>
            <a:ext cx="5715000" cy="27432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390900" y="3759200"/>
            <a:ext cx="5410200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Образовательные программы НОО обеспечивают: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1. Мотивацию ребенка научиться личной безопасности и культуру безопасного поведения.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2.  Овладение сведениями о проблемах безопасности жизнедеятельности.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3.  Выработку начальных умений безопасной жизни и поведения в системе «человек – среда обитания»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logo-emblem-symbol-bookmark-png-free-7204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070610"/>
            <a:ext cx="7467600" cy="1672590"/>
          </a:xfrm>
          <a:prstGeom prst="rect">
            <a:avLst/>
          </a:prstGeom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990600" y="1143000"/>
            <a:ext cx="7162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Скорректировать примерную ООП предмета «Окружающий мир», чтобы обеспечить условия для формирования начальных навыков и первичных знаний для последовательного перехода к изучению учебного предмета «ОБЖ» на уровне основного образования</a:t>
            </a:r>
          </a:p>
        </p:txBody>
      </p:sp>
      <p:pic>
        <p:nvPicPr>
          <p:cNvPr id="11" name="Рисунок 10" descr="logo-emblem-symbol-bookmark-clipart-7204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2626996"/>
            <a:ext cx="8382000" cy="1716404"/>
          </a:xfrm>
          <a:prstGeom prst="rect">
            <a:avLst/>
          </a:prstGeom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491038" y="0"/>
            <a:ext cx="12700" cy="12700"/>
          </a:xfrm>
          <a:prstGeom prst="rect">
            <a:avLst/>
          </a:prstGeom>
          <a:solidFill>
            <a:srgbClr val="DFDFD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533400" y="2743200"/>
            <a:ext cx="8077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Конкретизировать требования к предметным результатам освоения ООП </a:t>
            </a:r>
            <a:r>
              <a:rPr lang="ru-RU" sz="1600" b="1" dirty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начального общего образования 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в разделе «Правила безопасной жизни» предмета «Окружающий мир» и разработать КИМ для промежуточной аттестации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fireman-firefighter-holding-fire-hose-shoulder-vector-2253766.jpg"/>
          <p:cNvPicPr>
            <a:picLocks noChangeAspect="1"/>
          </p:cNvPicPr>
          <p:nvPr/>
        </p:nvPicPr>
        <p:blipFill>
          <a:blip r:embed="rId4" cstate="print">
            <a:lum bright="-1000"/>
          </a:blip>
          <a:srcRect b="7778"/>
          <a:stretch>
            <a:fillRect/>
          </a:stretch>
        </p:blipFill>
        <p:spPr>
          <a:xfrm>
            <a:off x="7010400" y="4508077"/>
            <a:ext cx="1905000" cy="22480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8600" y="48804"/>
            <a:ext cx="8534400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Основные направления реализации Концепции</a:t>
            </a:r>
            <a:br>
              <a:rPr lang="ru-RU" sz="2400" b="1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2400" b="1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 для начального общего образования</a:t>
            </a:r>
            <a:endParaRPr lang="ru-RU" sz="2400" dirty="0">
              <a:solidFill>
                <a:srgbClr val="C00000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15" name="Рисунок 14" descr="00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4343400"/>
            <a:ext cx="1883474" cy="1905000"/>
          </a:xfrm>
          <a:prstGeom prst="rect">
            <a:avLst/>
          </a:prstGeom>
        </p:spPr>
      </p:pic>
      <p:pic>
        <p:nvPicPr>
          <p:cNvPr id="16" name="Рисунок 15" descr="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7000" y="4486786"/>
            <a:ext cx="1752600" cy="1761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projet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-76200"/>
            <a:ext cx="7162800" cy="6324600"/>
          </a:xfrm>
          <a:prstGeom prst="rect">
            <a:avLst/>
          </a:prstGeom>
        </p:spPr>
      </p:pic>
      <p:pic>
        <p:nvPicPr>
          <p:cNvPr id="4099" name="Рисунок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525" cy="57150"/>
          </a:xfrm>
          <a:prstGeom prst="rect">
            <a:avLst/>
          </a:prstGeom>
          <a:noFill/>
        </p:spPr>
      </p:pic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614363" y="-46038"/>
            <a:ext cx="12700" cy="12700"/>
          </a:xfrm>
          <a:prstGeom prst="rect">
            <a:avLst/>
          </a:prstGeom>
          <a:solidFill>
            <a:srgbClr val="DADADA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Рисунок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025" y="-144463"/>
            <a:ext cx="3175" cy="12700"/>
          </a:xfrm>
          <a:prstGeom prst="rect">
            <a:avLst/>
          </a:prstGeom>
          <a:noFill/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-4763" y="-138113"/>
            <a:ext cx="12701" cy="12700"/>
          </a:xfrm>
          <a:prstGeom prst="rect">
            <a:avLst/>
          </a:prstGeom>
          <a:solidFill>
            <a:srgbClr val="CDCDCD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92100" y="-760413"/>
            <a:ext cx="12700" cy="12700"/>
          </a:xfrm>
          <a:prstGeom prst="rect">
            <a:avLst/>
          </a:prstGeom>
          <a:solidFill>
            <a:srgbClr val="DADADA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508125" y="-762000"/>
            <a:ext cx="12700" cy="12700"/>
          </a:xfrm>
          <a:prstGeom prst="rect">
            <a:avLst/>
          </a:prstGeom>
          <a:solidFill>
            <a:srgbClr val="E3E3E3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527300" y="-146050"/>
            <a:ext cx="12700" cy="12700"/>
          </a:xfrm>
          <a:prstGeom prst="rect">
            <a:avLst/>
          </a:prstGeom>
          <a:solidFill>
            <a:srgbClr val="DBDBDB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476500" y="281099"/>
            <a:ext cx="6362700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Основное общее образование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20" name="Рисунок 19" descr="KijoRq6r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1" y="812800"/>
            <a:ext cx="2667000" cy="1295501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855123" y="891896"/>
            <a:ext cx="226899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4E863A"/>
                </a:solidFill>
                <a:latin typeface="Arial" pitchFamily="34" charset="0"/>
                <a:ea typeface="Calibri"/>
                <a:cs typeface="Arial" pitchFamily="34" charset="0"/>
              </a:rPr>
              <a:t>Необходимо обеспечить</a:t>
            </a:r>
          </a:p>
        </p:txBody>
      </p:sp>
      <p:sp>
        <p:nvSpPr>
          <p:cNvPr id="23" name="Содержимое 22"/>
          <p:cNvSpPr>
            <a:spLocks noGrp="1"/>
          </p:cNvSpPr>
          <p:nvPr>
            <p:ph idx="1"/>
          </p:nvPr>
        </p:nvSpPr>
        <p:spPr>
          <a:xfrm>
            <a:off x="2514600" y="1803400"/>
            <a:ext cx="6591300" cy="2006600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ru-RU" sz="1600" b="1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 выработку практико-ориентированных компетенций через применение тренажеров, что моделируют разные ситуации;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ru-RU" sz="1600" b="1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 реализацию баланса межпредметных связей;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ru-RU" sz="1600" b="1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 корректную оценку результатов освоения ООП;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ru-RU" sz="1600" b="1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 подготовку электронной </a:t>
            </a:r>
            <a:r>
              <a:rPr lang="ru-RU" sz="1600" b="1" dirty="0" err="1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методбазы</a:t>
            </a:r>
            <a:r>
              <a:rPr lang="ru-RU" sz="1600" b="1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 по ОБЖ;</a:t>
            </a:r>
          </a:p>
          <a:p>
            <a:pPr marL="0" indent="0">
              <a:lnSpc>
                <a:spcPct val="115000"/>
              </a:lnSpc>
              <a:buNone/>
            </a:pPr>
            <a:endParaRPr lang="ru-RU" sz="1600" b="1" dirty="0">
              <a:solidFill>
                <a:srgbClr val="C00000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429000" y="874304"/>
            <a:ext cx="487680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Font typeface="Wingdings" pitchFamily="2" charset="2"/>
              <a:buChar char="q"/>
            </a:pPr>
            <a:r>
              <a:rPr lang="ru-RU" sz="1600" b="1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 усвоение минимума основных понятий, которые будут использоваться потом</a:t>
            </a:r>
            <a:br>
              <a:rPr lang="ru-RU" sz="1600" b="1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600" b="1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без дополнительных разъяснений;</a:t>
            </a:r>
          </a:p>
        </p:txBody>
      </p:sp>
      <p:pic>
        <p:nvPicPr>
          <p:cNvPr id="1026" name="Picture 2" descr="C:\Users\ВК\Desktop\2305766_vezhlivye-lyudi2-3-k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13099" y="1472784"/>
            <a:ext cx="4504406" cy="6373735"/>
          </a:xfrm>
          <a:prstGeom prst="rect">
            <a:avLst/>
          </a:prstGeom>
          <a:noFill/>
        </p:spPr>
      </p:pic>
      <p:sp>
        <p:nvSpPr>
          <p:cNvPr id="25" name="Содержимое 22"/>
          <p:cNvSpPr txBox="1">
            <a:spLocks/>
          </p:cNvSpPr>
          <p:nvPr/>
        </p:nvSpPr>
        <p:spPr>
          <a:xfrm>
            <a:off x="3441700" y="3403600"/>
            <a:ext cx="5486400" cy="2146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ru-RU" sz="1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Calibri"/>
                <a:cs typeface="Arial" pitchFamily="34" charset="0"/>
              </a:rPr>
              <a:t>создание единых КИМ для проведения итогового контроля по принципу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Calibri"/>
                <a:cs typeface="Arial" pitchFamily="34" charset="0"/>
              </a:rPr>
              <a:t>практико-ориентированности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Calibri"/>
                <a:cs typeface="Arial" pitchFamily="34" charset="0"/>
              </a:rPr>
              <a:t> предмета ОБЖ;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Calibri"/>
                <a:cs typeface="Arial" pitchFamily="34" charset="0"/>
              </a:rPr>
              <a:t> разработку норм материально-технического обеспечения курса ОБЖ, оснащения кабинета техническими средствами  и интерактивными тренажерами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Calibri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Рисунок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1488" y="-169863"/>
            <a:ext cx="3175" cy="3333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72321" y="3834"/>
            <a:ext cx="8534400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Основные направления реализации Концепции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 на уровне основного общего образования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12" name="Рисунок 11" descr="0_126faf_f1b921c0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" y="838200"/>
            <a:ext cx="3657607" cy="3200400"/>
          </a:xfrm>
          <a:prstGeom prst="rect">
            <a:avLst/>
          </a:prstGeom>
        </p:spPr>
      </p:pic>
      <p:pic>
        <p:nvPicPr>
          <p:cNvPr id="13" name="Рисунок 12" descr="0_126faf_f1b921c0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9093" y="899155"/>
            <a:ext cx="3657607" cy="3139445"/>
          </a:xfrm>
          <a:prstGeom prst="rect">
            <a:avLst/>
          </a:prstGeom>
        </p:spPr>
      </p:pic>
      <p:pic>
        <p:nvPicPr>
          <p:cNvPr id="14" name="Рисунок 13" descr="0_126faf_f1b921c0_ori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7200" y="3718555"/>
            <a:ext cx="3657607" cy="2567945"/>
          </a:xfrm>
          <a:prstGeom prst="rect">
            <a:avLst/>
          </a:prstGeom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419600" y="4495800"/>
            <a:ext cx="3733800" cy="1676400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Использовать интерактивные формы организации занятий </a:t>
            </a:r>
            <a:b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с акцентом на виртуальные модели, способные отображать объекты, не воспроизводимые </a:t>
            </a:r>
            <a:b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в обычных условиях</a:t>
            </a:r>
          </a:p>
          <a:p>
            <a:pPr marL="0" indent="0">
              <a:buNone/>
            </a:pPr>
            <a:endParaRPr lang="ru-RU" sz="6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2900" y="1705141"/>
            <a:ext cx="3657600" cy="2333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Разработать содержание ОБЖ </a:t>
            </a:r>
            <a:b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с обязательными практическими занятиями в каждом классе. </a:t>
            </a:r>
            <a:b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Это безопасность во время пребывания в различных средах, первая помощь, основы комплексной безопасности населения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41800" y="1799086"/>
            <a:ext cx="3581400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Систематизировать дидактические компоненты тематических линий в учебных изданиях: «предвидеть опасность → по возможности ее избегать → при необходимости действовать со знанием дела»</a:t>
            </a:r>
          </a:p>
        </p:txBody>
      </p:sp>
      <p:pic>
        <p:nvPicPr>
          <p:cNvPr id="20" name="Рисунок 19" descr="shutterstock_45591712-768x768.jpg"/>
          <p:cNvPicPr>
            <a:picLocks noChangeAspect="1"/>
          </p:cNvPicPr>
          <p:nvPr/>
        </p:nvPicPr>
        <p:blipFill>
          <a:blip r:embed="rId6" cstate="print">
            <a:lum bright="-1000"/>
          </a:blip>
          <a:srcRect l="3723" t="3723" r="2660" b="3723"/>
          <a:stretch>
            <a:fillRect/>
          </a:stretch>
        </p:blipFill>
        <p:spPr>
          <a:xfrm>
            <a:off x="7618438" y="1663803"/>
            <a:ext cx="1360669" cy="1345207"/>
          </a:xfrm>
          <a:prstGeom prst="rect">
            <a:avLst/>
          </a:prstGeom>
        </p:spPr>
      </p:pic>
      <p:pic>
        <p:nvPicPr>
          <p:cNvPr id="21" name="Рисунок 20" descr="1021869775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"/>
          </a:blip>
          <a:stretch>
            <a:fillRect/>
          </a:stretch>
        </p:blipFill>
        <p:spPr>
          <a:xfrm>
            <a:off x="7562746" y="4197246"/>
            <a:ext cx="1479654" cy="1479654"/>
          </a:xfrm>
          <a:prstGeom prst="rect">
            <a:avLst/>
          </a:prstGeom>
        </p:spPr>
      </p:pic>
      <p:pic>
        <p:nvPicPr>
          <p:cNvPr id="7170" name="Picture 2" descr="http://itd0.mycdn.me/image?id=816189436726&amp;t=20&amp;plc=WEB&amp;tkn=*8LkEdwQwmr0LIF57WWQ80VT_zQ0"/>
          <p:cNvPicPr>
            <a:picLocks noChangeAspect="1" noChangeArrowheads="1"/>
          </p:cNvPicPr>
          <p:nvPr/>
        </p:nvPicPr>
        <p:blipFill>
          <a:blip r:embed="rId8"/>
          <a:srcRect l="12690" t="21778" r="38954" b="5139"/>
          <a:stretch>
            <a:fillRect/>
          </a:stretch>
        </p:blipFill>
        <p:spPr bwMode="auto">
          <a:xfrm>
            <a:off x="1333500" y="3765882"/>
            <a:ext cx="3009900" cy="2957095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Овал 18"/>
          <p:cNvSpPr/>
          <p:nvPr/>
        </p:nvSpPr>
        <p:spPr>
          <a:xfrm>
            <a:off x="3741295" y="1011836"/>
            <a:ext cx="2876862" cy="132787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green-clipart-stair-11.png"/>
          <p:cNvPicPr>
            <a:picLocks noChangeAspect="1"/>
          </p:cNvPicPr>
          <p:nvPr/>
        </p:nvPicPr>
        <p:blipFill>
          <a:blip r:embed="rId2" cstate="print"/>
          <a:srcRect t="254" b="7692"/>
          <a:stretch>
            <a:fillRect/>
          </a:stretch>
        </p:blipFill>
        <p:spPr>
          <a:xfrm>
            <a:off x="-10473" y="824459"/>
            <a:ext cx="9214434" cy="5515132"/>
          </a:xfrm>
          <a:prstGeom prst="rect">
            <a:avLst/>
          </a:prstGeom>
        </p:spPr>
      </p:pic>
      <p:pic>
        <p:nvPicPr>
          <p:cNvPr id="14" name="Рисунок 13" descr="postit12-u61738.png"/>
          <p:cNvPicPr>
            <a:picLocks noChangeAspect="1"/>
          </p:cNvPicPr>
          <p:nvPr/>
        </p:nvPicPr>
        <p:blipFill>
          <a:blip r:embed="rId3" cstate="print"/>
          <a:srcRect l="19298" t="7860" r="17544" b="437"/>
          <a:stretch>
            <a:fillRect/>
          </a:stretch>
        </p:blipFill>
        <p:spPr>
          <a:xfrm rot="21158923">
            <a:off x="159736" y="884661"/>
            <a:ext cx="3308695" cy="2941063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rot="21158923">
            <a:off x="413585" y="1370586"/>
            <a:ext cx="2867537" cy="2043308"/>
          </a:xfrm>
        </p:spPr>
        <p:txBody>
          <a:bodyPr>
            <a:noAutofit/>
          </a:bodyPr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Внедрить </a:t>
            </a:r>
            <a:br>
              <a:rPr lang="ru-RU" sz="1800" b="1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единую структурно-логическую схему изучения тем </a:t>
            </a:r>
            <a:br>
              <a:rPr lang="ru-RU" sz="1800" b="1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с учетом возрастных особенностей учеников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3695" y="5680023"/>
            <a:ext cx="8686800" cy="634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Этап 1. Безопасность во время пребывания в различных средах – правила пребывания в различных средах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80345" y="4924269"/>
            <a:ext cx="6639393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Этап 2. Риски и действия по их снижению во время пребывания в разных средах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54574" y="4069921"/>
            <a:ext cx="624840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Этап 3. Действия в условиях опасностей </a:t>
            </a:r>
            <a:b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в разных средах. Правила ЗОЖ </a:t>
            </a:r>
            <a:b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и их соблюдение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93694" y="3416600"/>
            <a:ext cx="4572000" cy="65864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Этап 4. Экологическая безопасность; принципы оказания первой помощи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36564" y="2518348"/>
            <a:ext cx="381000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Этап 5. Основы комплексной безопасности и ее правовое обеспечение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526967" y="1632679"/>
            <a:ext cx="259080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Этап 6. Организация комплексной защиты населения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09869" y="1156801"/>
            <a:ext cx="2773180" cy="994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Этап 7.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Мероприятия</a:t>
            </a:r>
            <a:r>
              <a:rPr lang="ru-RU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br>
              <a:rPr lang="ru-RU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комплексной защиты</a:t>
            </a:r>
            <a:br>
              <a:rPr lang="ru-RU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 населения</a:t>
            </a:r>
          </a:p>
        </p:txBody>
      </p:sp>
      <p:pic>
        <p:nvPicPr>
          <p:cNvPr id="12" name="Рисунок 11" descr="PNGPIX-COM-Arrow-PNG-Transparent-Image-3.png"/>
          <p:cNvPicPr>
            <a:picLocks noChangeAspect="1"/>
          </p:cNvPicPr>
          <p:nvPr/>
        </p:nvPicPr>
        <p:blipFill>
          <a:blip r:embed="rId4" cstate="print"/>
          <a:srcRect l="14286"/>
          <a:stretch>
            <a:fillRect/>
          </a:stretch>
        </p:blipFill>
        <p:spPr>
          <a:xfrm>
            <a:off x="6303363" y="1034321"/>
            <a:ext cx="2257269" cy="9906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72321" y="3834"/>
            <a:ext cx="853440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Основные направления реализации Концепции</a:t>
            </a:r>
            <a:b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 на уровне основного общего образования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6145" name="Picture 1" descr="C:\Users\ВК\Desktop\istockphoto-518718913-612x612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29007" y="3059242"/>
            <a:ext cx="1828800" cy="3207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4a8c212b94c87fffd08c44b44b3f0504.jpg"/>
          <p:cNvPicPr>
            <a:picLocks noChangeAspect="1"/>
          </p:cNvPicPr>
          <p:nvPr/>
        </p:nvPicPr>
        <p:blipFill>
          <a:blip r:embed="rId2" cstate="print"/>
          <a:srcRect l="23487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10242" name="Рисунок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525" cy="66675"/>
          </a:xfrm>
          <a:prstGeom prst="rect">
            <a:avLst/>
          </a:prstGeom>
          <a:noFill/>
        </p:spPr>
      </p:pic>
      <p:pic>
        <p:nvPicPr>
          <p:cNvPr id="10241" name="Рисунок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525" cy="57150"/>
          </a:xfrm>
          <a:prstGeom prst="rect">
            <a:avLst/>
          </a:prstGeom>
          <a:noFill/>
        </p:spPr>
      </p:pic>
      <p:pic>
        <p:nvPicPr>
          <p:cNvPr id="10243" name="Рисунок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65838" y="-176213"/>
            <a:ext cx="3175" cy="30163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99869" y="4601980"/>
            <a:ext cx="4791856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Font typeface="Wingdings" pitchFamily="2" charset="2"/>
              <a:buChar char="Ø"/>
            </a:pPr>
            <a:r>
              <a:rPr lang="ru-RU" b="1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 подготовку учеников к решению практических задач безопасности жизнедеятельности, связанных с повседневной жизнью;</a:t>
            </a:r>
          </a:p>
          <a:p>
            <a:pPr>
              <a:lnSpc>
                <a:spcPct val="115000"/>
              </a:lnSpc>
              <a:buFont typeface="Wingdings" pitchFamily="2" charset="2"/>
              <a:buChar char="Ø"/>
            </a:pPr>
            <a:r>
              <a:rPr lang="ru-RU" b="1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 обновление печатных и электронных учебных изданий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42910" y="1000108"/>
            <a:ext cx="7010400" cy="6858000"/>
          </a:xfrm>
          <a:prstGeom prst="rect">
            <a:avLst/>
          </a:prstGeom>
          <a:solidFill>
            <a:srgbClr val="DBB48D">
              <a:alpha val="1000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82446" y="959370"/>
            <a:ext cx="6168452" cy="5914870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1800" b="1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 Формирование личности выпускника</a:t>
            </a:r>
            <a:br>
              <a:rPr lang="ru-RU" sz="1800" b="1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800" b="1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с высоким уровнем культуры </a:t>
            </a:r>
            <a:br>
              <a:rPr lang="ru-RU" sz="1800" b="1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800" b="1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и мотивации ведения безопасного и экологически здорового образа жизни;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1800" b="1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 понимание роли личности гражданина в системе </a:t>
            </a:r>
            <a:r>
              <a:rPr lang="ru-RU" sz="1800" b="1" dirty="0" err="1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нацбезопасности</a:t>
            </a:r>
            <a:r>
              <a:rPr lang="ru-RU" sz="1800" b="1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 РФ;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1800" b="1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 преемственность и углубление тематики предмета «ОБЖ»;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1800" b="1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 расширение предмета путем дополнения тем по основам обороны государства и военной службы;</a:t>
            </a:r>
          </a:p>
          <a:p>
            <a:pPr marL="0" indent="0">
              <a:buFont typeface="Wingdings" pitchFamily="2" charset="2"/>
              <a:buChar char="Ø"/>
            </a:pPr>
            <a:endParaRPr lang="ru-RU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199" y="28731"/>
            <a:ext cx="671309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Что отражает Концепция</a:t>
            </a:r>
            <a:b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в среднем общем образовании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5895d2d1cba9841eabab607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9758" y="803223"/>
            <a:ext cx="6922958" cy="2778177"/>
          </a:xfrm>
          <a:prstGeom prst="rect">
            <a:avLst/>
          </a:prstGeom>
        </p:spPr>
      </p:pic>
      <p:pic>
        <p:nvPicPr>
          <p:cNvPr id="14" name="Рисунок 13" descr="s1200.jpg"/>
          <p:cNvPicPr>
            <a:picLocks noChangeAspect="1"/>
          </p:cNvPicPr>
          <p:nvPr/>
        </p:nvPicPr>
        <p:blipFill>
          <a:blip r:embed="rId3" cstate="print">
            <a:lum bright="-1000"/>
          </a:blip>
          <a:stretch>
            <a:fillRect/>
          </a:stretch>
        </p:blipFill>
        <p:spPr>
          <a:xfrm>
            <a:off x="6123482" y="779488"/>
            <a:ext cx="2819400" cy="2819400"/>
          </a:xfrm>
          <a:prstGeom prst="rect">
            <a:avLst/>
          </a:prstGeom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919163" y="457200"/>
            <a:ext cx="12700" cy="12700"/>
          </a:xfrm>
          <a:prstGeom prst="rect">
            <a:avLst/>
          </a:prstGeom>
          <a:solidFill>
            <a:srgbClr val="AEAEAE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14325" y="0"/>
            <a:ext cx="12700" cy="12700"/>
          </a:xfrm>
          <a:prstGeom prst="rect">
            <a:avLst/>
          </a:prstGeom>
          <a:solidFill>
            <a:srgbClr val="B7B7B7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6292850" y="128588"/>
            <a:ext cx="12700" cy="12700"/>
          </a:xfrm>
          <a:prstGeom prst="rect">
            <a:avLst/>
          </a:prstGeom>
          <a:solidFill>
            <a:srgbClr val="DFDFD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442209" y="2662837"/>
            <a:ext cx="55275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– Привлечь сотрудников органов в сфере безопасности (МЧС, МВД, Минздрав и др.)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46090" y="-41137"/>
            <a:ext cx="867930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000" b="1" dirty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  <a:t>Реализация Концепции на уровне </a:t>
            </a:r>
            <a:br>
              <a:rPr lang="ru-RU" sz="3000" b="1" dirty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3000" b="1" dirty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  <a:t>среднего общего образования</a:t>
            </a:r>
            <a:endParaRPr lang="ru-RU" sz="3000" dirty="0">
              <a:solidFill>
                <a:srgbClr val="FF0000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08482" y="1118016"/>
            <a:ext cx="5611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– Расширить содержание ОБЖ новым блоком тем «основы обороны государства и военной службы».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20974" y="1695138"/>
            <a:ext cx="5611318" cy="107721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/>
                <a:ea typeface="Calibri" pitchFamily="34" charset="0"/>
                <a:cs typeface="Arial"/>
              </a:rPr>
              <a:t>– Включить вопросы межпредметного характера </a:t>
            </a:r>
            <a:r>
              <a:rPr lang="ru-RU" sz="1600" b="1" dirty="0">
                <a:latin typeface="Arial"/>
                <a:ea typeface="Calibri" pitchFamily="34" charset="0"/>
                <a:cs typeface="Arial"/>
              </a:rPr>
              <a:t/>
            </a:r>
            <a:br>
              <a:rPr lang="ru-RU" sz="1600" b="1" dirty="0">
                <a:latin typeface="Arial"/>
                <a:ea typeface="Calibri" pitchFamily="34" charset="0"/>
                <a:cs typeface="Arial"/>
              </a:rPr>
            </a:b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/>
                <a:ea typeface="Calibri" pitchFamily="34" charset="0"/>
                <a:cs typeface="Arial"/>
              </a:rPr>
              <a:t>по обеспечению безопасности в ГИА по географии, химии, физике, биологии, обществознанию, информатике и ИКТ.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2" name="Рисунок 21" descr="5895d2d1cba9841eabab607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7150" y="3246620"/>
            <a:ext cx="6979964" cy="2974298"/>
          </a:xfrm>
          <a:prstGeom prst="rect">
            <a:avLst/>
          </a:prstGeom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161675" y="3525187"/>
            <a:ext cx="574248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– Рекомендовать введение ЕГЭ по ОБЖ  при приеме на обучение в ОО высшего образования по направлениям подготовки: «</a:t>
            </a:r>
            <a:r>
              <a:rPr lang="ru-RU" sz="16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Техносферная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безопасность», «Пожарная безопасность», «Туризм», «Рекреация и спортивно-оздоровительный туризм».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>
              <a:solidFill>
                <a:schemeClr val="tx2">
                  <a:lumMod val="50000"/>
                </a:schemeClr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3206646" y="4806846"/>
            <a:ext cx="5257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– Использовать потенциал спасателей высших квалификационных категорий МЧС </a:t>
            </a:r>
            <a:b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для преподавательской деятельности по ОБЖ</a:t>
            </a:r>
            <a:b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и популяризации данной области</a:t>
            </a:r>
          </a:p>
        </p:txBody>
      </p:sp>
      <p:pic>
        <p:nvPicPr>
          <p:cNvPr id="23" name="Picture 1" descr="C:\Users\ВК\Desktop\istockphoto-518718913-612x612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86757" y="3162924"/>
            <a:ext cx="1871696" cy="35894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05266" y="665813"/>
            <a:ext cx="6019800" cy="6019800"/>
          </a:xfrm>
          <a:prstGeom prst="rect">
            <a:avLst/>
          </a:prstGeom>
        </p:spPr>
      </p:pic>
      <p:pic>
        <p:nvPicPr>
          <p:cNvPr id="8195" name="Рисунок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0650" y="-768350"/>
            <a:ext cx="7938" cy="17462"/>
          </a:xfrm>
          <a:prstGeom prst="rect">
            <a:avLst/>
          </a:prstGeom>
          <a:noFill/>
        </p:spPr>
      </p:pic>
      <p:pic>
        <p:nvPicPr>
          <p:cNvPr id="8194" name="Рисунок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476250"/>
            <a:ext cx="4763" cy="34925"/>
          </a:xfrm>
          <a:prstGeom prst="rect">
            <a:avLst/>
          </a:prstGeom>
          <a:noFill/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352550" y="-141288"/>
            <a:ext cx="12700" cy="12700"/>
          </a:xfrm>
          <a:prstGeom prst="rect">
            <a:avLst/>
          </a:prstGeom>
          <a:solidFill>
            <a:srgbClr val="DCDCDC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243" y="-52432"/>
            <a:ext cx="9144000" cy="110895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3000" b="1" dirty="0">
                <a:solidFill>
                  <a:srgbClr val="FF0000"/>
                </a:solidFill>
                <a:latin typeface="Arial"/>
                <a:ea typeface="Calibri"/>
                <a:cs typeface="Arial"/>
              </a:rPr>
              <a:t>Что отражает Концепция </a:t>
            </a:r>
            <a:r>
              <a:rPr lang="ru-RU" sz="3000" b="1" dirty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ru-RU" sz="3000" b="1" dirty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3000" b="1" dirty="0">
                <a:solidFill>
                  <a:srgbClr val="FF0000"/>
                </a:solidFill>
                <a:latin typeface="Arial"/>
                <a:ea typeface="Calibri"/>
                <a:cs typeface="Arial"/>
              </a:rPr>
              <a:t>в дополнительном образовании</a:t>
            </a:r>
            <a:endParaRPr lang="ru-RU" sz="3000" b="1" dirty="0">
              <a:solidFill>
                <a:srgbClr val="FF0000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21122293">
            <a:off x="4092816" y="1961826"/>
            <a:ext cx="4332511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– условия для углубленного освоения программ по ОБЖ;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– согласованность компетенций;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– использование ресурсов в рамках кружков, центров допобразования, общественных движений;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– участие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в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проектах по ОБЖ </a:t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в Интернете;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– стимулирование деятельности школьных «Добровольных дружин юных пожарных», «Отрядов юных инспекторов движения» и др.</a:t>
            </a:r>
          </a:p>
        </p:txBody>
      </p:sp>
      <p:pic>
        <p:nvPicPr>
          <p:cNvPr id="14" name="Рисунок 13" descr="7.-fire-safety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"/>
          </a:blip>
          <a:stretch>
            <a:fillRect/>
          </a:stretch>
        </p:blipFill>
        <p:spPr>
          <a:xfrm>
            <a:off x="48717" y="1947472"/>
            <a:ext cx="4058587" cy="4058587"/>
          </a:xfrm>
          <a:prstGeom prst="rect">
            <a:avLst/>
          </a:prstGeom>
        </p:spPr>
      </p:pic>
      <p:pic>
        <p:nvPicPr>
          <p:cNvPr id="17" name="Рисунок 16" descr="KijoRq6r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1219200"/>
            <a:ext cx="2667000" cy="1295501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464722" y="1298296"/>
            <a:ext cx="226899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4E863A"/>
                </a:solidFill>
                <a:latin typeface="Arial" pitchFamily="34" charset="0"/>
                <a:ea typeface="Calibri"/>
                <a:cs typeface="Arial" pitchFamily="34" charset="0"/>
              </a:rPr>
              <a:t>Необходимо обеспечить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841948" y="1688149"/>
            <a:ext cx="748982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EE8E00"/>
                </a:solidFill>
              </a:rPr>
              <a:t>Информация из </a:t>
            </a:r>
            <a:r>
              <a:rPr lang="ru-RU" sz="2000" b="1" dirty="0">
                <a:solidFill>
                  <a:srgbClr val="00B0F0"/>
                </a:solidFill>
              </a:rPr>
              <a:t>Концепции преподавания</a:t>
            </a:r>
            <a:br>
              <a:rPr lang="ru-RU" sz="2000" b="1" dirty="0">
                <a:solidFill>
                  <a:srgbClr val="00B0F0"/>
                </a:solidFill>
              </a:rPr>
            </a:br>
            <a:r>
              <a:rPr lang="ru-RU" sz="2000" b="1" dirty="0">
                <a:solidFill>
                  <a:srgbClr val="00B0F0"/>
                </a:solidFill>
              </a:rPr>
              <a:t>учебного предмета «ОБЖ» </a:t>
            </a:r>
            <a:r>
              <a:rPr lang="ru-RU" sz="2000" b="1" dirty="0">
                <a:solidFill>
                  <a:schemeClr val="accent2"/>
                </a:solidFill>
              </a:rPr>
              <a:t/>
            </a:r>
            <a:br>
              <a:rPr lang="ru-RU" sz="2000" b="1" dirty="0">
                <a:solidFill>
                  <a:schemeClr val="accent2"/>
                </a:solidFill>
              </a:rPr>
            </a:br>
            <a:r>
              <a:rPr lang="ru-RU" sz="2000" b="1" dirty="0">
                <a:solidFill>
                  <a:srgbClr val="EE8E00"/>
                </a:solidFill>
              </a:rPr>
              <a:t>образовательных организациях Российской Федерации, реализующих основные общеобразовательные программы </a:t>
            </a:r>
            <a:r>
              <a:rPr lang="ru-RU" sz="2000" b="1" dirty="0">
                <a:solidFill>
                  <a:schemeClr val="accent2"/>
                </a:solidFill>
              </a:rPr>
              <a:t/>
            </a:r>
            <a:br>
              <a:rPr lang="ru-RU" sz="2000" b="1" dirty="0">
                <a:solidFill>
                  <a:schemeClr val="accent2"/>
                </a:solidFill>
              </a:rPr>
            </a:br>
            <a:r>
              <a:rPr lang="en-US" sz="2000" b="1" dirty="0">
                <a:solidFill>
                  <a:srgbClr val="00B0F0"/>
                </a:solidFill>
              </a:rPr>
              <a:t> docs.edu.gov.ru/document/bac5f1cd420a477b847e931322e90762</a:t>
            </a:r>
            <a:endParaRPr lang="ru-RU" sz="2000" dirty="0">
              <a:solidFill>
                <a:srgbClr val="00B0F0"/>
              </a:solidFill>
            </a:endParaRPr>
          </a:p>
          <a:p>
            <a:r>
              <a:rPr lang="ru-RU" sz="2000" dirty="0">
                <a:solidFill>
                  <a:srgbClr val="00B0F0"/>
                </a:solidFill>
              </a:rPr>
              <a:t> </a:t>
            </a:r>
            <a:endParaRPr lang="ru-RU" sz="2000" b="1" dirty="0">
              <a:solidFill>
                <a:srgbClr val="00B0F0"/>
              </a:solidFill>
            </a:endParaRPr>
          </a:p>
          <a:p>
            <a:pPr algn="ctr"/>
            <a:r>
              <a:rPr lang="ru-RU" sz="2000" b="1" dirty="0">
                <a:solidFill>
                  <a:srgbClr val="00B0F0"/>
                </a:solidFill>
              </a:rPr>
              <a:t>Шаблон с </a:t>
            </a:r>
            <a:r>
              <a:rPr lang="en-US" sz="2000" b="1" dirty="0">
                <a:solidFill>
                  <a:srgbClr val="00B0F0"/>
                </a:solidFill>
              </a:rPr>
              <a:t>fppt.com</a:t>
            </a:r>
            <a:endParaRPr lang="ru-RU" sz="2000" b="1" dirty="0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132254"/>
            <a:ext cx="7802094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Для презентации </a:t>
            </a:r>
            <a:br>
              <a:rPr lang="ru-RU" sz="40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0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использованы</a:t>
            </a:r>
          </a:p>
        </p:txBody>
      </p:sp>
      <p:pic>
        <p:nvPicPr>
          <p:cNvPr id="7" name="Рисунок 6" descr="highlight-500x5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228600"/>
            <a:ext cx="1676400" cy="1676400"/>
          </a:xfrm>
          <a:prstGeom prst="rect">
            <a:avLst/>
          </a:prstGeom>
        </p:spPr>
      </p:pic>
      <p:pic>
        <p:nvPicPr>
          <p:cNvPr id="8" name="Рисунок 7" descr="8a83b2d7bc9598f429b9f839710654913ce1c0a3r1-1080-1080v2_68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"/>
          </a:blip>
          <a:stretch>
            <a:fillRect/>
          </a:stretch>
        </p:blipFill>
        <p:spPr>
          <a:xfrm>
            <a:off x="5811187" y="3365292"/>
            <a:ext cx="2884357" cy="2884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71480"/>
            <a:ext cx="9144000" cy="280076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latin typeface="Arial" pitchFamily="34" charset="0"/>
                <a:cs typeface="Arial" pitchFamily="34" charset="0"/>
              </a:rPr>
              <a:t>    Обеспечение выполнения целей и задач Концепции преподавания ОБЖ в </a:t>
            </a:r>
          </a:p>
          <a:p>
            <a:pPr algn="ctr"/>
            <a:r>
              <a:rPr lang="ru-RU" sz="4400" b="1" dirty="0" smtClean="0">
                <a:latin typeface="Arial" pitchFamily="34" charset="0"/>
                <a:cs typeface="Arial" pitchFamily="34" charset="0"/>
              </a:rPr>
              <a:t>МКОУ СОШ № 1 г. Макарьева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857232"/>
            <a:ext cx="87154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Концепция была принята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30 декабря 2018 года.</a:t>
            </a:r>
            <a:endParaRPr lang="ru-RU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2428868"/>
            <a:ext cx="8858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Arial" pitchFamily="34" charset="0"/>
                <a:cs typeface="Arial" pitchFamily="34" charset="0"/>
              </a:rPr>
              <a:t>    Концепция разработана Министерством просвещения совместно с Министерством МЧС России.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4291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1. Выполнен капитальный ремонт кабинета ОБЖ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00694" y="6273225"/>
            <a:ext cx="21665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Так было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14356"/>
            <a:ext cx="8715436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14942" y="6273225"/>
            <a:ext cx="22465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Так стало</a:t>
            </a: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3" name="Picture 2" descr="C:\Documents and Settings\максим\Мои документы\Рабочий стол\IMG_20200928_142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8643998" cy="6286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максим\Мои документы\Рабочий стол\IMG_20200928_142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317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572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2.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Обновлены учебные издания по ОБЖ: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200" b="1" dirty="0"/>
          </a:p>
        </p:txBody>
      </p:sp>
      <p:pic>
        <p:nvPicPr>
          <p:cNvPr id="1027" name="Picture 3" descr="C:\Users\79103\Desktop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857232"/>
            <a:ext cx="2272800" cy="3000396"/>
          </a:xfrm>
          <a:prstGeom prst="rect">
            <a:avLst/>
          </a:prstGeom>
          <a:noFill/>
        </p:spPr>
      </p:pic>
      <p:pic>
        <p:nvPicPr>
          <p:cNvPr id="1028" name="Picture 4" descr="C:\Users\79103\Desktop\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857232"/>
            <a:ext cx="2305107" cy="2972836"/>
          </a:xfrm>
          <a:prstGeom prst="rect">
            <a:avLst/>
          </a:prstGeom>
          <a:noFill/>
        </p:spPr>
      </p:pic>
      <p:pic>
        <p:nvPicPr>
          <p:cNvPr id="1030" name="Picture 6" descr="C:\Users\79103\Desktop\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3893302"/>
            <a:ext cx="2295523" cy="2964698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3929066"/>
            <a:ext cx="2276472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 descr="C:\Users\79103\Desktop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857232"/>
            <a:ext cx="2180638" cy="2973389"/>
          </a:xfrm>
          <a:prstGeom prst="rect">
            <a:avLst/>
          </a:prstGeom>
          <a:noFill/>
        </p:spPr>
      </p:pic>
      <p:pic>
        <p:nvPicPr>
          <p:cNvPr id="1033" name="Picture 9" descr="C:\Users\79103\Desktop\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05107" y="857232"/>
            <a:ext cx="2238893" cy="2968627"/>
          </a:xfrm>
          <a:prstGeom prst="rect">
            <a:avLst/>
          </a:prstGeom>
          <a:noFill/>
        </p:spPr>
      </p:pic>
      <p:pic>
        <p:nvPicPr>
          <p:cNvPr id="1034" name="Picture 10" descr="C:\Users\79103\Desktop\9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85852" y="3908788"/>
            <a:ext cx="2216151" cy="29492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572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3. Материально- техническое обеспечение кабинета 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ОБЖ: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2357430"/>
            <a:ext cx="8858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      Соответствует  Федеральному типовому перечню необходимого оборудования для кабинетов ОБЖ и НВП: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img.allzip.org/g/115/orig/1274497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img.allzip.org/g/115/orig/1274497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79103\Desktop\АК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4714876" cy="3536157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86256"/>
            <a:ext cx="561975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 descr="C:\Users\79103\Desktop\Магазин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2987" y="428604"/>
            <a:ext cx="4241013" cy="2880941"/>
          </a:xfrm>
          <a:prstGeom prst="rect">
            <a:avLst/>
          </a:prstGeom>
          <a:noFill/>
        </p:spPr>
      </p:pic>
      <p:pic>
        <p:nvPicPr>
          <p:cNvPr id="1033" name="Picture 9" descr="C:\Users\79103\Desktop\Гранат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4143380"/>
            <a:ext cx="2928958" cy="19526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79103\Desktop\ОЗ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4214817" cy="4214818"/>
          </a:xfrm>
          <a:prstGeom prst="rect">
            <a:avLst/>
          </a:prstGeom>
          <a:noFill/>
        </p:spPr>
      </p:pic>
      <p:pic>
        <p:nvPicPr>
          <p:cNvPr id="41987" name="Picture 3" descr="C:\Users\79103\Desktop\ОЗК 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</p:spPr>
      </p:pic>
      <p:pic>
        <p:nvPicPr>
          <p:cNvPr id="41988" name="Picture 4" descr="C:\Users\79103\Desktop\ГП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14" y="3500414"/>
            <a:ext cx="3357586" cy="3357586"/>
          </a:xfrm>
          <a:prstGeom prst="rect">
            <a:avLst/>
          </a:prstGeom>
          <a:noFill/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4290993"/>
            <a:ext cx="3778147" cy="2567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79103\Desktop\Носил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4357686" cy="3860495"/>
          </a:xfrm>
          <a:prstGeom prst="rect">
            <a:avLst/>
          </a:prstGeom>
          <a:noFill/>
        </p:spPr>
      </p:pic>
      <p:pic>
        <p:nvPicPr>
          <p:cNvPr id="43011" name="Picture 3" descr="C:\Users\79103\Desktop\Аптечка походна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2301" y="0"/>
            <a:ext cx="4611699" cy="3429025"/>
          </a:xfrm>
          <a:prstGeom prst="rect">
            <a:avLst/>
          </a:prstGeom>
          <a:noFill/>
        </p:spPr>
      </p:pic>
      <p:pic>
        <p:nvPicPr>
          <p:cNvPr id="43012" name="Picture 4" descr="C:\Users\79103\Desktop\Сапёрская лопатк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7077" y="3714752"/>
            <a:ext cx="4406923" cy="2904293"/>
          </a:xfrm>
          <a:prstGeom prst="rect">
            <a:avLst/>
          </a:prstGeom>
          <a:noFill/>
        </p:spPr>
      </p:pic>
      <p:pic>
        <p:nvPicPr>
          <p:cNvPr id="43013" name="Picture 5" descr="C:\Users\79103\Desktop\Граната для метан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143380"/>
            <a:ext cx="3902075" cy="1725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79103\Desktop\Дозимет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91043" cy="3647286"/>
          </a:xfrm>
          <a:prstGeom prst="rect">
            <a:avLst/>
          </a:prstGeom>
          <a:noFill/>
        </p:spPr>
      </p:pic>
      <p:pic>
        <p:nvPicPr>
          <p:cNvPr id="44035" name="Picture 3" descr="C:\Users\79103\Desktop\ВПХ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0111" y="0"/>
            <a:ext cx="4233889" cy="3571876"/>
          </a:xfrm>
          <a:prstGeom prst="rect">
            <a:avLst/>
          </a:prstGeom>
          <a:noFill/>
        </p:spPr>
      </p:pic>
      <p:pic>
        <p:nvPicPr>
          <p:cNvPr id="44036" name="Picture 4" descr="C:\Users\79103\Desktop\ИПП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3696893"/>
            <a:ext cx="4214810" cy="3161108"/>
          </a:xfrm>
          <a:prstGeom prst="rect">
            <a:avLst/>
          </a:prstGeom>
          <a:noFill/>
        </p:spPr>
      </p:pic>
      <p:pic>
        <p:nvPicPr>
          <p:cNvPr id="44037" name="Picture 5" descr="C:\Users\79103\Desktop\АИ-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3738427"/>
            <a:ext cx="3965560" cy="31195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earthquake-vector-safety-meas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38502" y="785794"/>
            <a:ext cx="2705498" cy="2433834"/>
          </a:xfrm>
          <a:prstGeom prst="rect">
            <a:avLst/>
          </a:prstGeom>
        </p:spPr>
      </p:pic>
      <p:pic>
        <p:nvPicPr>
          <p:cNvPr id="18" name="Рисунок 17" descr="vector-orange-banner-10.png"/>
          <p:cNvPicPr>
            <a:picLocks noChangeAspect="1"/>
          </p:cNvPicPr>
          <p:nvPr/>
        </p:nvPicPr>
        <p:blipFill>
          <a:blip r:embed="rId3" cstate="print"/>
          <a:srcRect t="5077" r="22222" b="25532"/>
          <a:stretch>
            <a:fillRect/>
          </a:stretch>
        </p:blipFill>
        <p:spPr>
          <a:xfrm>
            <a:off x="3810000" y="3594100"/>
            <a:ext cx="5334000" cy="3124200"/>
          </a:xfrm>
          <a:prstGeom prst="rect">
            <a:avLst/>
          </a:prstGeom>
        </p:spPr>
      </p:pic>
      <p:pic>
        <p:nvPicPr>
          <p:cNvPr id="17" name="Рисунок 16" descr="blank-label-png-8.png"/>
          <p:cNvPicPr>
            <a:picLocks noChangeAspect="1"/>
          </p:cNvPicPr>
          <p:nvPr/>
        </p:nvPicPr>
        <p:blipFill>
          <a:blip r:embed="rId4" cstate="print"/>
          <a:srcRect r="4792" b="11905"/>
          <a:stretch>
            <a:fillRect/>
          </a:stretch>
        </p:blipFill>
        <p:spPr>
          <a:xfrm>
            <a:off x="0" y="381000"/>
            <a:ext cx="5867400" cy="2819400"/>
          </a:xfrm>
          <a:prstGeom prst="rect">
            <a:avLst/>
          </a:prstGeom>
        </p:spPr>
      </p:pic>
      <p:pic>
        <p:nvPicPr>
          <p:cNvPr id="7" name="Рисунок 6" descr="1021869775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"/>
          </a:blip>
          <a:stretch>
            <a:fillRect/>
          </a:stretch>
        </p:blipFill>
        <p:spPr>
          <a:xfrm>
            <a:off x="1498600" y="3162300"/>
            <a:ext cx="1828800" cy="18288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381000" y="533400"/>
            <a:ext cx="533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Цель – обеспечить условия качественного развития предмета ОБЖ, </a:t>
            </a:r>
            <a:b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изменить его образовательный статус </a:t>
            </a:r>
            <a:b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из-за важности компетенций </a:t>
            </a:r>
            <a:b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области безопасности личности, </a:t>
            </a:r>
            <a:b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общества и государства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140200" y="4469537"/>
            <a:ext cx="5334000" cy="8771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None/>
            </a:pPr>
            <a:r>
              <a:rPr lang="ru-RU" sz="1700" b="1" dirty="0">
                <a:solidFill>
                  <a:srgbClr val="002060"/>
                </a:solidFill>
                <a:latin typeface="Arial"/>
                <a:cs typeface="Arial"/>
              </a:rPr>
              <a:t>– Повысить качество работы педагогов-организаторов и </a:t>
            </a:r>
            <a:r>
              <a:rPr lang="ru-RU" sz="1700" b="1" dirty="0" smtClean="0">
                <a:solidFill>
                  <a:srgbClr val="002060"/>
                </a:solidFill>
                <a:latin typeface="Arial"/>
                <a:cs typeface="Arial"/>
              </a:rPr>
              <a:t>учителей </a:t>
            </a:r>
            <a:r>
              <a:rPr lang="ru-RU" sz="1700" b="1" dirty="0">
                <a:solidFill>
                  <a:srgbClr val="002060"/>
                </a:solidFill>
                <a:latin typeface="Arial"/>
                <a:cs typeface="Arial"/>
              </a:rPr>
              <a:t>ОБЖ.</a:t>
            </a:r>
            <a:endParaRPr lang="ru-RU" sz="17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7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038600" y="3622407"/>
            <a:ext cx="5181600" cy="8771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None/>
            </a:pPr>
            <a:r>
              <a:rPr lang="ru-RU" sz="1700" b="1" dirty="0">
                <a:solidFill>
                  <a:srgbClr val="002060"/>
                </a:solidFill>
                <a:latin typeface="Arial"/>
                <a:cs typeface="Arial"/>
              </a:rPr>
              <a:t>– Разработать инструментарий, </a:t>
            </a:r>
            <a:r>
              <a:rPr lang="ru-RU" sz="17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1700" b="1" dirty="0">
                <a:latin typeface="Arial" pitchFamily="34" charset="0"/>
                <a:cs typeface="Arial" pitchFamily="34" charset="0"/>
              </a:rPr>
            </a:br>
            <a:r>
              <a:rPr lang="ru-RU" sz="1700" b="1" dirty="0">
                <a:solidFill>
                  <a:srgbClr val="002060"/>
                </a:solidFill>
                <a:latin typeface="Arial"/>
                <a:cs typeface="Arial"/>
              </a:rPr>
              <a:t>который объективно оценивает качество результатов освоения программы по ОБЖ.</a:t>
            </a:r>
            <a:endParaRPr lang="ru-RU" sz="17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72000" y="5688737"/>
            <a:ext cx="4572000" cy="8771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ru-RU" sz="17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Использовать разумно электронную образовательную среду предмета «ОБЖ»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445000" y="5091837"/>
            <a:ext cx="4724400" cy="61555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1700" b="1" dirty="0">
                <a:solidFill>
                  <a:srgbClr val="002060"/>
                </a:solidFill>
                <a:latin typeface="Arial"/>
                <a:cs typeface="Arial"/>
              </a:rPr>
              <a:t>– Популяризировать проблематику </a:t>
            </a:r>
            <a:r>
              <a:rPr lang="ru-RU" sz="17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1700" b="1" dirty="0">
                <a:latin typeface="Arial" pitchFamily="34" charset="0"/>
                <a:cs typeface="Arial" pitchFamily="34" charset="0"/>
              </a:rPr>
            </a:br>
            <a:r>
              <a:rPr lang="ru-RU" sz="1700" b="1" dirty="0">
                <a:solidFill>
                  <a:srgbClr val="002060"/>
                </a:solidFill>
                <a:latin typeface="Arial"/>
                <a:cs typeface="Arial"/>
              </a:rPr>
              <a:t>по ОБЖ.</a:t>
            </a:r>
            <a:endParaRPr lang="ru-RU" sz="17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79103\Desktop\Секундом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60719" cy="3421063"/>
          </a:xfrm>
          <a:prstGeom prst="rect">
            <a:avLst/>
          </a:prstGeom>
          <a:noFill/>
        </p:spPr>
      </p:pic>
      <p:pic>
        <p:nvPicPr>
          <p:cNvPr id="45059" name="Picture 3" descr="C:\Users\79103\Desktop\Курвимет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18039"/>
            <a:ext cx="5072066" cy="3339961"/>
          </a:xfrm>
          <a:prstGeom prst="rect">
            <a:avLst/>
          </a:prstGeom>
          <a:noFill/>
        </p:spPr>
      </p:pic>
      <p:pic>
        <p:nvPicPr>
          <p:cNvPr id="45060" name="Picture 4" descr="C:\Users\79103\Desktop\визирная линейк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5304" y="285728"/>
            <a:ext cx="4528696" cy="2613058"/>
          </a:xfrm>
          <a:prstGeom prst="rect">
            <a:avLst/>
          </a:prstGeom>
          <a:noFill/>
        </p:spPr>
      </p:pic>
      <p:pic>
        <p:nvPicPr>
          <p:cNvPr id="45061" name="Picture 5" descr="C:\Users\79103\Desktop\Линейк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3000372"/>
            <a:ext cx="3603620" cy="3857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4. Привлекаются сотрудники органов в сфере безопасности (МЧС, МВД, Минздрав и др.)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E:\IMG_20200302_090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9144000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IMG_20181114_0935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IMG_20181107_105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IMG_20180924_1345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2"/>
                </a:solidFill>
                <a:latin typeface="Arial" pitchFamily="34" charset="0"/>
                <a:ea typeface="Calibri"/>
                <a:cs typeface="Arial" pitchFamily="34" charset="0"/>
              </a:rPr>
              <a:t>5.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Участие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в проектах по ОБЖ </a:t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в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Интернете: 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429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ru-RU" sz="3200" b="1" dirty="0" smtClean="0">
                <a:latin typeface="Arial" pitchFamily="34" charset="0"/>
                <a:ea typeface="Calibri"/>
                <a:cs typeface="Arial" pitchFamily="34" charset="0"/>
              </a:rPr>
              <a:t>6. Оформление тематических уголков: </a:t>
            </a:r>
            <a:endParaRPr lang="ru-RU" sz="3200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429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7. Публичная защита проектов по ОБЖ:</a:t>
            </a:r>
            <a:endParaRPr lang="ru-RU" sz="32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429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8. Обеспечение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 условий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для углубленного освоения программ по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ОБЖ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: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32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3317883" cy="298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8310" y="3674757"/>
            <a:ext cx="3595690" cy="3183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05250"/>
            <a:ext cx="34480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green-blue-wood-gas-masks-2400x1350-wallpaper.jpg"/>
          <p:cNvPicPr>
            <a:picLocks noChangeAspect="1"/>
          </p:cNvPicPr>
          <p:nvPr/>
        </p:nvPicPr>
        <p:blipFill>
          <a:blip r:embed="rId2" cstate="print"/>
          <a:srcRect l="15354" r="8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28600" y="914400"/>
            <a:ext cx="6019800" cy="5791200"/>
          </a:xfr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  <a:alpha val="63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  <a:alpha val="73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  <a:alpha val="79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/>
          <a:p>
            <a:pPr marL="273050" indent="-273050">
              <a:buFont typeface="Wingdings" pitchFamily="2" charset="2"/>
              <a:buChar char="v"/>
            </a:pPr>
            <a:r>
              <a:rPr lang="ru-RU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Изменить мотивацию учеников к изучению ОБЖ.</a:t>
            </a:r>
            <a:endParaRPr lang="ru-RU" sz="17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73050" indent="-273050">
              <a:buFont typeface="Wingdings" pitchFamily="2" charset="2"/>
              <a:buChar char="v"/>
            </a:pPr>
            <a:r>
              <a:rPr lang="ru-RU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Сформировать единый подход к преподаванию ОБЖ. </a:t>
            </a:r>
            <a:endParaRPr lang="ru-RU" sz="17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73050" indent="-273050">
              <a:buFont typeface="Wingdings" pitchFamily="2" charset="2"/>
              <a:buChar char="v"/>
            </a:pPr>
            <a:r>
              <a:rPr lang="ru-RU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Развивать взаимосвязь урочной, внеурочной деятельности и </a:t>
            </a:r>
            <a:r>
              <a:rPr lang="ru-RU" sz="1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допобразования</a:t>
            </a:r>
            <a:r>
              <a:rPr lang="ru-RU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, чтобы сформировать практико-ориентированные компетенции школьников.</a:t>
            </a:r>
          </a:p>
          <a:p>
            <a:pPr marL="273050" indent="-273050">
              <a:buFont typeface="Wingdings" pitchFamily="2" charset="2"/>
              <a:buChar char="v"/>
            </a:pPr>
            <a:r>
              <a:rPr lang="ru-RU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Совершенствовать технологии и методики преподавания ОБЖ, усилить прикладной характер учебного предмета.</a:t>
            </a:r>
            <a:endParaRPr lang="ru-RU" sz="17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73050" indent="-273050">
              <a:buFont typeface="Wingdings" pitchFamily="2" charset="2"/>
              <a:buChar char="v"/>
            </a:pPr>
            <a:r>
              <a:rPr lang="ru-RU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Обновить учебные издания по ОБЖ с учетом анализа современных проблем обеспечения безопасности личности, общества и государства и рассмотрения механизмов возникновения </a:t>
            </a:r>
            <a:br>
              <a:rPr lang="ru-RU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</a:br>
            <a:r>
              <a:rPr lang="ru-RU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и развития рисков и ЧС.</a:t>
            </a:r>
            <a:endParaRPr lang="ru-RU" sz="17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73050" indent="-273050">
              <a:buFont typeface="Wingdings" pitchFamily="2" charset="2"/>
              <a:buChar char="v"/>
            </a:pPr>
            <a:r>
              <a:rPr lang="ru-RU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Модернизировать систему ДПО преподавателей-организаторов и преподавателей ОБЖ, чтобы достичь </a:t>
            </a:r>
            <a:r>
              <a:rPr lang="ru-RU" sz="1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многопрофильности</a:t>
            </a:r>
            <a:r>
              <a:rPr lang="ru-RU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и сформировать компетенции, предусмотренные </a:t>
            </a:r>
            <a:r>
              <a:rPr lang="ru-RU" sz="1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Профстандартом</a:t>
            </a:r>
            <a:r>
              <a:rPr lang="ru-RU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«Педагог»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-76200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  <a:endParaRPr lang="ru-RU" sz="6000" b="1" cap="none" spc="0" dirty="0">
              <a:ln/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5" cy="57150"/>
          </a:xfrm>
          <a:prstGeom prst="rect">
            <a:avLst/>
          </a:prstGeom>
          <a:noFill/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911350" y="-142875"/>
            <a:ext cx="12700" cy="12700"/>
          </a:xfrm>
          <a:prstGeom prst="rect">
            <a:avLst/>
          </a:prstGeom>
          <a:solidFill>
            <a:srgbClr val="D9D9D9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4972050" y="-146050"/>
            <a:ext cx="12700" cy="12700"/>
          </a:xfrm>
          <a:prstGeom prst="rect">
            <a:avLst/>
          </a:prstGeom>
          <a:solidFill>
            <a:srgbClr val="EFEFE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 descr="blue-clipart-sticky-note-22.png"/>
          <p:cNvPicPr>
            <a:picLocks noChangeAspect="1"/>
          </p:cNvPicPr>
          <p:nvPr/>
        </p:nvPicPr>
        <p:blipFill>
          <a:blip r:embed="rId3" cstate="print"/>
          <a:srcRect l="6250" b="9375"/>
          <a:stretch>
            <a:fillRect/>
          </a:stretch>
        </p:blipFill>
        <p:spPr>
          <a:xfrm>
            <a:off x="6172200" y="533400"/>
            <a:ext cx="2743200" cy="25781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09863" y="39469"/>
            <a:ext cx="82124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Проблемы содержательного характера</a:t>
            </a:r>
          </a:p>
        </p:txBody>
      </p:sp>
      <p:sp>
        <p:nvSpPr>
          <p:cNvPr id="19" name="Содержимое 18"/>
          <p:cNvSpPr>
            <a:spLocks noGrp="1"/>
          </p:cNvSpPr>
          <p:nvPr>
            <p:ph idx="1"/>
          </p:nvPr>
        </p:nvSpPr>
        <p:spPr>
          <a:xfrm>
            <a:off x="448965" y="914400"/>
            <a:ext cx="6028035" cy="1676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5000"/>
              </a:lnSpc>
              <a:buFont typeface="Wingdings" pitchFamily="2" charset="2"/>
              <a:buChar char="q"/>
            </a:pPr>
            <a:r>
              <a:rPr lang="ru-RU" sz="1800" b="1" dirty="0">
                <a:solidFill>
                  <a:srgbClr val="EE8E00"/>
                </a:solidFill>
                <a:latin typeface="Arial"/>
                <a:ea typeface="Calibri"/>
                <a:cs typeface="Arial"/>
              </a:rPr>
              <a:t> В ФГОС, примерных ООП, учебных изданиях внимание концентрируется на стадии предельного обострения опасных процессов </a:t>
            </a:r>
            <a:r>
              <a:rPr lang="ru-RU" sz="1800" b="1" dirty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ru-RU" sz="1800" b="1" dirty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800" b="1" dirty="0">
                <a:solidFill>
                  <a:srgbClr val="EE8E00"/>
                </a:solidFill>
                <a:latin typeface="Arial"/>
                <a:ea typeface="Calibri"/>
                <a:cs typeface="Arial"/>
              </a:rPr>
              <a:t>и явлений (ЧС, криминальных отношениях, антиобщественном поведении и т.п.).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248400" y="838200"/>
            <a:ext cx="2514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Это искажает последовательность этапов и нарушает целостность изложения </a:t>
            </a:r>
            <a:br>
              <a:rPr lang="ru-RU" sz="16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сущности </a:t>
            </a:r>
            <a:br>
              <a:rPr lang="ru-RU" sz="16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опасных </a:t>
            </a:r>
            <a:br>
              <a:rPr lang="ru-RU" sz="16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ситуаций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23" name="Рисунок 22" descr="blue-clipart-sticky-note-22.png"/>
          <p:cNvPicPr>
            <a:picLocks noChangeAspect="1"/>
          </p:cNvPicPr>
          <p:nvPr/>
        </p:nvPicPr>
        <p:blipFill>
          <a:blip r:embed="rId3" cstate="print"/>
          <a:srcRect l="6250" b="9375"/>
          <a:stretch>
            <a:fillRect/>
          </a:stretch>
        </p:blipFill>
        <p:spPr>
          <a:xfrm>
            <a:off x="6172200" y="2895600"/>
            <a:ext cx="2743200" cy="28194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6400800" y="3178076"/>
            <a:ext cx="228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Присутствует перегруженность образовательных программ дидактическими элементами </a:t>
            </a:r>
            <a:br>
              <a:rPr lang="ru-RU" sz="16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из других предметных областей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57200" y="3048000"/>
            <a:ext cx="571500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Font typeface="Wingdings" pitchFamily="2" charset="2"/>
              <a:buChar char="q"/>
            </a:pPr>
            <a:r>
              <a:rPr lang="ru-RU" b="1" dirty="0">
                <a:solidFill>
                  <a:srgbClr val="EE8E00"/>
                </a:solidFill>
                <a:latin typeface="Arial" pitchFamily="34" charset="0"/>
                <a:ea typeface="Calibri"/>
                <a:cs typeface="Arial" pitchFamily="34" charset="0"/>
              </a:rPr>
              <a:t> Отсутствует четкая научно обоснованная позиция о минимальном объеме необходимых знаний по вопросам безопасности учеников, соответствующих их возрасту и уровню образования. </a:t>
            </a:r>
          </a:p>
        </p:txBody>
      </p:sp>
      <p:pic>
        <p:nvPicPr>
          <p:cNvPr id="15" name="Рисунок 14" descr="36956371-man-in-protective-suit-and-gas-mask-on-pollution-background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"/>
          </a:blip>
          <a:stretch>
            <a:fillRect/>
          </a:stretch>
        </p:blipFill>
        <p:spPr>
          <a:xfrm>
            <a:off x="4127500" y="4580487"/>
            <a:ext cx="1816100" cy="1936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/>
      <p:bldP spid="22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rojet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0"/>
            <a:ext cx="8229600" cy="43434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0" y="685800"/>
            <a:ext cx="7772400" cy="3429000"/>
          </a:xfrm>
          <a:noFill/>
        </p:spPr>
        <p:txBody>
          <a:bodyPr>
            <a:normAutofit/>
          </a:bodyPr>
          <a:lstStyle/>
          <a:p>
            <a:pPr marL="0" indent="12700" fontAlgn="t">
              <a:buNone/>
            </a:pP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Нет единого подхода к преподаванию ОБЖ.  Материалы рассчитаны </a:t>
            </a:r>
            <a:b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реализацию предмета в 5–9 классах. При этом согласно ООП основного общего образования  ученики осваивают ОБЖ в 8–9 классах. </a:t>
            </a:r>
            <a:b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Это рассогласование не позволяет реализовывать системный подход, препятствует четкому тематическому планированию.</a:t>
            </a:r>
          </a:p>
          <a:p>
            <a:pPr marL="0" indent="12700" fontAlgn="t">
              <a:buNone/>
            </a:pP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Нет материально-технических возможностей у преподавателя, </a:t>
            </a:r>
            <a:b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чтобы осуществлять практические занятия. Это 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нарушает </a:t>
            </a: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принцип практикоориентированности предмета. </a:t>
            </a:r>
          </a:p>
          <a:p>
            <a:pPr marL="0" indent="12700" fontAlgn="t">
              <a:buNone/>
            </a:pP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Нет единой методической ресурсной базы. Это снижает возможность получать актуальную информацию о различных аспектах «ОБЖ» </a:t>
            </a:r>
            <a:b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для использования ее в учебном процессе.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101025"/>
            <a:ext cx="76590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Проблемы методического характера</a:t>
            </a:r>
          </a:p>
        </p:txBody>
      </p:sp>
      <p:pic>
        <p:nvPicPr>
          <p:cNvPr id="6" name="Рисунок 5" descr="firefighter_PNG1588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3497144"/>
            <a:ext cx="6553200" cy="3360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5900" y="0"/>
            <a:ext cx="62283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Кадровые проблемы</a:t>
            </a:r>
          </a:p>
        </p:txBody>
      </p:sp>
      <p:pic>
        <p:nvPicPr>
          <p:cNvPr id="9" name="Рисунок 8" descr="0-podlozky-esselte-a4-s-obrim-klipem-cervena.png"/>
          <p:cNvPicPr>
            <a:picLocks noChangeAspect="1"/>
          </p:cNvPicPr>
          <p:nvPr/>
        </p:nvPicPr>
        <p:blipFill>
          <a:blip r:embed="rId2" cstate="print"/>
          <a:srcRect l="18667" t="2667" r="18667" b="1333"/>
          <a:stretch>
            <a:fillRect/>
          </a:stretch>
        </p:blipFill>
        <p:spPr>
          <a:xfrm>
            <a:off x="152400" y="838200"/>
            <a:ext cx="3200400" cy="443581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4800" y="1600200"/>
            <a:ext cx="2895600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Сокращается число кафедр безопасности жизнедеятельности путем включения их в состав других кафедр (естественнонаучных, медицинских, физической культуры, экологии и т.п.), что ведет к утрате педагогического корпуса квалифицированных кадров</a:t>
            </a:r>
          </a:p>
        </p:txBody>
      </p:sp>
      <p:pic>
        <p:nvPicPr>
          <p:cNvPr id="11" name="Рисунок 10" descr="0-podlozky-esselte-a4-s-obrim-klipem-cervena.png"/>
          <p:cNvPicPr>
            <a:picLocks noChangeAspect="1"/>
          </p:cNvPicPr>
          <p:nvPr/>
        </p:nvPicPr>
        <p:blipFill>
          <a:blip r:embed="rId2" cstate="print"/>
          <a:srcRect l="18667" t="2667" r="18667" b="1333"/>
          <a:stretch>
            <a:fillRect/>
          </a:stretch>
        </p:blipFill>
        <p:spPr>
          <a:xfrm>
            <a:off x="3276600" y="838200"/>
            <a:ext cx="3276600" cy="443581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429000" y="1600200"/>
            <a:ext cx="2895600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В вузах отсутствуют механизмы подготовки преподавателей, способных осуществлять образовательную деятельность </a:t>
            </a:r>
            <a:br>
              <a:rPr lang="ru-RU" sz="16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по безопасности жизнедеятельности </a:t>
            </a:r>
            <a:br>
              <a:rPr lang="ru-RU" sz="16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в отношении специальных </a:t>
            </a:r>
            <a:br>
              <a:rPr lang="ru-RU" sz="16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предметов </a:t>
            </a:r>
            <a:br>
              <a:rPr lang="ru-RU" sz="16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и ОБЖ</a:t>
            </a:r>
          </a:p>
        </p:txBody>
      </p:sp>
      <p:pic>
        <p:nvPicPr>
          <p:cNvPr id="13" name="Рисунок 12" descr="128959004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2928" y="2654300"/>
            <a:ext cx="3278372" cy="3810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778500" y="4102100"/>
            <a:ext cx="3505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Повышение </a:t>
            </a:r>
            <a:br>
              <a:rPr lang="ru-RU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квалификации </a:t>
            </a:r>
            <a:br>
              <a:rPr lang="ru-RU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и переподготовки </a:t>
            </a:r>
            <a:br>
              <a:rPr lang="ru-RU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преподавателей ОБЖ осуществляется только </a:t>
            </a:r>
            <a:br>
              <a:rPr lang="ru-RU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на теоретическом </a:t>
            </a:r>
            <a:br>
              <a:rPr lang="ru-RU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уровне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 descr="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1799" y="1142999"/>
            <a:ext cx="2059509" cy="2070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Рисунок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3200" y="-50800"/>
            <a:ext cx="3175" cy="12700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519363" y="-106363"/>
            <a:ext cx="12700" cy="12700"/>
          </a:xfrm>
          <a:prstGeom prst="rect">
            <a:avLst/>
          </a:prstGeom>
          <a:solidFill>
            <a:srgbClr val="DDDDDD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49250" y="-103188"/>
            <a:ext cx="12700" cy="12700"/>
          </a:xfrm>
          <a:prstGeom prst="rect">
            <a:avLst/>
          </a:prstGeom>
          <a:solidFill>
            <a:srgbClr val="DCDCDC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810000" y="-47625"/>
            <a:ext cx="12700" cy="12700"/>
          </a:xfrm>
          <a:prstGeom prst="rect">
            <a:avLst/>
          </a:prstGeom>
          <a:solidFill>
            <a:srgbClr val="E1E1E1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810000" y="0"/>
            <a:ext cx="51816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Как создать </a:t>
            </a:r>
            <a:br>
              <a:rPr lang="ru-RU" sz="3200" b="1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кадровый потенциал</a:t>
            </a:r>
          </a:p>
        </p:txBody>
      </p:sp>
      <p:pic>
        <p:nvPicPr>
          <p:cNvPr id="18" name="Рисунок 17" descr="woman-1455991_1280-909x102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81" y="2819400"/>
            <a:ext cx="3382119" cy="3810000"/>
          </a:xfrm>
          <a:prstGeom prst="rect">
            <a:avLst/>
          </a:prstGeom>
        </p:spPr>
      </p:pic>
      <p:pic>
        <p:nvPicPr>
          <p:cNvPr id="20" name="Рисунок 19" descr="KijoRq6r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1269664"/>
            <a:ext cx="2819400" cy="187835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721205" y="1543987"/>
            <a:ext cx="2177776" cy="905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  <a:t>Необходимо </a:t>
            </a:r>
            <a:br>
              <a:rPr lang="ru-RU" sz="2400" b="1" dirty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2400" b="1" dirty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  <a:t>обеспечить</a:t>
            </a:r>
          </a:p>
        </p:txBody>
      </p:sp>
      <p:sp>
        <p:nvSpPr>
          <p:cNvPr id="22" name="Содержимое 21"/>
          <p:cNvSpPr>
            <a:spLocks noGrp="1"/>
          </p:cNvSpPr>
          <p:nvPr>
            <p:ph idx="1"/>
          </p:nvPr>
        </p:nvSpPr>
        <p:spPr>
          <a:xfrm>
            <a:off x="3530600" y="1312260"/>
            <a:ext cx="5638800" cy="4961540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tx2"/>
                </a:solidFill>
                <a:latin typeface="Arial" pitchFamily="34" charset="0"/>
                <a:ea typeface="Calibri"/>
                <a:cs typeface="Arial" pitchFamily="34" charset="0"/>
              </a:rPr>
              <a:t>– преемственность между  образовательными программами общего, высшего и дополнительного профессионального образования;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tx2"/>
                </a:solidFill>
                <a:latin typeface="Arial" pitchFamily="34" charset="0"/>
                <a:ea typeface="Calibri"/>
                <a:cs typeface="Arial" pitchFamily="34" charset="0"/>
              </a:rPr>
              <a:t>– многопрофильную подготовку преподавателей</a:t>
            </a:r>
            <a:br>
              <a:rPr lang="ru-RU" sz="1600" b="1" dirty="0">
                <a:solidFill>
                  <a:schemeClr val="tx2"/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600" b="1" dirty="0">
                <a:solidFill>
                  <a:schemeClr val="tx2"/>
                </a:solidFill>
                <a:latin typeface="Arial" pitchFamily="34" charset="0"/>
                <a:ea typeface="Calibri"/>
                <a:cs typeface="Arial" pitchFamily="34" charset="0"/>
              </a:rPr>
              <a:t>по </a:t>
            </a:r>
            <a:r>
              <a:rPr lang="ru-RU" sz="1600" b="1" dirty="0" err="1">
                <a:solidFill>
                  <a:schemeClr val="tx2"/>
                </a:solidFill>
                <a:latin typeface="Arial" pitchFamily="34" charset="0"/>
                <a:ea typeface="Calibri"/>
                <a:cs typeface="Arial" pitchFamily="34" charset="0"/>
              </a:rPr>
              <a:t>профпрограммам</a:t>
            </a:r>
            <a:r>
              <a:rPr lang="ru-RU" sz="1600" b="1" dirty="0">
                <a:solidFill>
                  <a:schemeClr val="tx2"/>
                </a:solidFill>
                <a:latin typeface="Arial" pitchFamily="34" charset="0"/>
                <a:ea typeface="Calibri"/>
                <a:cs typeface="Arial" pitchFamily="34" charset="0"/>
              </a:rPr>
              <a:t> с технологиями, </a:t>
            </a:r>
            <a:br>
              <a:rPr lang="ru-RU" sz="1600" b="1" dirty="0">
                <a:solidFill>
                  <a:schemeClr val="tx2"/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600" b="1" dirty="0">
                <a:solidFill>
                  <a:schemeClr val="tx2"/>
                </a:solidFill>
                <a:latin typeface="Arial" pitchFamily="34" charset="0"/>
                <a:ea typeface="Calibri"/>
                <a:cs typeface="Arial" pitchFamily="34" charset="0"/>
              </a:rPr>
              <a:t>где отрабатывают действия при моделировании опасных ситуаций;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tx2"/>
                </a:solidFill>
                <a:latin typeface="Arial" pitchFamily="34" charset="0"/>
                <a:ea typeface="Calibri"/>
                <a:cs typeface="Arial" pitchFamily="34" charset="0"/>
              </a:rPr>
              <a:t>– организацию ДПО с использованием сетевых форм обучения на базе специальных кафедр педвузов, учебно-методических центров федеральных структур (МЧС, МВД, МО и др.);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tx2"/>
                </a:solidFill>
                <a:latin typeface="Arial" pitchFamily="34" charset="0"/>
                <a:ea typeface="Calibri"/>
                <a:cs typeface="Arial" pitchFamily="34" charset="0"/>
              </a:rPr>
              <a:t>– организацию конкурсов «Лучший преподаватель-организатор ОБЖ», «Лучший кабинет «ОБЖ»;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tx2"/>
                </a:solidFill>
                <a:latin typeface="Arial" pitchFamily="34" charset="0"/>
                <a:ea typeface="Calibri"/>
                <a:cs typeface="Arial" pitchFamily="34" charset="0"/>
              </a:rPr>
              <a:t>– проведение дискуссионных площадок в интернете;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tx2"/>
                </a:solidFill>
                <a:latin typeface="Arial" pitchFamily="34" charset="0"/>
                <a:ea typeface="Calibri"/>
                <a:cs typeface="Arial" pitchFamily="34" charset="0"/>
              </a:rPr>
              <a:t>– оценку качества работы преподавателей в соответствии с требованиями профессионального стандарта </a:t>
            </a:r>
          </a:p>
          <a:p>
            <a:pPr marL="0" indent="0">
              <a:buNone/>
            </a:pPr>
            <a:endParaRPr lang="ru-RU" sz="16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tekstura_poverhnost_militari_okras_50914_2560x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72000"/>
                </a:srgbClr>
              </a:gs>
              <a:gs pos="50000">
                <a:srgbClr val="FFFF00">
                  <a:shade val="67500"/>
                  <a:satMod val="115000"/>
                  <a:alpha val="29000"/>
                </a:srgbClr>
              </a:gs>
              <a:gs pos="100000">
                <a:srgbClr val="FFFF00">
                  <a:shade val="100000"/>
                  <a:satMod val="115000"/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kissclipart-clip-board-png-clipart-clipboard-computer-icons-fe52b6e05c709f2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2904" y="685800"/>
            <a:ext cx="3988096" cy="5867400"/>
          </a:xfrm>
          <a:prstGeom prst="rect">
            <a:avLst/>
          </a:prstGeom>
        </p:spPr>
      </p:pic>
      <p:pic>
        <p:nvPicPr>
          <p:cNvPr id="7169" name="Рисунок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525" cy="76200"/>
          </a:xfrm>
          <a:prstGeom prst="rect">
            <a:avLst/>
          </a:prstGeom>
          <a:noFill/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282700" y="-387350"/>
            <a:ext cx="12700" cy="12700"/>
          </a:xfrm>
          <a:prstGeom prst="rect">
            <a:avLst/>
          </a:prstGeom>
          <a:solidFill>
            <a:srgbClr val="DADADA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33600" y="0"/>
            <a:ext cx="45332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Как </a:t>
            </a:r>
            <a:r>
              <a:rPr lang="ru-RU" sz="3600" b="1" dirty="0" smtClean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мотивировать: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3700" y="1651000"/>
            <a:ext cx="39624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 Обеспечить условия </a:t>
            </a:r>
            <a:b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для индивидуализации </a:t>
            </a:r>
            <a:b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обучения, профориентации </a:t>
            </a:r>
            <a:b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и поддержки  заинтересованных учеников.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04800" y="4432300"/>
            <a:ext cx="3486912" cy="2050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 Создать возможности </a:t>
            </a:r>
            <a:b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для участия учеников, </a:t>
            </a:r>
            <a:b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в том числе с ОВЗ, в работе военно-патриотических  клубов, экологических и волонтерских движений, публичной </a:t>
            </a:r>
            <a:b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защиты творческих работ</a:t>
            </a:r>
          </a:p>
        </p:txBody>
      </p:sp>
      <p:sp>
        <p:nvSpPr>
          <p:cNvPr id="22" name="Овал 21"/>
          <p:cNvSpPr/>
          <p:nvPr/>
        </p:nvSpPr>
        <p:spPr>
          <a:xfrm>
            <a:off x="6096000" y="-787400"/>
            <a:ext cx="4140200" cy="2616200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0"/>
                </a:srgbClr>
              </a:gs>
              <a:gs pos="50000">
                <a:srgbClr val="FFFF00">
                  <a:shade val="67500"/>
                  <a:satMod val="115000"/>
                  <a:alpha val="63000"/>
                </a:srgbClr>
              </a:gs>
              <a:gs pos="100000">
                <a:srgbClr val="FFFF00">
                  <a:shade val="100000"/>
                  <a:satMod val="115000"/>
                  <a:alpha val="37000"/>
                </a:srgbClr>
              </a:gs>
            </a:gsLst>
            <a:lin ang="8100000" scaled="1"/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81000" y="3050830"/>
            <a:ext cx="3724656" cy="1483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Организовать теле- </a:t>
            </a:r>
            <a:b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и радиотрансляции в ОО </a:t>
            </a:r>
            <a:b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по тематике безопасного поведения, оказания первой помощи и др.</a:t>
            </a:r>
          </a:p>
        </p:txBody>
      </p:sp>
      <p:pic>
        <p:nvPicPr>
          <p:cNvPr id="16" name="Рисунок 15" descr="kissclipart-clip-board-png-clipart-clipboard-computer-icons-fe52b6e05c709f2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685800"/>
            <a:ext cx="4432409" cy="58674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826000" y="1739900"/>
            <a:ext cx="4076700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Создать сайт для ОО в части правил действий по обеспечению безопасности, разместить видео по пропаганде безопасного поведения;</a:t>
            </a:r>
          </a:p>
          <a:p>
            <a:pPr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 Оформить тематические «Уголок безопасности», «Уголок призывника», «Уголок первой помощи», «Схема безопасных маршрутов движения детей»; </a:t>
            </a:r>
          </a:p>
          <a:p>
            <a:pPr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 Разместить легкосъемные материалы  по правилам безопасного поведения;</a:t>
            </a:r>
          </a:p>
          <a:p>
            <a:pPr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 Разработать механизмы формирования навыков безопасности жизнедеятельности через взаимодействие с семьями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</p:bldLst>
  </p:timing>
</p:sld>
</file>

<file path=ppt/theme/theme1.xml><?xml version="1.0" encoding="utf-8"?>
<a:theme xmlns:a="http://schemas.openxmlformats.org/drawingml/2006/main" name="20058-cub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3028-3d-cubes-powerpoint-template.potx" id="{31EC4B10-1AC8-4272-9787-5C7F5B142AAC}" vid="{C9938D3F-E61D-44C8-8929-DB1180B8F9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ca21ed8-a3df-4193-b700-fd65bdc63fa0">US75DVFUYAPE-2001214921-64</_dlc_DocId>
    <_dlc_DocIdUrl xmlns="1ca21ed8-a3df-4193-b700-fd65bdc63fa0">
      <Url>http://www.eduportal44.ru/Makariev_EDU/makar-rmk/_layouts/15/DocIdRedir.aspx?ID=US75DVFUYAPE-2001214921-64</Url>
      <Description>US75DVFUYAPE-2001214921-64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E81212DC9DB8F448C80174DD77CEE23" ma:contentTypeVersion="2" ma:contentTypeDescription="Создание документа." ma:contentTypeScope="" ma:versionID="a295191fa096ff5a8c316e64d15b99e3">
  <xsd:schema xmlns:xsd="http://www.w3.org/2001/XMLSchema" xmlns:xs="http://www.w3.org/2001/XMLSchema" xmlns:p="http://schemas.microsoft.com/office/2006/metadata/properties" xmlns:ns2="1ca21ed8-a3df-4193-b700-fd65bdc63fa0" targetNamespace="http://schemas.microsoft.com/office/2006/metadata/properties" ma:root="true" ma:fieldsID="bb9af05d7b05cba7abf3cc66098ce0f2" ns2:_="">
    <xsd:import namespace="1ca21ed8-a3df-4193-b700-fd65bdc63fa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a21ed8-a3df-4193-b700-fd65bdc63fa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253C3C41-7E93-458F-A85C-45AB63822F29}"/>
</file>

<file path=customXml/itemProps2.xml><?xml version="1.0" encoding="utf-8"?>
<ds:datastoreItem xmlns:ds="http://schemas.openxmlformats.org/officeDocument/2006/customXml" ds:itemID="{F54E6130-C4A7-4EFF-ADCA-18345611FE93}"/>
</file>

<file path=customXml/itemProps3.xml><?xml version="1.0" encoding="utf-8"?>
<ds:datastoreItem xmlns:ds="http://schemas.openxmlformats.org/officeDocument/2006/customXml" ds:itemID="{D98C5D35-A282-4985-A81E-A29D00254334}"/>
</file>

<file path=customXml/itemProps4.xml><?xml version="1.0" encoding="utf-8"?>
<ds:datastoreItem xmlns:ds="http://schemas.openxmlformats.org/officeDocument/2006/customXml" ds:itemID="{42A56645-1BDA-4B95-8088-5FDAF2691D66}"/>
</file>

<file path=docProps/app.xml><?xml version="1.0" encoding="utf-8"?>
<Properties xmlns="http://schemas.openxmlformats.org/officeDocument/2006/extended-properties" xmlns:vt="http://schemas.openxmlformats.org/officeDocument/2006/docPropsVTypes">
  <Template>3028-3d-cubes-powerpoint-template</Template>
  <TotalTime>1057</TotalTime>
  <Words>862</Words>
  <Application>Microsoft Office PowerPoint</Application>
  <PresentationFormat>Экран (4:3)</PresentationFormat>
  <Paragraphs>116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20058-cubes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user</dc:creator>
  <cp:lastModifiedBy>79103732566</cp:lastModifiedBy>
  <cp:revision>121</cp:revision>
  <dcterms:created xsi:type="dcterms:W3CDTF">2019-01-17T10:13:30Z</dcterms:created>
  <dcterms:modified xsi:type="dcterms:W3CDTF">2020-12-15T16:19:09Z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0x0101006E81212DC9DB8F448C80174DD77CEE23</vt:lpwstr>
  </property>
  <property fmtid="{D5CDD505-2E9C-101B-9397-08002B2CF9AE}" pid="3" name="_dlc_DocIdItemGuid">
    <vt:lpwstr>854712a6-f52c-4e84-9dbc-5f8d99c7c5aa</vt:lpwstr>
  </property>
</Properties>
</file>