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9BC"/>
    <a:srgbClr val="F3F8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2462" autoAdjust="0"/>
  </p:normalViewPr>
  <p:slideViewPr>
    <p:cSldViewPr>
      <p:cViewPr>
        <p:scale>
          <a:sx n="80" d="100"/>
          <a:sy n="80" d="100"/>
        </p:scale>
        <p:origin x="-103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AE812-F2F2-4E87-AF35-1A7C5B8E1BD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11521-7CF6-4811-AC7A-FF0EA87FF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78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11521-7CF6-4811-AC7A-FF0EA87FF7A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96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B7A50F-4D68-4633-8CE0-97D6266FF0B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57F4FFE-4A3F-4D6B-B945-403CA9152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79"/>
            <a:ext cx="5405770" cy="29337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 smtClean="0">
                <a:latin typeface="Constantia" panose="02030602050306030303" pitchFamily="18" charset="0"/>
              </a:rPr>
              <a:t>Тема: «Мой край родной</a:t>
            </a:r>
            <a:r>
              <a:rPr lang="ru-RU" sz="4800" dirty="0" smtClean="0">
                <a:latin typeface="Constantia" panose="02030602050306030303" pitchFamily="18" charset="0"/>
              </a:rPr>
              <a:t>»</a:t>
            </a:r>
            <a:br>
              <a:rPr lang="ru-RU" sz="48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кружок «Чудеса из бумаги»</a:t>
            </a:r>
            <a:r>
              <a:rPr lang="ru-RU" sz="2000" dirty="0" smtClean="0">
                <a:latin typeface="Constantia" panose="02030602050306030303" pitchFamily="18" charset="0"/>
              </a:rPr>
              <a:t> (на 13 мая)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Руководитель: Могильных С.А.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7643192" cy="194076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Цель: Расширять представления детей о родном крае, культуре и традициях людей живущих в </a:t>
            </a:r>
            <a:r>
              <a:rPr lang="ru-RU" dirty="0" smtClean="0">
                <a:latin typeface="Constantia" panose="02030602050306030303" pitchFamily="18" charset="0"/>
              </a:rPr>
              <a:t>Макарьеве. </a:t>
            </a:r>
            <a:r>
              <a:rPr lang="ru-RU" dirty="0" smtClean="0">
                <a:latin typeface="Constantia" panose="02030602050306030303" pitchFamily="18" charset="0"/>
              </a:rPr>
              <a:t>Продолжать формировать интерес к своему краю , вызывать чувство </a:t>
            </a:r>
            <a:r>
              <a:rPr lang="ru-RU" dirty="0" err="1" smtClean="0">
                <a:latin typeface="Constantia" panose="02030602050306030303" pitchFamily="18" charset="0"/>
              </a:rPr>
              <a:t>ответствености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по отношению к Родине.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00" y="218424"/>
            <a:ext cx="8550364" cy="637892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laboratoriya.irooo.ru/images/%D0%94%D0%B8%D0%B7%D0%B5%D1%80_%D0%90%D0%BD%D0%B0%D1%81%D1%82%D0%B0%D1%81%D0%B8%D1%8F_%D0%92%D0%B0%D1%81%D0%B8%D0%BB%D1%8C%D0%B5%D0%B2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944659" cy="263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323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-2014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52914"/>
            <a:ext cx="7848872" cy="52403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1389863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0" dirty="0">
                <a:solidFill>
                  <a:srgbClr val="0070C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</a:t>
            </a:r>
            <a:endParaRPr lang="ru-RU" sz="18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699715"/>
            <a:ext cx="6667500" cy="4162425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5027" y="5229200"/>
            <a:ext cx="7920880" cy="1260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Спасибо за внимание </a:t>
            </a:r>
          </a:p>
          <a:p>
            <a:pPr algn="ctr"/>
            <a:r>
              <a:rPr lang="ru-RU" sz="4000" dirty="0" smtClean="0">
                <a:latin typeface="Constantia" panose="02030602050306030303" pitchFamily="18" charset="0"/>
                <a:sym typeface="Wingdings" panose="05000000000000000000" pitchFamily="2" charset="2"/>
              </a:rPr>
              <a:t>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00" y="218424"/>
            <a:ext cx="8550364" cy="637892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4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2600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Задачи:</a:t>
            </a:r>
            <a:br>
              <a:rPr lang="ru-RU" dirty="0" smtClean="0">
                <a:latin typeface="Constantia" panose="02030602050306030303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Формировать гражданскую позицию и патриотические чувства к прошлому , настоящему и будущему родного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 Воспитывать у детей любовь к родному дому , земле, стране, где они родились.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Закреплять знания о флоре и фауне родного края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  <a:endParaRPr lang="ru-RU" sz="2400" dirty="0" smtClean="0"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00" y="218424"/>
            <a:ext cx="8550364" cy="637892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0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91200" cy="7596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Этапы </a:t>
            </a:r>
            <a:r>
              <a:rPr lang="ru-RU" sz="3200" dirty="0" smtClean="0"/>
              <a:t>работы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tantia" panose="02030602050306030303" pitchFamily="18" charset="0"/>
              </a:rPr>
              <a:t>I.</a:t>
            </a:r>
            <a:r>
              <a:rPr lang="ru-RU" sz="2000" b="1" dirty="0">
                <a:latin typeface="Constantia" panose="02030602050306030303" pitchFamily="18" charset="0"/>
              </a:rPr>
              <a:t> Этап: (формы работы)</a:t>
            </a:r>
          </a:p>
          <a:p>
            <a:pPr lvl="1"/>
            <a:r>
              <a:rPr lang="ru-RU" sz="2000" dirty="0">
                <a:latin typeface="Constantia" panose="02030602050306030303" pitchFamily="18" charset="0"/>
              </a:rPr>
              <a:t>Целеполагание: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nstantia" panose="02030602050306030303" pitchFamily="18" charset="0"/>
              </a:rPr>
              <a:t> Изучение </a:t>
            </a:r>
            <a:r>
              <a:rPr lang="ru-RU" sz="2000" dirty="0">
                <a:latin typeface="Constantia" panose="02030602050306030303" pitchFamily="18" charset="0"/>
              </a:rPr>
              <a:t>уровня знаний детей по теме.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nstantia" panose="02030602050306030303" pitchFamily="18" charset="0"/>
              </a:rPr>
              <a:t> Изготовление </a:t>
            </a:r>
            <a:r>
              <a:rPr lang="ru-RU" sz="2000" dirty="0">
                <a:latin typeface="Constantia" panose="02030602050306030303" pitchFamily="18" charset="0"/>
              </a:rPr>
              <a:t>, подбор дидактических </a:t>
            </a:r>
            <a:r>
              <a:rPr lang="ru-RU" sz="2000" dirty="0" smtClean="0">
                <a:latin typeface="Constantia" panose="02030602050306030303" pitchFamily="18" charset="0"/>
              </a:rPr>
              <a:t> пособий </a:t>
            </a:r>
            <a:r>
              <a:rPr lang="ru-RU" sz="2000" dirty="0">
                <a:latin typeface="Constantia" panose="02030602050306030303" pitchFamily="18" charset="0"/>
              </a:rPr>
              <a:t>по теме.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nstantia" panose="02030602050306030303" pitchFamily="18" charset="0"/>
              </a:rPr>
              <a:t> Подбор </a:t>
            </a:r>
            <a:r>
              <a:rPr lang="ru-RU" sz="2000" dirty="0">
                <a:latin typeface="Constantia" panose="02030602050306030303" pitchFamily="18" charset="0"/>
              </a:rPr>
              <a:t>методической литературы</a:t>
            </a:r>
            <a:r>
              <a:rPr lang="ru-RU" sz="2000" dirty="0" smtClean="0">
                <a:latin typeface="Constantia" panose="02030602050306030303" pitchFamily="18" charset="0"/>
              </a:rPr>
              <a:t>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62219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tantia" panose="02030602050306030303" pitchFamily="18" charset="0"/>
              </a:rPr>
              <a:t>II.</a:t>
            </a:r>
            <a:r>
              <a:rPr lang="ru-RU" sz="2000" b="1" dirty="0">
                <a:latin typeface="Constantia" panose="02030602050306030303" pitchFamily="18" charset="0"/>
              </a:rPr>
              <a:t> Этап : ( Сбор информации):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nstantia" panose="02030602050306030303" pitchFamily="18" charset="0"/>
              </a:rPr>
              <a:t>Рассматривание </a:t>
            </a:r>
            <a:r>
              <a:rPr lang="ru-RU" sz="2000" dirty="0">
                <a:latin typeface="Constantia" panose="02030602050306030303" pitchFamily="18" charset="0"/>
              </a:rPr>
              <a:t>животных и растений по их внешнему виду и признаку</a:t>
            </a:r>
            <a:r>
              <a:rPr lang="ru-RU" sz="2000" dirty="0" smtClean="0">
                <a:latin typeface="Constantia" panose="02030602050306030303" pitchFamily="18" charset="0"/>
              </a:rPr>
              <a:t>.(на фотографиях)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nstantia" panose="02030602050306030303" pitchFamily="18" charset="0"/>
              </a:rPr>
              <a:t>Изготовление аппликации.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08720"/>
            <a:ext cx="6408712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8100" y="218424"/>
            <a:ext cx="8550364" cy="637892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III.</a:t>
            </a:r>
            <a:r>
              <a:rPr lang="ru-RU" sz="2000" b="1" dirty="0">
                <a:latin typeface="Book Antiqua" panose="02040602050305030304" pitchFamily="18" charset="0"/>
              </a:rPr>
              <a:t> Этап: Практическая работа: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 Antiqua" panose="02040602050305030304" pitchFamily="18" charset="0"/>
              </a:rPr>
              <a:t>Просмотр картинок животных и растений родного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 Antiqua" panose="02040602050305030304" pitchFamily="18" charset="0"/>
              </a:rPr>
              <a:t>Просмотр картинок с </a:t>
            </a:r>
            <a:r>
              <a:rPr lang="ru-RU" sz="2000" dirty="0" smtClean="0">
                <a:latin typeface="Book Antiqua" panose="02040602050305030304" pitchFamily="18" charset="0"/>
              </a:rPr>
              <a:t>изображением </a:t>
            </a:r>
            <a:r>
              <a:rPr lang="ru-RU" sz="2000" dirty="0" err="1" smtClean="0">
                <a:latin typeface="Book Antiqua" panose="02040602050305030304" pitchFamily="18" charset="0"/>
              </a:rPr>
              <a:t>Макарьевских</a:t>
            </a:r>
            <a:r>
              <a:rPr lang="ru-RU" sz="2000" dirty="0" smtClean="0">
                <a:latin typeface="Book Antiqua" panose="02040602050305030304" pitchFamily="18" charset="0"/>
              </a:rPr>
              <a:t> мест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Выполнение работы(аппликации на заданную тему)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144" y="3464759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IV.</a:t>
            </a:r>
            <a:r>
              <a:rPr lang="ru-RU" sz="2000" b="1" dirty="0">
                <a:latin typeface="Book Antiqua" panose="02040602050305030304" pitchFamily="18" charset="0"/>
              </a:rPr>
              <a:t>Этап:  Заключительный: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 Antiqua" panose="02040602050305030304" pitchFamily="18" charset="0"/>
              </a:rPr>
              <a:t>Подведение итогов.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 Antiqua" panose="02040602050305030304" pitchFamily="18" charset="0"/>
              </a:rPr>
              <a:t>Просмотр детских </a:t>
            </a:r>
            <a:r>
              <a:rPr lang="ru-RU" sz="2000" dirty="0" smtClean="0">
                <a:latin typeface="Book Antiqua" panose="02040602050305030304" pitchFamily="18" charset="0"/>
              </a:rPr>
              <a:t>рисунков и аппликаций.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100" y="218424"/>
            <a:ext cx="8550364" cy="637892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3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Природа г.Макарьева</a:t>
            </a:r>
            <a:endParaRPr lang="ru-RU" sz="3200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848872" cy="47045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US75DVFUYAPE-37-612</_dlc_DocId>
    <_dlc_DocIdUrl xmlns="1ca21ed8-a3df-4193-b700-fd65bdc63fa0">
      <Url>http://www.eduportal44.ru/Makariev_EDU/childrens_creation/zakon/_layouts/15/DocIdRedir.aspx?ID=US75DVFUYAPE-37-612</Url>
      <Description>US75DVFUYAPE-37-612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0E631DFF36AA46B31811296A6E3DAE" ma:contentTypeVersion="2" ma:contentTypeDescription="Создание документа." ma:contentTypeScope="" ma:versionID="2b77ba2459c5f1b7fb738d1649a343e0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7a631a40d3b82c4bc396bf2865ae5d45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7897F70-5059-4517-AB40-2525338CE144}"/>
</file>

<file path=customXml/itemProps2.xml><?xml version="1.0" encoding="utf-8"?>
<ds:datastoreItem xmlns:ds="http://schemas.openxmlformats.org/officeDocument/2006/customXml" ds:itemID="{E3EA7F24-24DC-40DE-A758-C8883583C292}"/>
</file>

<file path=customXml/itemProps3.xml><?xml version="1.0" encoding="utf-8"?>
<ds:datastoreItem xmlns:ds="http://schemas.openxmlformats.org/officeDocument/2006/customXml" ds:itemID="{555D7C0B-E179-4DFF-8CA4-49495F3C3A09}"/>
</file>

<file path=customXml/itemProps4.xml><?xml version="1.0" encoding="utf-8"?>
<ds:datastoreItem xmlns:ds="http://schemas.openxmlformats.org/officeDocument/2006/customXml" ds:itemID="{54D35803-7510-4D63-B528-7A09C282380A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559</TotalTime>
  <Words>191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Тема: «Мой край родной» кружок «Чудеса из бумаги» (на 13 мая) Руководитель: Могильных С.А.</vt:lpstr>
      <vt:lpstr>Задачи: </vt:lpstr>
      <vt:lpstr>Этапы работы: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</dc:title>
  <dc:creator>Виктор Ивонин</dc:creator>
  <cp:lastModifiedBy>User</cp:lastModifiedBy>
  <cp:revision>69</cp:revision>
  <dcterms:created xsi:type="dcterms:W3CDTF">2014-11-08T09:49:42Z</dcterms:created>
  <dcterms:modified xsi:type="dcterms:W3CDTF">2020-05-13T09:45:33Z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0x010100090E631DFF36AA46B31811296A6E3DAE</vt:lpwstr>
  </property>
  <property fmtid="{D5CDD505-2E9C-101B-9397-08002B2CF9AE}" pid="3" name="_dlc_DocIdItemGuid">
    <vt:lpwstr>205f208f-2000-4cfc-b0c0-9c07a06b2921</vt:lpwstr>
  </property>
</Properties>
</file>