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08" r:id="rId2"/>
  </p:sldMasterIdLst>
  <p:notesMasterIdLst>
    <p:notesMasterId r:id="rId30"/>
  </p:notesMasterIdLst>
  <p:sldIdLst>
    <p:sldId id="256" r:id="rId3"/>
    <p:sldId id="292" r:id="rId4"/>
    <p:sldId id="278" r:id="rId5"/>
    <p:sldId id="280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64" r:id="rId14"/>
    <p:sldId id="281" r:id="rId15"/>
    <p:sldId id="282" r:id="rId16"/>
    <p:sldId id="283" r:id="rId17"/>
    <p:sldId id="284" r:id="rId18"/>
    <p:sldId id="285" r:id="rId19"/>
    <p:sldId id="286" r:id="rId20"/>
    <p:sldId id="296" r:id="rId21"/>
    <p:sldId id="263" r:id="rId22"/>
    <p:sldId id="289" r:id="rId23"/>
    <p:sldId id="294" r:id="rId24"/>
    <p:sldId id="290" r:id="rId25"/>
    <p:sldId id="291" r:id="rId26"/>
    <p:sldId id="287" r:id="rId27"/>
    <p:sldId id="298" r:id="rId28"/>
    <p:sldId id="297" r:id="rId29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59" autoAdjust="0"/>
    <p:restoredTop sz="94660"/>
  </p:normalViewPr>
  <p:slideViewPr>
    <p:cSldViewPr>
      <p:cViewPr>
        <p:scale>
          <a:sx n="42" d="100"/>
          <a:sy n="42" d="100"/>
        </p:scale>
        <p:origin x="-1570" y="-74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2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2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DBB9769E-E4A7-411F-A828-221EDA447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15C2317-B002-41F5-A082-7FEFB129998C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1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301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089FF68-0A33-4CE9-A715-B03D4719E9D0}" type="slidenum">
              <a:rPr lang="ru-RU" sz="1200">
                <a:solidFill>
                  <a:srgbClr val="000000"/>
                </a:solidFill>
                <a:latin typeface="Calibri" pitchFamily="34" charset="0"/>
                <a:ea typeface="DejaVu Sans" charset="0"/>
                <a:cs typeface="DejaVu Sans" charset="0"/>
              </a:rPr>
              <a:pPr algn="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ru-RU" sz="1200">
              <a:solidFill>
                <a:srgbClr val="000000"/>
              </a:solidFill>
              <a:latin typeface="Calibri" pitchFamily="34" charset="0"/>
              <a:ea typeface="DejaVu Sans" charset="0"/>
              <a:cs typeface="DejaVu Sans" charset="0"/>
            </a:endParaRPr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mtClean="0">
              <a:latin typeface="Calibri" pitchFamily="34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D252758E-9276-459A-B297-FC59E62BC87F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5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40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40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84AD862C-40C7-4E63-A374-DB0CB67E3D83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6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66FD477-D782-40FB-8310-C610D3E198BC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7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0C41533-DA51-45A7-B5C0-F065A4436F96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8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7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71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35837A34-C953-454E-937D-5CA842B16C20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9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81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81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C24F0026-21CD-45F1-9CB4-E751AB50BC1A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10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49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91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2D66B706-13A7-4C1D-9D80-17A5A27F4BFA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11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501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01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F0B231BB-DCFF-4FAF-93AC-4A8808216F2F}" type="slidenum">
              <a:rPr lang="ru-RU" smtClean="0">
                <a:latin typeface="Calibri" pitchFamily="34" charset="0"/>
              </a:rPr>
              <a:pPr>
                <a:buFont typeface="Times New Roman" pitchFamily="18" charset="0"/>
                <a:buNone/>
              </a:pPr>
              <a:t>20</a:t>
            </a:fld>
            <a:endParaRPr lang="ru-RU" smtClean="0">
              <a:latin typeface="Calibri" pitchFamily="34" charset="0"/>
            </a:endParaRPr>
          </a:p>
        </p:txBody>
      </p:sp>
      <p:sp>
        <p:nvSpPr>
          <p:cNvPr id="512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12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20846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FA24F-BB84-4DEA-8F72-669B6CE5B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6948-33DB-4174-9025-1D18171AD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019175"/>
            <a:ext cx="2055813" cy="5553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019175"/>
            <a:ext cx="6019800" cy="5553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103F5-EFA0-4747-8081-C939542D8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F4A3-6315-45A5-8486-C071FB0E4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6A593B-601E-491A-89A5-B01243AFB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963362-1198-4C38-8A21-3C398E5BA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114B8B-7834-4113-92D0-BEFC027E6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FC9994-41B7-4459-94A1-198E86A9F2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CA3921-0055-4930-A5A1-C01F20391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B99B29-5390-439F-8968-5C2FB0A27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1027F7-7DC6-4652-8DEC-5AD557ABC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2C227-9271-4DE2-AB7B-6A94EAE2A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1A0985-FCF7-4951-B2B2-C81C02EA5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7514E2-83C8-457B-ACD6-1B83527FF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017A8C-E2E6-4A7E-8276-EB44A2BA6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5B849-046C-47F9-BD89-EEB92772E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88"/>
            <a:ext cx="4037013" cy="4322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2249488"/>
            <a:ext cx="4038600" cy="4322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AE90C-CA60-4075-8FFF-5D071B9F6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4C1CA0-4917-4B81-9275-8E7FEC089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9A355-7A48-4DEB-8627-24C5C2384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89C07-A446-4215-854F-6777324B5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71C04-C2E9-48EA-AA4D-9CB48BF81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36E44-898C-4F49-AA79-CC1759487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7607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66713"/>
            <a:ext cx="9144000" cy="84137"/>
          </a:xfrm>
          <a:prstGeom prst="rect">
            <a:avLst/>
          </a:prstGeom>
          <a:solidFill>
            <a:srgbClr val="438086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311150"/>
          </a:xfrm>
          <a:prstGeom prst="rect">
            <a:avLst/>
          </a:prstGeom>
          <a:solidFill>
            <a:srgbClr val="42445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307975"/>
            <a:ext cx="9144000" cy="92075"/>
          </a:xfrm>
          <a:prstGeom prst="rect">
            <a:avLst/>
          </a:prstGeom>
          <a:solidFill>
            <a:srgbClr val="43808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 flipV="1">
            <a:off x="5410200" y="360363"/>
            <a:ext cx="3733800" cy="90487"/>
          </a:xfrm>
          <a:prstGeom prst="rect">
            <a:avLst/>
          </a:prstGeom>
          <a:solidFill>
            <a:srgbClr val="43808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 flipV="1">
            <a:off x="5410200" y="438150"/>
            <a:ext cx="3733800" cy="180975"/>
          </a:xfrm>
          <a:prstGeom prst="rect">
            <a:avLst/>
          </a:prstGeom>
          <a:solidFill>
            <a:srgbClr val="438086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4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4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19175"/>
            <a:ext cx="8228013" cy="1311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4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49488"/>
            <a:ext cx="8228013" cy="4322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16"/>
          <p:cNvSpPr>
            <a:spLocks noGrp="1" noChangeArrowheads="1"/>
          </p:cNvSpPr>
          <p:nvPr>
            <p:ph type="dt"/>
          </p:nvPr>
        </p:nvSpPr>
        <p:spPr bwMode="auto">
          <a:xfrm>
            <a:off x="6586538" y="612775"/>
            <a:ext cx="95567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</a:tabLst>
              <a:defRPr sz="800">
                <a:solidFill>
                  <a:srgbClr val="438086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ldNum"/>
          </p:nvPr>
        </p:nvSpPr>
        <p:spPr bwMode="auto">
          <a:xfrm>
            <a:off x="8174038" y="-92075"/>
            <a:ext cx="760412" cy="458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8F961D2-44E9-40D7-B111-7B44D6016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5257800" y="612775"/>
            <a:ext cx="132556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ru-RU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42445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424456"/>
          </a:solidFill>
          <a:latin typeface="Trebuchet MS" pitchFamily="32" charset="0"/>
          <a:ea typeface="DejaVu Sans" charset="0"/>
          <a:cs typeface="DejaVu Sans" charset="0"/>
        </a:defRPr>
      </a:lvl9pPr>
    </p:titleStyle>
    <p:bodyStyle>
      <a:lvl1pPr marL="342900" indent="-3429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600">
          <a:solidFill>
            <a:srgbClr val="438086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53548A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53548A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A04DA3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A04DA3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A04DA3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A04DA3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spcBef>
          <a:spcPts val="3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A04DA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7607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fld id="{DA44396B-2640-4413-B5B4-8283B1EBA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http://www.gazpromschool.ru/small_school/pictures/books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1547813" y="2997200"/>
            <a:ext cx="6692900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6000" b="1" i="1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Психологическая </a:t>
            </a:r>
            <a:br>
              <a:rPr lang="ru-RU" sz="6000" b="1" i="1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подготовка  к ГИА</a:t>
            </a:r>
            <a:br>
              <a:rPr lang="ru-RU" sz="6000" b="1" i="1">
                <a:solidFill>
                  <a:srgbClr val="D6009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6000" b="1" i="1">
              <a:solidFill>
                <a:srgbClr val="D6009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353425" cy="860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ts val="300"/>
              </a:spcBef>
              <a:tabLst>
                <a:tab pos="63500" algn="l"/>
                <a:tab pos="866775" algn="l"/>
                <a:tab pos="1781175" algn="l"/>
                <a:tab pos="2695575" algn="l"/>
                <a:tab pos="3609975" algn="l"/>
                <a:tab pos="4524375" algn="l"/>
                <a:tab pos="5438775" algn="l"/>
                <a:tab pos="6353175" algn="l"/>
                <a:tab pos="7267575" algn="l"/>
                <a:tab pos="8181975" algn="l"/>
                <a:tab pos="9096375" algn="l"/>
                <a:tab pos="10010775" algn="l"/>
              </a:tabLst>
            </a:pPr>
            <a:endParaRPr lang="ru-RU" sz="2400">
              <a:solidFill>
                <a:srgbClr val="424456"/>
              </a:solidFill>
              <a:latin typeface="Georgia" pitchFamily="18" charset="0"/>
              <a:ea typeface="DejaVu Sans" charset="0"/>
              <a:cs typeface="DejaVu Sans" charset="0"/>
            </a:endParaRPr>
          </a:p>
          <a:p>
            <a:pPr>
              <a:spcBef>
                <a:spcPts val="300"/>
              </a:spcBef>
              <a:tabLst>
                <a:tab pos="63500" algn="l"/>
                <a:tab pos="866775" algn="l"/>
                <a:tab pos="1781175" algn="l"/>
                <a:tab pos="2695575" algn="l"/>
                <a:tab pos="3609975" algn="l"/>
                <a:tab pos="4524375" algn="l"/>
                <a:tab pos="5438775" algn="l"/>
                <a:tab pos="6353175" algn="l"/>
                <a:tab pos="7267575" algn="l"/>
                <a:tab pos="8181975" algn="l"/>
                <a:tab pos="9096375" algn="l"/>
                <a:tab pos="10010775" algn="l"/>
              </a:tabLst>
            </a:pPr>
            <a:endParaRPr lang="ru-RU" sz="2400">
              <a:solidFill>
                <a:srgbClr val="424456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4211638" y="333375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>Если не можешь </a:t>
            </a:r>
            <a:br>
              <a:rPr lang="ru-RU" sz="3600" b="1" i="1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600" b="1" i="1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>изменить ситуацию,</a:t>
            </a: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D60093"/>
                </a:solidFill>
                <a:latin typeface="Monotype Corsiva" pitchFamily="66" charset="0"/>
                <a:cs typeface="Times New Roman" pitchFamily="18" charset="0"/>
              </a:rPr>
              <a:t>Измени отношение к ней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1042988" y="4572000"/>
            <a:ext cx="75961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правильном подходе экзамены могут служить средством самоутверждения и повышением личностной самооценки.</a:t>
            </a:r>
          </a:p>
          <a:p>
            <a:pPr algn="ctr"/>
            <a:r>
              <a:rPr lang="ru-RU" sz="2400" b="1" i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Анохина Л.Н. МБОУ СОШ № 50 г. Краснодар</a:t>
            </a:r>
          </a:p>
          <a:p>
            <a:pPr algn="ctr"/>
            <a:endParaRPr lang="ru-RU" sz="2400" b="1" i="1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400" b="1" i="1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42" name="Picture 7" descr="J032687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260350"/>
            <a:ext cx="17938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2411413" y="188913"/>
            <a:ext cx="4824412" cy="579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Астеничные дети</a:t>
            </a: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1116013" y="908050"/>
            <a:ext cx="8027987" cy="5122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Характерна высокая утомляемость, истощаемость. Они быстро устают, у них снижается темп деятельности и резко увеличивается количество ошибок. Астеничность имеет не столько  психологическую, сколько неврологическую природу, поэтому возможности ее коррекции крайне ограничены.</a:t>
            </a:r>
          </a:p>
          <a:p>
            <a: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/>
            </a:r>
            <a:br>
              <a:rPr lang="ru-RU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</a:br>
            <a:endParaRPr lang="ru-RU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graphicFrame>
        <p:nvGraphicFramePr>
          <p:cNvPr id="24579" name="Group 3"/>
          <p:cNvGraphicFramePr>
            <a:graphicFrameLocks noGrp="1"/>
          </p:cNvGraphicFramePr>
          <p:nvPr/>
        </p:nvGraphicFramePr>
        <p:xfrm>
          <a:off x="1116013" y="2276475"/>
          <a:ext cx="7743825" cy="4178300"/>
        </p:xfrm>
        <a:graphic>
          <a:graphicData uri="http://schemas.openxmlformats.org/drawingml/2006/table">
            <a:tbl>
              <a:tblPr/>
              <a:tblGrid>
                <a:gridCol w="2986087"/>
                <a:gridCol w="4757738"/>
              </a:tblGrid>
              <a:tr h="368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Основные трудности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Стратегии поддержки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</a:tr>
              <a:tr h="38100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ГИА требует высокой работоспособности на протяжении достаточно длительного периода  времени. Поэтому у астеничных детей очень высока вероятность снижения качества работы, возникновения ощущения усталости.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этапе подготовки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Большое значение приобретает оптимальный режим подготовки, чтобы ребенок не переутомлялся:  делать перерывы в занятиях, гулять, достаточно спать. Родителям стоит получить консультацию у невропатолога о возможности поддержать ребенка с помощью витаминов или травяных сборов.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1" i="1" u="sng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время экзамена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таким детям требуется несколько перерывов, пусть на какое-то время остановятся, отдохнут. Им по возможности лучше организовать несколько коротких "перемен" (отпустить в туалет и т.п.).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</a:tr>
            </a:tbl>
          </a:graphicData>
        </a:graphic>
      </p:graphicFrame>
      <p:pic>
        <p:nvPicPr>
          <p:cNvPr id="23567" name="Picture 4" descr="J034343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260350"/>
            <a:ext cx="7905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2124075" y="333375"/>
            <a:ext cx="4824413" cy="579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Гипертимные дети</a:t>
            </a: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1331913" y="1052513"/>
            <a:ext cx="7561262" cy="5051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Характеризуются высоким темпом деятельности. 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Они быстрые, энергичные, активные. </a:t>
            </a:r>
          </a:p>
        </p:txBody>
      </p:sp>
      <p:graphicFrame>
        <p:nvGraphicFramePr>
          <p:cNvPr id="25603" name="Group 3"/>
          <p:cNvGraphicFramePr>
            <a:graphicFrameLocks noGrp="1"/>
          </p:cNvGraphicFramePr>
          <p:nvPr/>
        </p:nvGraphicFramePr>
        <p:xfrm>
          <a:off x="1331913" y="2276475"/>
          <a:ext cx="7527925" cy="3754438"/>
        </p:xfrm>
        <a:graphic>
          <a:graphicData uri="http://schemas.openxmlformats.org/drawingml/2006/table">
            <a:tbl>
              <a:tblPr/>
              <a:tblGrid>
                <a:gridCol w="2967037"/>
                <a:gridCol w="4560888"/>
              </a:tblGrid>
              <a:tr h="368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Основные трудности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Стратегии поддержки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</a:tr>
              <a:tr h="33861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Быстро выполняя задание, они иногда делают это небрежно, не проверяют себя и не видят собственных ошибок.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pitchFamily="34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Обычно отмечается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невысокая значимость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учебных достижений,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ребята не расстраиваются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из-за плохих оценок. 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1" i="1" u="sng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этапе подготовки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следует создать у детей ощущение важности ситуации экзамена.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время экзамена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основной принцип, которым должен руководствоваться ребенок: «Сделал – проверь». 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</a:tr>
            </a:tbl>
          </a:graphicData>
        </a:graphic>
      </p:graphicFrame>
      <p:pic>
        <p:nvPicPr>
          <p:cNvPr id="24591" name="Picture 7" descr="J02326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12088" y="333375"/>
            <a:ext cx="969962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971550" y="0"/>
            <a:ext cx="8172450" cy="812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chemeClr val="tx1"/>
                </a:solidFill>
                <a:ea typeface="DejaVu Sans" charset="0"/>
                <a:cs typeface="DejaVu Sans" charset="0"/>
              </a:rPr>
              <a:t>Одна из главных причин предэкзаменационного стресса - ситуация неопределенности. Заблаговременное ознакомление с правилами проведения ГИА и заполнения бланков, особенностями экзамена поможет разрешить эту ситуацию. </a:t>
            </a: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pPr algn="just"/>
            <a:r>
              <a:rPr lang="ru-RU">
                <a:solidFill>
                  <a:schemeClr val="tx1"/>
                </a:solidFill>
                <a:ea typeface="DejaVu Sans" charset="0"/>
                <a:cs typeface="DejaVu Sans" charset="0"/>
              </a:rPr>
              <a:t>Очень важно скорректировать ожидания выпускника. Объясните: для хорошего результата совсем не обязательно отвечать на все вопросы ГИА. </a:t>
            </a:r>
          </a:p>
          <a:p>
            <a:pPr algn="just"/>
            <a:r>
              <a:rPr lang="ru-RU">
                <a:solidFill>
                  <a:schemeClr val="tx1"/>
                </a:solidFill>
                <a:ea typeface="DejaVu Sans" charset="0"/>
                <a:cs typeface="DejaVu Sans" charset="0"/>
              </a:rPr>
              <a:t>Тренировка в решении пробных тестовых заданий снимает чувство неизвестности. Зная типовые конструкции тестовых заданий, ученик практически не будет тратить время на понимание инструкции. Во время таких тренировок формируются соответствующие психотехнические навыки саморегуляции и самоконтроля.</a:t>
            </a: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pPr algn="just"/>
            <a:r>
              <a:rPr lang="ru-RU">
                <a:solidFill>
                  <a:schemeClr val="tx1"/>
                </a:solidFill>
                <a:ea typeface="DejaVu Sans" charset="0"/>
                <a:cs typeface="DejaVu Sans" charset="0"/>
              </a:rPr>
              <a:t>В процессе работы с заданиями приучайте ребёнка ориентироваться во времени и уметь его распределять.</a:t>
            </a: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pPr algn="just"/>
            <a:r>
              <a:rPr lang="ru-RU">
                <a:solidFill>
                  <a:schemeClr val="tx1"/>
                </a:solidFill>
                <a:ea typeface="DejaVu Sans" charset="0"/>
                <a:cs typeface="DejaVu Sans" charset="0"/>
              </a:rPr>
              <a:t>Обсудите, какой учебный материал нужно повторить. Вместе составьте план подготовки. </a:t>
            </a: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pPr algn="just"/>
            <a:r>
              <a:rPr lang="ru-RU">
                <a:solidFill>
                  <a:schemeClr val="tx1"/>
                </a:solidFill>
                <a:ea typeface="DejaVu Sans" charset="0"/>
                <a:cs typeface="DejaVu Sans" charset="0"/>
              </a:rPr>
              <a:t>Не запугивайте ученика, не напоминайте ему о сложности и ответственности предстоящих экзаменов. Это не повышает мотивацию, а только создает эмоциональные барьеры, которые сам ребенок преодолеть не может.</a:t>
            </a: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pPr algn="just"/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  <a:p>
            <a:endParaRPr lang="ru-RU">
              <a:solidFill>
                <a:schemeClr val="tx1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0"/>
            <a:ext cx="8329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1042988" y="474663"/>
            <a:ext cx="7850187" cy="624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D60093"/>
                </a:solidFill>
                <a:ea typeface="DejaVu Sans" charset="0"/>
                <a:cs typeface="DejaVu Sans" charset="0"/>
              </a:rPr>
              <a:t>Перед экзаменом или во время него выпейте несколько глотков воды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Во время стресса происходит сильное обезвоживание организма. Это связано с тем, что нервные процессы происходят на основе электрохимических реакций, а для них необходимо достаточное количество жидкости. Ее недостаток резко снижает скорость нервных процессов.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В антистрессовых целях воду пьют за 20 минут до или через 30 минут после еды.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Лучше всего подходит минеральная вода, так как она содержит ионы калия или натрия, участвующие в электрохимических реакциях.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Можно пить просто чистую воду или зеленый чай.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Все остальные напитки с этой точки зрения бесполезны или вредны.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1547813" y="692150"/>
            <a:ext cx="7345362" cy="55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Обеспечьте гармоничную работу</a:t>
            </a:r>
          </a:p>
          <a:p>
            <a:pPr algn="r"/>
            <a:r>
              <a:rPr lang="ru-RU" sz="32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левого и правого полушария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стрессовой ситуации у человека нарушается гармоничная работа левого (логическое) и правого (образное) полушарий. Если доминирует одно из них, то у человека снижается способность оптимально решать стоящие перед ним задачи.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можно восстановить гармонию или приблизиться к ней. Известно, что правое полушарие управляет левой половиной тела, а левое полушарие — правой половиной.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связь действует в обоих направлениях, поэтому координация обеих частей тела приводит к координации полушарий мозга.</a:t>
            </a:r>
          </a:p>
        </p:txBody>
      </p:sp>
      <p:pic>
        <p:nvPicPr>
          <p:cNvPr id="28675" name="Picture 4" descr="Стратегия полушарий головного мозг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850" y="333375"/>
            <a:ext cx="1952625" cy="1123950"/>
          </a:xfrm>
          <a:prstGeom prst="rect">
            <a:avLst/>
          </a:prstGeom>
          <a:solidFill>
            <a:schemeClr val="accent1">
              <a:alpha val="23137"/>
            </a:schemeClr>
          </a:solidFill>
          <a:ln w="38100" cmpd="dbl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1403350" y="260350"/>
            <a:ext cx="7416800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D60093"/>
                </a:solidFill>
                <a:ea typeface="DejaVu Sans" charset="0"/>
                <a:cs typeface="DejaVu Sans" charset="0"/>
              </a:rPr>
              <a:t>Зевота – зарядка для мозга! </a:t>
            </a:r>
            <a:endParaRPr lang="ru-RU" sz="2400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Когда вы зеваете, ваши лицевые мускулы сильно сокращаются, а затем расслабляются, что вызывает приток богатой кислородом крови в префронтальную кору мозга. 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Это участки мозга, которые отвечают за планирование, организацию, принятие решений и еще за множество других функций, связанных с человеческой активностью.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  <a:ea typeface="DejaVu Sans" charset="0"/>
                <a:cs typeface="DejaVu Sans" charset="0"/>
              </a:rPr>
              <a:t>Как правильно зевать? Во время зевка обеими руками массировать круговыми движениями сухожилия (около ушей), соединяющие нижнюю и верхнюю челюсти. В этих местах находится большое количество нервных волокон. Для того чтобы оградить свой организм от кислородного голодания, достаточно 3–5 зевков.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1187450" y="476250"/>
            <a:ext cx="7705725" cy="55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D60093"/>
                </a:solidFill>
                <a:ea typeface="DejaVu Sans" charset="0"/>
                <a:cs typeface="DejaVu Sans" charset="0"/>
              </a:rPr>
              <a:t>Поможет дыхательная гимнастика!</a:t>
            </a:r>
          </a:p>
          <a:p>
            <a:r>
              <a:rPr lang="ru-RU" sz="3200" b="1">
                <a:solidFill>
                  <a:srgbClr val="D60093"/>
                </a:solidFill>
                <a:ea typeface="DejaVu Sans" charset="0"/>
                <a:cs typeface="DejaVu Sans" charset="0"/>
              </a:rPr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200" b="1">
                <a:solidFill>
                  <a:srgbClr val="002060"/>
                </a:solidFill>
                <a:ea typeface="DejaVu Sans" charset="0"/>
                <a:cs typeface="DejaVu Sans" charset="0"/>
              </a:rPr>
              <a:t>Успокаивающее дыхание – </a:t>
            </a:r>
          </a:p>
          <a:p>
            <a:pPr algn="just"/>
            <a:r>
              <a:rPr lang="ru-RU" sz="3200">
                <a:solidFill>
                  <a:srgbClr val="002060"/>
                </a:solidFill>
                <a:ea typeface="DejaVu Sans" charset="0"/>
                <a:cs typeface="DejaVu Sans" charset="0"/>
              </a:rPr>
              <a:t>выдох в два раза длиннее вдоха. </a:t>
            </a:r>
          </a:p>
          <a:p>
            <a:pPr algn="just"/>
            <a:endParaRPr lang="ru-RU" sz="3200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3200" b="1">
                <a:solidFill>
                  <a:srgbClr val="002060"/>
                </a:solidFill>
                <a:ea typeface="DejaVu Sans" charset="0"/>
                <a:cs typeface="DejaVu Sans" charset="0"/>
              </a:rPr>
              <a:t>Мобилизующее дыхание – </a:t>
            </a:r>
            <a:endParaRPr lang="ru-RU" sz="3200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pPr algn="just"/>
            <a:r>
              <a:rPr lang="ru-RU" sz="3200">
                <a:solidFill>
                  <a:srgbClr val="002060"/>
                </a:solidFill>
                <a:ea typeface="DejaVu Sans" charset="0"/>
                <a:cs typeface="DejaVu Sans" charset="0"/>
              </a:rPr>
              <a:t>вдох в два раза длиннее выдоха. </a:t>
            </a:r>
          </a:p>
          <a:p>
            <a:pPr algn="just"/>
            <a:r>
              <a:rPr lang="ru-RU" sz="3200">
                <a:solidFill>
                  <a:srgbClr val="002060"/>
                </a:solidFill>
                <a:ea typeface="DejaVu Sans" charset="0"/>
                <a:cs typeface="DejaVu Sans" charset="0"/>
              </a:rPr>
              <a:t>В случае сильного напряжения нужно перед началом экзамена применять технику успокаивающего дыхания в течение нескольких минут.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1042988" y="0"/>
            <a:ext cx="7850187" cy="698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pPr algn="just"/>
            <a:r>
              <a:rPr lang="ru-RU" b="1">
                <a:solidFill>
                  <a:srgbClr val="002060"/>
                </a:solidFill>
                <a:ea typeface="DejaVu Sans" charset="0"/>
                <a:cs typeface="DejaVu Sans" charset="0"/>
              </a:rPr>
              <a:t>Если обстановка вокруг накалена и вы чувствуете, что теряете самообладание, этот комплекс можно выполнить прямо на месте, за столом, практически незаметно для окружающих. </a:t>
            </a:r>
          </a:p>
          <a:p>
            <a:pPr algn="just"/>
            <a:endParaRPr lang="ru-RU" b="1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Так сильно, как можете, напрягите пальцы ног. Затем расслабьте их.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Напрягите и расслабьте ступни ног и лодыжки.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Напрягите и расслабьте икры.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Напрягите и расслабьте колени.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Напрягите и расслабьте бедра.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Напрягите и расслабьте живот.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Расслабьте спину и плечи.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Расслабьте кисти рук.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Расслабьте предплечья.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Расслабьте шею. 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Расслабьте лицевые мышцы.</a:t>
            </a:r>
          </a:p>
          <a:p>
            <a:pPr>
              <a:buFont typeface="Wingdings" pitchFamily="2" charset="2"/>
              <a:buChar char="Ø"/>
            </a:pPr>
            <a:r>
              <a:rPr lang="ru-RU" sz="2000">
                <a:solidFill>
                  <a:srgbClr val="002060"/>
                </a:solidFill>
                <a:ea typeface="DejaVu Sans" charset="0"/>
                <a:cs typeface="DejaVu Sans" charset="0"/>
              </a:rPr>
              <a:t>Посидите спокойно несколько минут, наслаждаясь полным покоем. Когда вам покажется, что медленно плывете, — вы полностью расслабились. </a:t>
            </a:r>
          </a:p>
          <a:p>
            <a:endParaRPr lang="ru-RU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r>
              <a:rPr lang="ru-RU" sz="2000" b="1">
                <a:solidFill>
                  <a:srgbClr val="002060"/>
                </a:solidFill>
                <a:ea typeface="DejaVu Sans" charset="0"/>
                <a:cs typeface="DejaVu Sans" charset="0"/>
              </a:rPr>
              <a:t>Самомассаж  ушных раковин- массировать область мочек уха в течение 2-3 минут.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71550" y="404813"/>
            <a:ext cx="7874000" cy="6264275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i="1" smtClean="0">
                <a:solidFill>
                  <a:srgbClr val="660066"/>
                </a:solidFill>
              </a:rPr>
              <a:t>Упражнение  «Ресурсные образы»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b="1" i="1" smtClean="0">
              <a:solidFill>
                <a:srgbClr val="660066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i="1" smtClean="0">
                <a:solidFill>
                  <a:srgbClr val="003399"/>
                </a:solidFill>
              </a:rPr>
              <a:t>Цель:</a:t>
            </a:r>
            <a:r>
              <a:rPr lang="ru-RU" sz="2400" smtClean="0">
                <a:solidFill>
                  <a:srgbClr val="003399"/>
                </a:solidFill>
              </a:rPr>
              <a:t> научиться использовать воображаемые образы для достижения нервно-мышечного расслабления.</a:t>
            </a:r>
            <a:br>
              <a:rPr lang="ru-RU" sz="2400" smtClean="0">
                <a:solidFill>
                  <a:srgbClr val="003399"/>
                </a:solidFill>
              </a:rPr>
            </a:br>
            <a:endParaRPr lang="ru-RU" sz="2400" smtClean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 i="1" smtClean="0">
                <a:solidFill>
                  <a:srgbClr val="000000"/>
                </a:solidFill>
              </a:rPr>
              <a:t>Инструкция:</a:t>
            </a:r>
            <a:r>
              <a:rPr lang="ru-RU" sz="2400" smtClean="0">
                <a:solidFill>
                  <a:srgbClr val="000000"/>
                </a:solidFill>
              </a:rPr>
              <a:t> Вспомните или придумайте место, где вы чувствовали бы себя в безопасности, и вам было бы хорошо и спокойно. Это может быть картина цветущего луга, берег моря, поляны в лесу, освещенной теплым летним солнцем, и т. д. </a:t>
            </a:r>
            <a:br>
              <a:rPr lang="ru-RU" sz="2400" smtClean="0">
                <a:solidFill>
                  <a:srgbClr val="000000"/>
                </a:solidFill>
              </a:rPr>
            </a:br>
            <a:r>
              <a:rPr lang="ru-RU" sz="2400" smtClean="0">
                <a:solidFill>
                  <a:srgbClr val="000000"/>
                </a:solidFill>
              </a:rPr>
              <a:t>Представьте себе, что вы находитесь именно в этом месте. Ощутите запахи, прислушайтесь к шелесту травы или шуму волн, посмотрите вокруг, прикоснитесь к теплой поверхности песка или шершавому стволу сосны. Постарайтесь представить это как можно более четко, в мельчайших деталях. </a:t>
            </a:r>
            <a:br>
              <a:rPr lang="ru-RU" sz="2400" smtClean="0">
                <a:solidFill>
                  <a:srgbClr val="000000"/>
                </a:solidFill>
              </a:rPr>
            </a:br>
            <a:r>
              <a:rPr lang="ru-RU" sz="2400" smtClean="0">
                <a:solidFill>
                  <a:srgbClr val="000000"/>
                </a:solidFill>
              </a:rPr>
              <a:t/>
            </a:r>
            <a:br>
              <a:rPr lang="ru-RU" sz="2400" smtClean="0">
                <a:solidFill>
                  <a:srgbClr val="000000"/>
                </a:solidFill>
              </a:rPr>
            </a:br>
            <a:endParaRPr lang="ru-RU" sz="2400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900113" y="1125538"/>
            <a:ext cx="82438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Причины волнения перед экзаменом</a:t>
            </a:r>
          </a:p>
          <a:p>
            <a:endParaRPr lang="ru-RU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Страх – «А ВДРУГ НЕ СДАМ». </a:t>
            </a:r>
          </a:p>
          <a:p>
            <a:pPr>
              <a:buFont typeface="Wingdings" pitchFamily="2" charset="2"/>
              <a:buChar char="ü"/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Недостаток подготовки.</a:t>
            </a:r>
          </a:p>
          <a:p>
            <a:pPr>
              <a:buFont typeface="Wingdings" pitchFamily="2" charset="2"/>
              <a:buChar char="ü"/>
            </a:pP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Волнение близких и окружающих. </a:t>
            </a:r>
            <a:endParaRPr lang="ru-RU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93" descr="pencil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9925" y="5013325"/>
            <a:ext cx="151288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1403350" y="333375"/>
            <a:ext cx="6121400" cy="1201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Предварительная подготовка к экзаменам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1268413"/>
            <a:ext cx="7856538" cy="4138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1042988" y="5589588"/>
            <a:ext cx="7705725" cy="58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3-4 - разовое питание, витамины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52513" y="0"/>
            <a:ext cx="8091487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908050"/>
            <a:ext cx="575945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3357563"/>
            <a:ext cx="67691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900113" y="188913"/>
            <a:ext cx="8243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Продукты, улучшающие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3357563"/>
            <a:ext cx="58324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908050"/>
            <a:ext cx="56165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Прямоугольник 3"/>
          <p:cNvSpPr>
            <a:spLocks noChangeArrowheads="1"/>
          </p:cNvSpPr>
          <p:nvPr/>
        </p:nvSpPr>
        <p:spPr bwMode="auto">
          <a:xfrm>
            <a:off x="1187450" y="260350"/>
            <a:ext cx="7559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Продукты, улучшающие ПАМЯТЬ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1331913" y="1268413"/>
            <a:ext cx="7488237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002060"/>
                </a:solidFill>
                <a:ea typeface="DejaVu Sans" charset="0"/>
                <a:cs typeface="DejaVu Sans" charset="0"/>
              </a:rPr>
              <a:t>ВАЖНО:</a:t>
            </a:r>
          </a:p>
          <a:p>
            <a:r>
              <a:rPr lang="ru-RU" sz="4000">
                <a:solidFill>
                  <a:srgbClr val="002060"/>
                </a:solidFill>
                <a:ea typeface="DejaVu Sans" charset="0"/>
                <a:cs typeface="DejaVu Sans" charset="0"/>
              </a:rPr>
              <a:t>Последние 12 часов перед экзаменом должны уйти на подготовку организма, а не знаний.</a:t>
            </a:r>
          </a:p>
          <a:p>
            <a:endParaRPr lang="ru-RU" sz="4000">
              <a:solidFill>
                <a:srgbClr val="002060"/>
              </a:solidFill>
              <a:ea typeface="DejaVu Sans" charset="0"/>
              <a:cs typeface="DejaVu Sans" charset="0"/>
            </a:endParaRPr>
          </a:p>
          <a:p>
            <a:pPr>
              <a:lnSpc>
                <a:spcPct val="90000"/>
              </a:lnSpc>
            </a:pPr>
            <a:r>
              <a:rPr lang="ru-RU" sz="3600" b="1">
                <a:solidFill>
                  <a:srgbClr val="000000"/>
                </a:solidFill>
                <a:ea typeface="DejaVu Sans" charset="0"/>
                <a:cs typeface="DejaVu Sans" charset="0"/>
              </a:rPr>
              <a:t> </a:t>
            </a:r>
            <a:endParaRPr lang="ru-RU" sz="2800">
              <a:solidFill>
                <a:srgbClr val="00206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/>
          <p:cNvSpPr>
            <a:spLocks noChangeArrowheads="1"/>
          </p:cNvSpPr>
          <p:nvPr/>
        </p:nvSpPr>
        <p:spPr bwMode="auto">
          <a:xfrm>
            <a:off x="1222375" y="476250"/>
            <a:ext cx="7453313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2060"/>
                </a:solidFill>
                <a:ea typeface="DejaVu Sans" charset="0"/>
                <a:cs typeface="DejaVu Sans" charset="0"/>
              </a:rPr>
              <a:t>Как вести себя во время сдачи экзамена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Перед началом работы нужно сосредоточиться, расслабиться и успокоиться. Расслабленная сосредоточенность гораздо эффективнее, чем напряженное, скованное внимание.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Соблюдай правила поведения на экзамене!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 Будь уверен в успехе!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Будь внимателен! 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Запланируй два круга! 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Читай задание до конца!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Начни с лѐгкого!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Думай только о текущем задании! 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Исключай! 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Угадывай! </a:t>
            </a:r>
          </a:p>
          <a:p>
            <a:pPr>
              <a:buFont typeface="Wingdings" pitchFamily="2" charset="2"/>
              <a:buChar char="Ø"/>
            </a:pPr>
            <a:r>
              <a:rPr lang="ru-RU" sz="2400">
                <a:solidFill>
                  <a:srgbClr val="002060"/>
                </a:solidFill>
                <a:ea typeface="DejaVu Sans" charset="0"/>
                <a:cs typeface="DejaVu Sans" charset="0"/>
              </a:rPr>
              <a:t>Проверяй! </a:t>
            </a:r>
          </a:p>
          <a:p>
            <a:endParaRPr lang="ru-RU" sz="2400">
              <a:solidFill>
                <a:srgbClr val="00206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"/>
          <p:cNvSpPr txBox="1">
            <a:spLocks noChangeArrowheads="1"/>
          </p:cNvSpPr>
          <p:nvPr/>
        </p:nvSpPr>
        <p:spPr bwMode="auto">
          <a:xfrm>
            <a:off x="1692275" y="333375"/>
            <a:ext cx="46085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1341438"/>
            <a:ext cx="68992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3068638"/>
            <a:ext cx="749935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ЖЕЛАЮ ВСЕМ УСПЕХА НА ЭКЗАМЕНЕ!</a:t>
            </a:r>
            <a:endParaRPr lang="ru-RU" b="1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7" descr="J032687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04025" y="908050"/>
            <a:ext cx="17938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58888" y="793750"/>
          <a:ext cx="7380287" cy="6061710"/>
        </p:xfrm>
        <a:graphic>
          <a:graphicData uri="http://schemas.openxmlformats.org/drawingml/2006/table">
            <a:tbl>
              <a:tblPr/>
              <a:tblGrid>
                <a:gridCol w="3690937"/>
                <a:gridCol w="1162050"/>
                <a:gridCol w="1512888"/>
                <a:gridCol w="1014412"/>
              </a:tblGrid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1.Я хорошо представляю, как проходит  процедура ГИА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2.Полагаю, что смогу правильно распределить время и силы во время ГИА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Я знаю, как выбрать наилучший для меня способ выполнения заданий 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Считаю, что результаты ГИА важны для моего будущего 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Я волнуюсь, когда думаю о предстоящем экзамене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Я знаю, какие задания необходимо выполнить, чтобы получить желаемую оценку 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Думаю, что у ГИА есть свои преимущества 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Считаю, что могу сдать ГИА на высокую оценку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Я знаю, как можно успокоиться  в трудной ситуации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Я понимаю, какие мои качества могут мне помочь при сдаче ГИА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 Думаю, что смогу справиться с тревогой на экзамене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 Я достаточно много знаю про ГИА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13.Чувствую, что сдать этот экзамен мне по силам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Полностью не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1 2 3 4 5 6 7 8 9 10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согласен</a:t>
                      </a:r>
                    </a:p>
                  </a:txBody>
                  <a:tcPr marL="42333" marR="423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58" name="TextBox 3"/>
          <p:cNvSpPr txBox="1">
            <a:spLocks noChangeArrowheads="1"/>
          </p:cNvSpPr>
          <p:nvPr/>
        </p:nvSpPr>
        <p:spPr bwMode="auto">
          <a:xfrm>
            <a:off x="1403350" y="6597650"/>
            <a:ext cx="185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ea typeface="DejaVu Sans" charset="0"/>
              <a:cs typeface="DejaVu Sans" charset="0"/>
            </a:endParaRPr>
          </a:p>
        </p:txBody>
      </p:sp>
      <p:sp>
        <p:nvSpPr>
          <p:cNvPr id="16459" name="TextBox 4"/>
          <p:cNvSpPr txBox="1">
            <a:spLocks noChangeArrowheads="1"/>
          </p:cNvSpPr>
          <p:nvPr/>
        </p:nvSpPr>
        <p:spPr bwMode="auto">
          <a:xfrm>
            <a:off x="1042988" y="0"/>
            <a:ext cx="81010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Наиболее  значимые </a:t>
            </a:r>
            <a:r>
              <a:rPr lang="ru-RU" b="1" u="sng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психологические характеристики,</a:t>
            </a:r>
            <a:r>
              <a:rPr lang="ru-RU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которые требуются в процессе сдачи ГИА:</a:t>
            </a:r>
            <a:b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403350" y="1268413"/>
            <a:ext cx="712946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solidFill>
                  <a:srgbClr val="D60093"/>
                </a:solidFill>
                <a:ea typeface="DejaVu Sans" charset="0"/>
                <a:cs typeface="DejaVu Sans" charset="0"/>
              </a:rPr>
              <a:t>Памятка «Психологическое сопровождение ГИА» для учителей</a:t>
            </a:r>
          </a:p>
          <a:p>
            <a:endParaRPr lang="ru-RU" sz="4800" b="1">
              <a:solidFill>
                <a:schemeClr val="tx1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1042988" y="333375"/>
            <a:ext cx="7921625" cy="1582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900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>
                <a:solidFill>
                  <a:srgbClr val="42445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С  наибольшей вероятностью могут испытывать затруднения при сдаче экзаменов</a:t>
            </a:r>
            <a:r>
              <a:rPr lang="ru-RU" sz="2900" b="1" i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b="1" i="1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b="1" i="1">
                <a:solidFill>
                  <a:srgbClr val="406F8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b="1" i="1">
                <a:solidFill>
                  <a:srgbClr val="406F8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b="1" i="1">
                <a:solidFill>
                  <a:srgbClr val="406F8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b="1" i="1">
                <a:solidFill>
                  <a:srgbClr val="406F8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900" b="1" i="1">
              <a:solidFill>
                <a:srgbClr val="406F8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1258888" y="2205038"/>
            <a:ext cx="7562850" cy="3959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63538" indent="-255588">
              <a:lnSpc>
                <a:spcPct val="90000"/>
              </a:lnSpc>
              <a:spcBef>
                <a:spcPts val="3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000" b="1">
              <a:solidFill>
                <a:srgbClr val="424456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ПРАВОПОЛУШАРНЫЕ ДЕТИ</a:t>
            </a: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ТРЕВОЖНЫЕ ДЕТИ</a:t>
            </a: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ДЕТИ, ИСПЫТЫВАЮЩИЕ  НЕДОСТАТОК  ПРОИЗВОЛЬНОСТИ  И  САМООРГАНИЗАЦИИ</a:t>
            </a: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«ОТЛИЧНИКИ»</a:t>
            </a: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АСТЕНИЧНЫЕ ДЕТИ</a:t>
            </a: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3538" indent="-255588">
              <a:lnSpc>
                <a:spcPct val="90000"/>
              </a:lnSpc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ГИПЕРТИМНЫЕ ДЕТИ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3" descr="brain0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476375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3276600" y="333375"/>
            <a:ext cx="5256213" cy="579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Правополушарные дети</a:t>
            </a:r>
          </a:p>
        </p:txBody>
      </p:sp>
      <p:sp>
        <p:nvSpPr>
          <p:cNvPr id="19460" name="Text Box 2"/>
          <p:cNvSpPr txBox="1">
            <a:spLocks noChangeArrowheads="1"/>
          </p:cNvSpPr>
          <p:nvPr/>
        </p:nvSpPr>
        <p:spPr bwMode="auto">
          <a:xfrm>
            <a:off x="1116013" y="981075"/>
            <a:ext cx="7653337" cy="5124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У детей значительно повышена активность правого полушария. У таких детей богатое воображение, хорошо развитое образное мышление. Они прекрасно воспринимают метафоры, образы, сравнения, теряясь при необходимости мыслить логическими категориями.</a:t>
            </a:r>
          </a:p>
          <a:p>
            <a: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0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/>
        </p:nvGraphicFramePr>
        <p:xfrm>
          <a:off x="1116013" y="2598738"/>
          <a:ext cx="7777162" cy="4259840"/>
        </p:xfrm>
        <a:graphic>
          <a:graphicData uri="http://schemas.openxmlformats.org/drawingml/2006/table">
            <a:tbl>
              <a:tblPr/>
              <a:tblGrid>
                <a:gridCol w="3475037"/>
                <a:gridCol w="4302125"/>
              </a:tblGrid>
              <a:tr h="45561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трудности, возникающие при сдаче ГИА</a:t>
                      </a:r>
                    </a:p>
                  </a:txBody>
                  <a:tcPr marL="52200" marR="52200" marT="15876" marB="522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Стратегии поддержки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</a:tr>
              <a:tr h="29019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Тестирование  "левополушарного"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своей сути (требует умения анализировать и сопоставлять различные факты)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Трудно сосредоточиться на фактах и теоретических построениях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Испытывают  сложности с предметами естественно-математического цикла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этапе подготовки.</a:t>
                      </a:r>
                      <a:r>
                        <a:rPr kumimoji="0" 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Чтобы учебный материал лучше усваивался, важно задействовать воображение и образное мышление: использовать сравнения, образы,  рисунки. Теоретический  материал важно проиллюстрировать примерами или картинками.</a:t>
                      </a:r>
                      <a:b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время экзамена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Лучше  пробовать свои силы не в простейших тестовых  заданиях (типа А), а там, где требуется развернутый ответ (задания типа В и С). А  уже потом переходить к тестам множественного выбора 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2339975" y="260350"/>
            <a:ext cx="4392613" cy="579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Тревожные дети</a:t>
            </a: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1187450" y="908050"/>
            <a:ext cx="7797800" cy="5197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тревожных детей учебный процесс сопряжен с определенным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эмоциональным напряжением. Они склонны воспринимать любую ситуацию, 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связанную с учебой, как опасную. Особую тревогу вызывает у них проверка 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знаний в любом виде (контрольная работа, диктанты и т.д.).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07" name="Group 3"/>
          <p:cNvGraphicFramePr>
            <a:graphicFrameLocks noGrp="1"/>
          </p:cNvGraphicFramePr>
          <p:nvPr/>
        </p:nvGraphicFramePr>
        <p:xfrm>
          <a:off x="1042988" y="2276475"/>
          <a:ext cx="7850187" cy="4392613"/>
        </p:xfrm>
        <a:graphic>
          <a:graphicData uri="http://schemas.openxmlformats.org/drawingml/2006/table">
            <a:tbl>
              <a:tblPr/>
              <a:tblGrid>
                <a:gridCol w="3387725"/>
                <a:gridCol w="44624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трудности </a:t>
                      </a:r>
                    </a:p>
                  </a:txBody>
                  <a:tcPr marL="52200" marR="52200" marT="15876" marB="522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2445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Стратегии поддержки 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</a:tr>
              <a:tr h="40211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Ситуация экзамена вообще сложна для тревожных детей, потому что она по природе своей оценочная.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Наиболее трудной стороной ГИА для тревожного ребенка является отсутствие эмоционального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контакта со взрослым.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этапе подготовки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Задача взрослого — создание ситуации успеха, поощрение, поддержка. Нельзя  нагнетать обстановку, напоминая о серьезности предстоящего экзамена и значимости его результатов. 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Чрезмерное повышение тревоги у детей этой категории приводит только к дезорганизации их деятельности.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время проведения экзамена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Важно обеспечить тревожным детям ощущение эмоциональной поддержки. Это можно сделать различными невербальными способами: посмотреть, улыбнуться и т.д. 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</a:tr>
            </a:tbl>
          </a:graphicData>
        </a:graphic>
      </p:graphicFrame>
      <p:pic>
        <p:nvPicPr>
          <p:cNvPr id="20495" name="Picture 7" descr="J023213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12088" y="260350"/>
            <a:ext cx="10160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1116013" y="0"/>
            <a:ext cx="7508875" cy="944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Дети, испытывающие недостаток </a:t>
            </a:r>
            <a:br>
              <a:rPr lang="ru-RU" sz="28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</a:br>
            <a:r>
              <a:rPr lang="ru-RU" sz="28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произвольности  и  самоорганизации</a:t>
            </a: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1042988" y="836613"/>
            <a:ext cx="7850187" cy="5735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Обычно этих детей характеризуют как "невнимательных", "рассеянных".  Но у них очень редко имеют место истинные нарушения внимания. Чаще это дети с низким уровнем произвольности. У них часто неустойчивая работоспособность, им присущи частые колебания темпа деятельности. Они могут часто отвлекаться.</a:t>
            </a:r>
          </a:p>
          <a:p>
            <a:pPr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1" name="Group 3"/>
          <p:cNvGraphicFramePr>
            <a:graphicFrameLocks noGrp="1"/>
          </p:cNvGraphicFramePr>
          <p:nvPr/>
        </p:nvGraphicFramePr>
        <p:xfrm>
          <a:off x="1042988" y="2636838"/>
          <a:ext cx="7921625" cy="4221163"/>
        </p:xfrm>
        <a:graphic>
          <a:graphicData uri="http://schemas.openxmlformats.org/drawingml/2006/table">
            <a:tbl>
              <a:tblPr/>
              <a:tblGrid>
                <a:gridCol w="3243262"/>
                <a:gridCol w="4678363"/>
              </a:tblGrid>
              <a:tr h="4127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трудности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Стратегии поддержки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</a:tr>
              <a:tr h="380841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ЕГЭ требует очень высокой организованности деятельности. При   общем  высоком уровне познавательного развития и вполне достаточном объеме знаний выпускники могут нерационально использовать отведенное время.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этапе подготовки 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наличие внешних опор. 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Важно  научить ребенка использовать для саморегуляции  деятельности различные материальные средства: песочные часы, отмеряющие время, нужное для выполнения задания; линейка, указывающая на нужную строчку и т.д.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время экзамена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Ребенок  может составить план своей деятельности и зачеркивать пункты или класть линейку на то задание, которое он сейчас выполняет.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</a:tr>
            </a:tbl>
          </a:graphicData>
        </a:graphic>
      </p:graphicFrame>
      <p:pic>
        <p:nvPicPr>
          <p:cNvPr id="2151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88913"/>
            <a:ext cx="86836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3203575" y="0"/>
            <a:ext cx="3657600" cy="579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D60093"/>
                </a:solidFill>
                <a:latin typeface="Trebuchet MS" pitchFamily="34" charset="0"/>
                <a:ea typeface="DejaVu Sans" charset="0"/>
                <a:cs typeface="DejaVu Sans" charset="0"/>
              </a:rPr>
              <a:t>«Отличники»</a:t>
            </a: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1258888" y="620713"/>
            <a:ext cx="7634287" cy="5197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Дети данной категории обычно отличаются высокой успеваемостью, ответственностью, организованностью, исполнительностью. Для таких 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 характерен очень высокий уровень притязаний и крайне            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неустойчивая самооценка.</a:t>
            </a:r>
          </a:p>
          <a:p>
            <a:pPr algn="just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/>
        </p:nvGraphicFramePr>
        <p:xfrm>
          <a:off x="1042988" y="2071688"/>
          <a:ext cx="7745412" cy="4576763"/>
        </p:xfrm>
        <a:graphic>
          <a:graphicData uri="http://schemas.openxmlformats.org/drawingml/2006/table">
            <a:tbl>
              <a:tblPr/>
              <a:tblGrid>
                <a:gridCol w="3276600"/>
                <a:gridCol w="4468812"/>
              </a:tblGrid>
              <a:tr h="368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трудности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Стратегии поддержки 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B0C1"/>
                    </a:solidFill>
                  </a:tcPr>
                </a:tc>
              </a:tr>
              <a:tr h="42084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Детям недостаточно выполнить минимально необходимый объем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заданий, им нужно сделать все, причем безошибочно.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Необходимость   пропустить задание, если они не могут с ним справиться.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этапе подготовки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Важно скорректировать их ожидания и помочь осознать разницу между "достаточным" и "превосходным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ea typeface="DejaVu Sans" charset="0"/>
                          <a:cs typeface="DejaVu Sans" charset="0"/>
                        </a:rPr>
                        <a:t>"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понять, что для получения отличной оценки нет необходимости выполнять все задания.  Им можно  предложить тренировочные упражнения, где им потребуется выбирать задания для выполнения и не нужно будет делать все подряд.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 время экзамена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Помочь  скорректировать  ожидания  напомнив, что нет необходимости выполнять все задания подряд, а оставить часть на второй круг.</a:t>
                      </a:r>
                    </a:p>
                  </a:txBody>
                  <a:tcPr marL="90000" marR="90000" marT="62676" marB="46800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DED4"/>
                    </a:solidFill>
                  </a:tcPr>
                </a:tc>
              </a:tr>
            </a:tbl>
          </a:graphicData>
        </a:graphic>
      </p:graphicFrame>
      <p:pic>
        <p:nvPicPr>
          <p:cNvPr id="22543" name="Picture 5" descr="http://www.gazpromschool.ru/small_school/pictures/books.gif"/>
          <p:cNvPicPr>
            <a:picLocks noChangeAspect="1" noChangeArrowheads="1"/>
          </p:cNvPicPr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1116013" y="260350"/>
            <a:ext cx="76041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rebuchet MS"/>
        <a:ea typeface="DejaVu Sans"/>
        <a:cs typeface="DejaVu Sans"/>
      </a:majorFont>
      <a:minorFont>
        <a:latin typeface="Georgia"/>
        <a:ea typeface="DejaVu Sans"/>
        <a:cs typeface="DejaVu San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</TotalTime>
  <Words>1754</Words>
  <Application>Microsoft Office PowerPoint</Application>
  <PresentationFormat>Экран (4:3)</PresentationFormat>
  <Paragraphs>247</Paragraphs>
  <Slides>27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2_Тема Office</vt:lpstr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ЖЕЛАЮ ВСЕМ УСПЕХА НА ЭКЗАМЕНЕ!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178</cp:revision>
  <cp:lastPrinted>1601-01-01T00:00:00Z</cp:lastPrinted>
  <dcterms:created xsi:type="dcterms:W3CDTF">1601-01-01T00:00:00Z</dcterms:created>
  <dcterms:modified xsi:type="dcterms:W3CDTF">2014-03-26T12:28:44Z</dcterms:modified>
</cp:coreProperties>
</file>