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85" r:id="rId3"/>
    <p:sldId id="287" r:id="rId4"/>
    <p:sldId id="288" r:id="rId5"/>
    <p:sldId id="286" r:id="rId6"/>
    <p:sldId id="281" r:id="rId7"/>
    <p:sldId id="282" r:id="rId8"/>
    <p:sldId id="283" r:id="rId9"/>
    <p:sldId id="296" r:id="rId10"/>
    <p:sldId id="294" r:id="rId11"/>
    <p:sldId id="293" r:id="rId12"/>
    <p:sldId id="279" r:id="rId13"/>
    <p:sldId id="284" r:id="rId14"/>
    <p:sldId id="289" r:id="rId15"/>
    <p:sldId id="298" r:id="rId16"/>
    <p:sldId id="290" r:id="rId17"/>
    <p:sldId id="292" r:id="rId18"/>
    <p:sldId id="299" r:id="rId19"/>
    <p:sldId id="295" r:id="rId20"/>
    <p:sldId id="297" r:id="rId2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981D"/>
    <a:srgbClr val="35759D"/>
    <a:srgbClr val="35B19D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0" autoAdjust="0"/>
    <p:restoredTop sz="95596" autoAdjust="0"/>
  </p:normalViewPr>
  <p:slideViewPr>
    <p:cSldViewPr>
      <p:cViewPr>
        <p:scale>
          <a:sx n="70" d="100"/>
          <a:sy n="70" d="100"/>
        </p:scale>
        <p:origin x="-384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Relationship Id="rId30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E747E3D-CE94-4085-9C0D-49971D597F9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9123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6F8F52-4ED3-40BA-A82A-2E2E533412DC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A01CDC-4923-40D4-8AFC-556C616F4478}" type="slidenum">
              <a:rPr lang="en-US" altLang="ru-RU"/>
              <a:pPr/>
              <a:t>15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A01CDC-4923-40D4-8AFC-556C616F4478}" type="slidenum">
              <a:rPr lang="en-US" altLang="ru-RU"/>
              <a:pPr/>
              <a:t>16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6F8F52-4ED3-40BA-A82A-2E2E533412DC}" type="slidenum">
              <a:rPr lang="en-US" altLang="ru-RU"/>
              <a:pPr/>
              <a:t>2</a:t>
            </a:fld>
            <a:endParaRPr lang="en-US" alt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9C8B94-DD9B-4BD9-9505-036950DC80C7}" type="slidenum">
              <a:rPr lang="en-US" altLang="ru-RU"/>
              <a:pPr/>
              <a:t>5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9C8B94-DD9B-4BD9-9505-036950DC80C7}" type="slidenum">
              <a:rPr lang="en-US" altLang="ru-RU"/>
              <a:pPr/>
              <a:t>6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9C8B94-DD9B-4BD9-9505-036950DC80C7}" type="slidenum">
              <a:rPr lang="en-US" altLang="ru-RU"/>
              <a:pPr/>
              <a:t>7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9C8B94-DD9B-4BD9-9505-036950DC80C7}" type="slidenum">
              <a:rPr lang="en-US" altLang="ru-RU"/>
              <a:pPr/>
              <a:t>8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A01CDC-4923-40D4-8AFC-556C616F4478}" type="slidenum">
              <a:rPr lang="en-US" altLang="ru-RU"/>
              <a:pPr/>
              <a:t>12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A01CDC-4923-40D4-8AFC-556C616F4478}" type="slidenum">
              <a:rPr lang="en-US" altLang="ru-RU"/>
              <a:pPr/>
              <a:t>13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A01CDC-4923-40D4-8AFC-556C616F4478}" type="slidenum">
              <a:rPr lang="en-US" altLang="ru-RU"/>
              <a:pPr/>
              <a:t>14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133600"/>
            <a:ext cx="7772400" cy="70485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819400"/>
            <a:ext cx="7772400" cy="6858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94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545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43750" y="381000"/>
            <a:ext cx="184785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00200" y="381000"/>
            <a:ext cx="539115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811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533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65659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00200" y="1295400"/>
            <a:ext cx="35814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1295400"/>
            <a:ext cx="35814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97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708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284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2547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3670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0263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381000"/>
            <a:ext cx="73152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295400"/>
            <a:ext cx="7315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23528" y="1556792"/>
            <a:ext cx="8659688" cy="2243683"/>
          </a:xfrm>
        </p:spPr>
        <p:txBody>
          <a:bodyPr/>
          <a:lstStyle/>
          <a:p>
            <a:pPr algn="ctr"/>
            <a:r>
              <a:rPr lang="ru-RU" altLang="ru-RU" sz="6000" b="1" dirty="0" smtClean="0">
                <a:solidFill>
                  <a:schemeClr val="accent1">
                    <a:lumMod val="50000"/>
                  </a:schemeClr>
                </a:solidFill>
              </a:rPr>
              <a:t>«Мои земляки на службе леса»</a:t>
            </a:r>
            <a:endParaRPr lang="ru-RU" alt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169814" y="5489848"/>
            <a:ext cx="4953000" cy="1368152"/>
          </a:xfrm>
        </p:spPr>
        <p:txBody>
          <a:bodyPr/>
          <a:lstStyle/>
          <a:p>
            <a:r>
              <a:rPr lang="ru-RU" altLang="ru-RU" sz="2000" b="1" dirty="0" smtClean="0">
                <a:solidFill>
                  <a:schemeClr val="bg2">
                    <a:lumMod val="50000"/>
                  </a:schemeClr>
                </a:solidFill>
              </a:rPr>
              <a:t>МКОУ Селезеневская школа</a:t>
            </a:r>
          </a:p>
          <a:p>
            <a:r>
              <a:rPr lang="ru-RU" alt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Макарьевский</a:t>
            </a:r>
            <a:r>
              <a:rPr lang="ru-RU" altLang="ru-RU" sz="2000" b="1" dirty="0" smtClean="0">
                <a:solidFill>
                  <a:schemeClr val="bg2">
                    <a:lumMod val="50000"/>
                  </a:schemeClr>
                </a:solidFill>
              </a:rPr>
              <a:t> муниципальный район поселок Лопаты</a:t>
            </a:r>
            <a:endParaRPr lang="ru-RU" alt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381000"/>
            <a:ext cx="7315200" cy="1031776"/>
          </a:xfrm>
        </p:spPr>
        <p:txBody>
          <a:bodyPr/>
          <a:lstStyle/>
          <a:p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Общая площадь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Макарьевского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лесничества составляет </a:t>
            </a:r>
            <a:r>
              <a:rPr lang="ru-RU" sz="28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Verdana"/>
              </a:rPr>
              <a:t>428363 га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6808640" cy="481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6747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Ежедневно проходят выезды на лесные территории, мониторинги лесных угодий, маршрутные учеты.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449146" y="1484783"/>
            <a:ext cx="3346297" cy="2505075"/>
          </a:xfrm>
        </p:spPr>
      </p:pic>
      <p:pic>
        <p:nvPicPr>
          <p:cNvPr id="4101" name="Picture 5" descr="C:\Users\Ирина\Desktop\e33412f9b697f574aedae5b0b01ed309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333375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Ирина\Desktop\2017-10-08 14-24-54 cop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420" y="4339121"/>
            <a:ext cx="2356222" cy="235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Ирина\Desktop\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68524"/>
            <a:ext cx="2552992" cy="237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7753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16632"/>
            <a:ext cx="2592288" cy="6336704"/>
          </a:xfrm>
        </p:spPr>
        <p:txBody>
          <a:bodyPr anchor="t"/>
          <a:lstStyle/>
          <a:p>
            <a:r>
              <a:rPr lang="ru-RU" sz="20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+mn-lt"/>
              </a:rPr>
            </a:br>
            <a:r>
              <a:rPr lang="ru-RU" sz="2000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+mn-lt"/>
              </a:rPr>
            </a:br>
            <a:r>
              <a:rPr lang="ru-RU" sz="2000" dirty="0" err="1" smtClean="0">
                <a:solidFill>
                  <a:srgbClr val="002060"/>
                </a:solidFill>
                <a:latin typeface="+mn-lt"/>
              </a:rPr>
              <a:t>О</a:t>
            </a:r>
            <a:r>
              <a:rPr lang="ru-RU" sz="2000" i="0" dirty="0" err="1" smtClean="0">
                <a:solidFill>
                  <a:srgbClr val="002060"/>
                </a:solidFill>
                <a:effectLst/>
                <a:latin typeface="+mn-lt"/>
              </a:rPr>
              <a:t>хотпользователи</a:t>
            </a:r>
            <a:r>
              <a:rPr lang="ru-RU" sz="2000" i="0" dirty="0" smtClean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ru-RU" sz="2000" i="0" dirty="0" err="1" smtClean="0">
                <a:solidFill>
                  <a:srgbClr val="002060"/>
                </a:solidFill>
                <a:effectLst/>
                <a:latin typeface="+mn-lt"/>
              </a:rPr>
              <a:t>Макарьевского</a:t>
            </a:r>
            <a:r>
              <a:rPr lang="ru-RU" sz="2000" i="0" dirty="0" smtClean="0">
                <a:solidFill>
                  <a:srgbClr val="002060"/>
                </a:solidFill>
                <a:effectLst/>
                <a:latin typeface="+mn-lt"/>
              </a:rPr>
              <a:t> района Костромской области на закреплённых за ними территориях должны проводить не только учёт зверей, но и активно заниматься мониторингом и  регулированием численности волка. </a:t>
            </a:r>
            <a:endParaRPr lang="en-US" altLang="ru-RU" sz="20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22192" y="895019"/>
            <a:ext cx="6192689" cy="4635917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533400"/>
            <a:ext cx="2448272" cy="4767808"/>
          </a:xfrm>
        </p:spPr>
        <p:txBody>
          <a:bodyPr anchor="t"/>
          <a:lstStyle/>
          <a:p>
            <a:r>
              <a:rPr lang="ru-RU" sz="2400" b="0" i="0" dirty="0" smtClean="0">
                <a:solidFill>
                  <a:srgbClr val="002060"/>
                </a:solidFill>
                <a:effectLst/>
                <a:latin typeface="+mn-lt"/>
              </a:rPr>
              <a:t>При проведении зимних маршрутных учётов обнаруживают следы волков, территорию </a:t>
            </a:r>
            <a:r>
              <a:rPr lang="ru-RU" sz="2400" b="0" i="0" dirty="0" err="1" smtClean="0">
                <a:solidFill>
                  <a:srgbClr val="002060"/>
                </a:solidFill>
                <a:effectLst/>
                <a:latin typeface="+mn-lt"/>
              </a:rPr>
              <a:t>флажат</a:t>
            </a:r>
            <a:r>
              <a:rPr lang="ru-RU" sz="2400" b="0" i="0" dirty="0" smtClean="0">
                <a:solidFill>
                  <a:srgbClr val="002060"/>
                </a:solidFill>
                <a:effectLst/>
                <a:latin typeface="+mn-lt"/>
              </a:rPr>
              <a:t>, проводятся инструктажи со всеми участниками и проводят отлов волков.</a:t>
            </a:r>
            <a:endParaRPr lang="en-US" altLang="ru-RU" sz="2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50265" y="1022343"/>
            <a:ext cx="6059893" cy="4536504"/>
          </a:xfrm>
        </p:spPr>
      </p:pic>
    </p:spTree>
    <p:extLst>
      <p:ext uri="{BB962C8B-B14F-4D97-AF65-F5344CB8AC3E}">
        <p14:creationId xmlns:p14="http://schemas.microsoft.com/office/powerpoint/2010/main" val="1357212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32656"/>
            <a:ext cx="2088232" cy="5184576"/>
          </a:xfrm>
        </p:spPr>
        <p:txBody>
          <a:bodyPr anchor="t"/>
          <a:lstStyle/>
          <a:p>
            <a:r>
              <a:rPr lang="ru-RU" altLang="ru-RU" sz="2400" dirty="0" smtClean="0">
                <a:solidFill>
                  <a:srgbClr val="002060"/>
                </a:solidFill>
              </a:rPr>
              <a:t>В марте 2018 года работники лесного хозяйства вынуждены были спасать лосиху из ледяного плена. Она переходила реку по льду и провалилась в полынью.</a:t>
            </a:r>
            <a:endParaRPr lang="en-US" altLang="ru-RU" sz="2400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60648"/>
            <a:ext cx="4752528" cy="5901559"/>
          </a:xfrm>
        </p:spPr>
      </p:pic>
    </p:spTree>
    <p:extLst>
      <p:ext uri="{BB962C8B-B14F-4D97-AF65-F5344CB8AC3E}">
        <p14:creationId xmlns:p14="http://schemas.microsoft.com/office/powerpoint/2010/main" val="3867582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32656"/>
            <a:ext cx="6551240" cy="1512168"/>
          </a:xfrm>
        </p:spPr>
        <p:txBody>
          <a:bodyPr anchor="t"/>
          <a:lstStyle/>
          <a:p>
            <a:r>
              <a:rPr lang="ru-RU" sz="2400" b="0" i="0" dirty="0" smtClean="0">
                <a:solidFill>
                  <a:srgbClr val="002060"/>
                </a:solidFill>
                <a:effectLst/>
                <a:latin typeface="+mn-lt"/>
              </a:rPr>
              <a:t>Животное долгое время держалось на воде и хотело выбраться самостоятельно, но без помощи людей  спастись  бы ему не удалось. </a:t>
            </a:r>
            <a:endParaRPr lang="en-US" altLang="ru-RU" sz="2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060848"/>
            <a:ext cx="7007696" cy="4280170"/>
          </a:xfrm>
        </p:spPr>
      </p:pic>
    </p:spTree>
    <p:extLst>
      <p:ext uri="{BB962C8B-B14F-4D97-AF65-F5344CB8AC3E}">
        <p14:creationId xmlns:p14="http://schemas.microsoft.com/office/powerpoint/2010/main" val="14032889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533400"/>
            <a:ext cx="2304256" cy="5487888"/>
          </a:xfrm>
        </p:spPr>
        <p:txBody>
          <a:bodyPr anchor="t"/>
          <a:lstStyle/>
          <a:p>
            <a:r>
              <a:rPr lang="ru-RU" altLang="ru-RU" sz="2800" dirty="0" smtClean="0">
                <a:solidFill>
                  <a:srgbClr val="002060"/>
                </a:solidFill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</a:rPr>
            </a:br>
            <a:r>
              <a:rPr lang="ru-RU" altLang="ru-RU" sz="1800" dirty="0">
                <a:solidFill>
                  <a:srgbClr val="002060"/>
                </a:solidFill>
              </a:rPr>
              <a:t>Зима – голодное время, без поддержки животным придётся туго</a:t>
            </a:r>
            <a:r>
              <a:rPr lang="ru-RU" altLang="ru-RU" sz="1800" dirty="0" smtClean="0">
                <a:solidFill>
                  <a:srgbClr val="002060"/>
                </a:solidFill>
              </a:rPr>
              <a:t>.</a:t>
            </a:r>
            <a:br>
              <a:rPr lang="ru-RU" altLang="ru-RU" sz="1800" dirty="0" smtClean="0">
                <a:solidFill>
                  <a:srgbClr val="002060"/>
                </a:solidFill>
              </a:rPr>
            </a:br>
            <a:r>
              <a:rPr lang="ru-RU" altLang="ru-RU" sz="1800" dirty="0" smtClean="0">
                <a:solidFill>
                  <a:srgbClr val="002060"/>
                </a:solidFill>
              </a:rPr>
              <a:t>Чтобы сохранить численность кабана,  лося, зайца работники лесного хозяйства подкармливают их зимой</a:t>
            </a:r>
            <a:r>
              <a:rPr lang="ru-RU" altLang="ru-RU" sz="1800" dirty="0">
                <a:solidFill>
                  <a:srgbClr val="002060"/>
                </a:solidFill>
              </a:rPr>
              <a:t>. </a:t>
            </a:r>
            <a:r>
              <a:rPr lang="ru-RU" altLang="ru-RU" sz="1800" dirty="0" smtClean="0">
                <a:solidFill>
                  <a:srgbClr val="002060"/>
                </a:solidFill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</a:rPr>
            </a:br>
            <a:r>
              <a:rPr lang="ru-RU" altLang="ru-RU" sz="1800" dirty="0" smtClean="0">
                <a:solidFill>
                  <a:srgbClr val="002060"/>
                </a:solidFill>
              </a:rPr>
              <a:t>Меню </a:t>
            </a:r>
            <a:r>
              <a:rPr lang="ru-RU" altLang="ru-RU" sz="1800" dirty="0">
                <a:solidFill>
                  <a:srgbClr val="002060"/>
                </a:solidFill>
              </a:rPr>
              <a:t>в лесной столовой строго регламентировано: зерно и солонцы.</a:t>
            </a:r>
            <a:endParaRPr lang="en-US" altLang="ru-RU" sz="1800" dirty="0">
              <a:solidFill>
                <a:srgbClr val="00206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04664"/>
            <a:ext cx="4464496" cy="5858577"/>
          </a:xfrm>
        </p:spPr>
      </p:pic>
    </p:spTree>
    <p:extLst>
      <p:ext uri="{BB962C8B-B14F-4D97-AF65-F5344CB8AC3E}">
        <p14:creationId xmlns:p14="http://schemas.microsoft.com/office/powerpoint/2010/main" val="2301379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443936" cy="2016224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    Особая работа проводится работниками леса по охране растений и животных,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зхагнесенных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в Красную книгу.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     В Красной книге Костромской области находится более 300 различных видов животных и растений. 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564904"/>
            <a:ext cx="6955160" cy="3967834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7" y="4953000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8728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381000"/>
            <a:ext cx="5026871" cy="1103784"/>
          </a:xfrm>
        </p:spPr>
        <p:txBody>
          <a:bodyPr/>
          <a:lstStyle/>
          <a:p>
            <a:r>
              <a:rPr lang="ru-RU" sz="2800" dirty="0">
                <a:solidFill>
                  <a:srgbClr val="7FA14B">
                    <a:lumMod val="50000"/>
                  </a:srgbClr>
                </a:solidFill>
              </a:rPr>
              <a:t>Многие из них находятся и в </a:t>
            </a:r>
            <a:r>
              <a:rPr lang="ru-RU" sz="2800" dirty="0" err="1">
                <a:solidFill>
                  <a:srgbClr val="7FA14B">
                    <a:lumMod val="50000"/>
                  </a:srgbClr>
                </a:solidFill>
              </a:rPr>
              <a:t>Макарьевском</a:t>
            </a:r>
            <a:r>
              <a:rPr lang="ru-RU" sz="2800" dirty="0">
                <a:solidFill>
                  <a:srgbClr val="7FA14B">
                    <a:lumMod val="50000"/>
                  </a:srgbClr>
                </a:solidFill>
              </a:rPr>
              <a:t> районе.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083116"/>
            <a:ext cx="2097497" cy="279666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934" y="2057943"/>
            <a:ext cx="2390337" cy="17927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116712"/>
            <a:ext cx="3356227" cy="25171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083986"/>
            <a:ext cx="3347864" cy="25108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040945"/>
            <a:ext cx="2563941" cy="183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408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Все эти виды животных и растений и не только занесенных в красную книгу, находятся под защитой департамента природных ресурсов 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79712" y="1628800"/>
            <a:ext cx="6412675" cy="4800600"/>
          </a:xfrm>
        </p:spPr>
      </p:pic>
    </p:spTree>
    <p:extLst>
      <p:ext uri="{BB962C8B-B14F-4D97-AF65-F5344CB8AC3E}">
        <p14:creationId xmlns:p14="http://schemas.microsoft.com/office/powerpoint/2010/main" val="42497064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1944216"/>
          </a:xfrm>
        </p:spPr>
        <p:txBody>
          <a:bodyPr/>
          <a:lstStyle/>
          <a:p>
            <a:pPr algn="l"/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ru-RU" sz="5400" b="1" dirty="0" smtClean="0">
                <a:solidFill>
                  <a:srgbClr val="C00000"/>
                </a:solidFill>
              </a:rPr>
              <a:t>21марта</a:t>
            </a:r>
            <a:r>
              <a:rPr lang="ru-RU" sz="5400" b="1" dirty="0">
                <a:solidFill>
                  <a:srgbClr val="C00000"/>
                </a:solidFill>
              </a:rPr>
              <a:t/>
            </a:r>
            <a:br>
              <a:rPr lang="ru-RU" sz="5400" b="1" dirty="0">
                <a:solidFill>
                  <a:srgbClr val="C00000"/>
                </a:solidFill>
              </a:rPr>
            </a:br>
            <a:r>
              <a:rPr lang="ru-RU" sz="5400" b="1" dirty="0" smtClean="0">
                <a:solidFill>
                  <a:srgbClr val="C00000"/>
                </a:solidFill>
              </a:rPr>
              <a:t>Международный день леса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2060848"/>
            <a:ext cx="487166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Что такое лес</a:t>
            </a:r>
            <a:r>
              <a:rPr lang="ru-RU" b="1" dirty="0" smtClean="0">
                <a:solidFill>
                  <a:srgbClr val="C00000"/>
                </a:solidFill>
              </a:rPr>
              <a:t>?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Сосны </a:t>
            </a:r>
            <a:r>
              <a:rPr lang="ru-RU" b="1" dirty="0">
                <a:solidFill>
                  <a:srgbClr val="C00000"/>
                </a:solidFill>
              </a:rPr>
              <a:t>до небес</a:t>
            </a:r>
            <a:r>
              <a:rPr lang="ru-RU" b="1" dirty="0" smtClean="0">
                <a:solidFill>
                  <a:srgbClr val="C00000"/>
                </a:solidFill>
              </a:rPr>
              <a:t>,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Берёзы </a:t>
            </a:r>
            <a:r>
              <a:rPr lang="ru-RU" b="1" dirty="0">
                <a:solidFill>
                  <a:srgbClr val="C00000"/>
                </a:solidFill>
              </a:rPr>
              <a:t>и дубы</a:t>
            </a:r>
            <a:r>
              <a:rPr lang="ru-RU" b="1" dirty="0" smtClean="0">
                <a:solidFill>
                  <a:srgbClr val="C00000"/>
                </a:solidFill>
              </a:rPr>
              <a:t>,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Ягоды</a:t>
            </a:r>
            <a:r>
              <a:rPr lang="ru-RU" b="1" dirty="0">
                <a:solidFill>
                  <a:srgbClr val="C00000"/>
                </a:solidFill>
              </a:rPr>
              <a:t>, грибы</a:t>
            </a:r>
            <a:r>
              <a:rPr lang="ru-RU" b="1" dirty="0" smtClean="0">
                <a:solidFill>
                  <a:srgbClr val="C00000"/>
                </a:solidFill>
              </a:rPr>
              <a:t>...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Звериные </a:t>
            </a:r>
            <a:r>
              <a:rPr lang="ru-RU" b="1" dirty="0">
                <a:solidFill>
                  <a:srgbClr val="C00000"/>
                </a:solidFill>
              </a:rPr>
              <a:t>тропинки</a:t>
            </a:r>
            <a:r>
              <a:rPr lang="ru-RU" b="1" dirty="0" smtClean="0">
                <a:solidFill>
                  <a:srgbClr val="C00000"/>
                </a:solidFill>
              </a:rPr>
              <a:t>,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Пригорки </a:t>
            </a:r>
            <a:r>
              <a:rPr lang="ru-RU" b="1" dirty="0">
                <a:solidFill>
                  <a:srgbClr val="C00000"/>
                </a:solidFill>
              </a:rPr>
              <a:t>и </a:t>
            </a:r>
            <a:r>
              <a:rPr lang="ru-RU" b="1" dirty="0" err="1">
                <a:solidFill>
                  <a:srgbClr val="C00000"/>
                </a:solidFill>
              </a:rPr>
              <a:t>низинки</a:t>
            </a:r>
            <a:r>
              <a:rPr lang="ru-RU" b="1" dirty="0" smtClean="0">
                <a:solidFill>
                  <a:srgbClr val="C00000"/>
                </a:solidFill>
              </a:rPr>
              <a:t>,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Мягкая </a:t>
            </a:r>
            <a:r>
              <a:rPr lang="ru-RU" b="1" dirty="0">
                <a:solidFill>
                  <a:srgbClr val="C00000"/>
                </a:solidFill>
              </a:rPr>
              <a:t>трава</a:t>
            </a:r>
            <a:r>
              <a:rPr lang="ru-RU" b="1" dirty="0" smtClean="0">
                <a:solidFill>
                  <a:srgbClr val="C00000"/>
                </a:solidFill>
              </a:rPr>
              <a:t>,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На </a:t>
            </a:r>
            <a:r>
              <a:rPr lang="ru-RU" b="1" dirty="0">
                <a:solidFill>
                  <a:srgbClr val="C00000"/>
                </a:solidFill>
              </a:rPr>
              <a:t>суку сова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Ландыш серебристый,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Воздух чистый-чистый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И </a:t>
            </a:r>
            <a:r>
              <a:rPr lang="ru-RU" b="1" dirty="0">
                <a:solidFill>
                  <a:srgbClr val="C00000"/>
                </a:solidFill>
              </a:rPr>
              <a:t>родник с </a:t>
            </a:r>
            <a:r>
              <a:rPr lang="ru-RU" b="1" dirty="0" smtClean="0">
                <a:solidFill>
                  <a:srgbClr val="C00000"/>
                </a:solidFill>
              </a:rPr>
              <a:t>живой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Ключевой </a:t>
            </a:r>
            <a:r>
              <a:rPr lang="ru-RU" b="1" dirty="0">
                <a:solidFill>
                  <a:srgbClr val="C00000"/>
                </a:solidFill>
              </a:rPr>
              <a:t>водой. </a:t>
            </a:r>
          </a:p>
        </p:txBody>
      </p:sp>
    </p:spTree>
    <p:extLst>
      <p:ext uri="{BB962C8B-B14F-4D97-AF65-F5344CB8AC3E}">
        <p14:creationId xmlns:p14="http://schemas.microsoft.com/office/powerpoint/2010/main" val="19587116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740352" cy="1656184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Сотрудники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Госохотнадзора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осуществляют </a:t>
            </a:r>
            <a:r>
              <a:rPr lang="ru-RU" sz="2000" b="0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Verdana"/>
              </a:rPr>
              <a:t>охрану и защиту лесов; контроль за осуществлением лесопользования; организация рационального, многоцелевого, непрерывного и </a:t>
            </a:r>
            <a:r>
              <a:rPr lang="ru-RU" sz="2000" b="0" i="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Verdana"/>
              </a:rPr>
              <a:t>неистощительного</a:t>
            </a:r>
            <a:r>
              <a:rPr lang="ru-RU" sz="2000" b="0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Verdana"/>
              </a:rPr>
              <a:t> использования лесов.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040537"/>
            <a:ext cx="6412675" cy="4800600"/>
          </a:xfrm>
        </p:spPr>
      </p:pic>
    </p:spTree>
    <p:extLst>
      <p:ext uri="{BB962C8B-B14F-4D97-AF65-F5344CB8AC3E}">
        <p14:creationId xmlns:p14="http://schemas.microsoft.com/office/powerpoint/2010/main" val="19763967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716" y="260648"/>
            <a:ext cx="7315200" cy="715963"/>
          </a:xfrm>
        </p:spPr>
        <p:txBody>
          <a:bodyPr/>
          <a:lstStyle/>
          <a:p>
            <a:pPr algn="ctr"/>
            <a:r>
              <a:rPr lang="ru-RU" sz="3200" b="1" dirty="0" smtClean="0"/>
              <a:t>17 марта 2020 г.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716" y="1041291"/>
            <a:ext cx="7315200" cy="947549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 МКОУ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Селезеневской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школе состоялась встреча с работником леса Наумовым С.В.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" t="19082" r="24603"/>
          <a:stretch/>
        </p:blipFill>
        <p:spPr>
          <a:xfrm>
            <a:off x="2555776" y="1916831"/>
            <a:ext cx="5256584" cy="320308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74263" y="5288340"/>
            <a:ext cx="698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Чтобы сосны, липы,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ели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Не болели, зеленели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Их под звон и гомон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птичий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Охраняет кто? … </a:t>
            </a:r>
          </a:p>
        </p:txBody>
      </p:sp>
    </p:spTree>
    <p:extLst>
      <p:ext uri="{BB962C8B-B14F-4D97-AF65-F5344CB8AC3E}">
        <p14:creationId xmlns:p14="http://schemas.microsoft.com/office/powerpoint/2010/main" val="2636283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8172400" cy="715963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Сергей Владимирович рассказал о своей трудовой деятельности в лесной сфере, о Красной книге Костромской области. Учащиеся узнали много интересной и полезной информации о лесе, получая ответы на свои вопросы.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76" b="27942"/>
          <a:stretch/>
        </p:blipFill>
        <p:spPr>
          <a:xfrm>
            <a:off x="2411760" y="1988840"/>
            <a:ext cx="4968552" cy="4671046"/>
          </a:xfrm>
        </p:spPr>
      </p:pic>
    </p:spTree>
    <p:extLst>
      <p:ext uri="{BB962C8B-B14F-4D97-AF65-F5344CB8AC3E}">
        <p14:creationId xmlns:p14="http://schemas.microsoft.com/office/powerpoint/2010/main" val="31968574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dirty="0" smtClean="0">
                <a:solidFill>
                  <a:schemeClr val="accent2">
                    <a:lumMod val="50000"/>
                  </a:schemeClr>
                </a:solidFill>
              </a:rPr>
              <a:t>Наумов Сергей Владимирович</a:t>
            </a:r>
            <a:endParaRPr lang="en-US" alt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7" t="4326"/>
          <a:stretch/>
        </p:blipFill>
        <p:spPr>
          <a:xfrm>
            <a:off x="6012160" y="1340768"/>
            <a:ext cx="2861393" cy="4545842"/>
          </a:xfrm>
        </p:spPr>
      </p:pic>
      <p:sp>
        <p:nvSpPr>
          <p:cNvPr id="5" name="TextBox 4"/>
          <p:cNvSpPr txBox="1"/>
          <p:nvPr/>
        </p:nvSpPr>
        <p:spPr>
          <a:xfrm>
            <a:off x="1763687" y="1268760"/>
            <a:ext cx="41161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1997 – 2006 г.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 «</a:t>
            </a:r>
            <a:r>
              <a:rPr lang="ru-RU" sz="2000" b="1" dirty="0" err="1" smtClean="0">
                <a:solidFill>
                  <a:srgbClr val="002060"/>
                </a:solidFill>
              </a:rPr>
              <a:t>Макарьевский</a:t>
            </a:r>
            <a:r>
              <a:rPr lang="ru-RU" sz="2000" b="1" dirty="0" smtClean="0">
                <a:solidFill>
                  <a:srgbClr val="002060"/>
                </a:solidFill>
              </a:rPr>
              <a:t> лесхоз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Нейское</a:t>
            </a:r>
            <a:r>
              <a:rPr lang="ru-RU" sz="2000" b="1" dirty="0" smtClean="0">
                <a:solidFill>
                  <a:srgbClr val="002060"/>
                </a:solidFill>
              </a:rPr>
              <a:t> лесничество»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Должность: Лесник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9" y="3207752"/>
            <a:ext cx="46085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 smtClean="0">
                <a:solidFill>
                  <a:schemeClr val="accent2">
                    <a:lumMod val="50000"/>
                  </a:schemeClr>
                </a:solidFill>
              </a:rPr>
              <a:t>Историческая справка: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России указом Петра I в 1722 году была введена лесная стража. Для руководства лесной стражей организованы должности </a:t>
            </a:r>
            <a:r>
              <a:rPr lang="ru-RU" sz="1400" b="1" dirty="0" err="1">
                <a:solidFill>
                  <a:schemeClr val="accent2">
                    <a:lumMod val="50000"/>
                  </a:schemeClr>
                </a:solidFill>
              </a:rPr>
              <a:t>вальдмейстера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 (лесничего). История появления профессии лесника, представленная автором в источнике [6], звучит следующим образом: «С 1722 года в России  обязанности лесников выполняла лесная стража, которую нанимали, как правило, из жителей ближайших к казённым лесам селений. В 1923 году образован общегосударственный лесной фонд, в подразделениях которого (лесничества, объезды, обходы) имелись должности лесничего, помощника лесничего, объездчика и обходчика. Впоследствии вместо должности обходчика введена должность лесника</a:t>
            </a:r>
          </a:p>
        </p:txBody>
      </p:sp>
    </p:spTree>
    <p:extLst>
      <p:ext uri="{BB962C8B-B14F-4D97-AF65-F5344CB8AC3E}">
        <p14:creationId xmlns:p14="http://schemas.microsoft.com/office/powerpoint/2010/main" val="2195450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dirty="0" smtClean="0">
                <a:solidFill>
                  <a:schemeClr val="accent2">
                    <a:lumMod val="50000"/>
                  </a:schemeClr>
                </a:solidFill>
              </a:rPr>
              <a:t>Наумов Сергей Владимирович</a:t>
            </a:r>
            <a:endParaRPr lang="en-US" alt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7" t="4326"/>
          <a:stretch/>
        </p:blipFill>
        <p:spPr>
          <a:xfrm>
            <a:off x="6282607" y="1916832"/>
            <a:ext cx="2861393" cy="4545842"/>
          </a:xfrm>
        </p:spPr>
      </p:pic>
      <p:sp>
        <p:nvSpPr>
          <p:cNvPr id="5" name="TextBox 4"/>
          <p:cNvSpPr txBox="1"/>
          <p:nvPr/>
        </p:nvSpPr>
        <p:spPr>
          <a:xfrm>
            <a:off x="1623835" y="1124744"/>
            <a:ext cx="4260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2006 – 2008 г.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ООО «Унжа-ДОК»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Должность: Егерь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77638" y="2325073"/>
            <a:ext cx="475252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Егерь, родным домом которого фактически является лес, имеет такие обязанности: </a:t>
            </a:r>
            <a:endParaRPr lang="ru-RU" sz="1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контроль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за вверенными ему охотничьими угодьями и происходящими на них событиями; </a:t>
            </a:r>
            <a:endParaRPr lang="ru-RU" sz="1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- обеспечение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сохранности животных, занесенных в Красную книгу; </a:t>
            </a:r>
            <a:endParaRPr lang="ru-RU" sz="1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- поддержание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численности промысловых особей; </a:t>
            </a:r>
            <a:endParaRPr lang="ru-RU" sz="1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отстрел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больных и агрессивных экземпляров с целью устранения возможной опасности для местной среды обитания</a:t>
            </a:r>
            <a:r>
              <a:rPr lang="ru-RU" sz="1800" dirty="0"/>
              <a:t>;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37544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dirty="0" smtClean="0">
                <a:solidFill>
                  <a:schemeClr val="accent2">
                    <a:lumMod val="50000"/>
                  </a:schemeClr>
                </a:solidFill>
              </a:rPr>
              <a:t>Наумов Сергей Владимирович</a:t>
            </a:r>
            <a:endParaRPr lang="en-US" alt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7" t="4326"/>
          <a:stretch/>
        </p:blipFill>
        <p:spPr>
          <a:xfrm>
            <a:off x="6012160" y="1340768"/>
            <a:ext cx="2861393" cy="4545842"/>
          </a:xfrm>
        </p:spPr>
      </p:pic>
      <p:sp>
        <p:nvSpPr>
          <p:cNvPr id="5" name="TextBox 4"/>
          <p:cNvSpPr txBox="1"/>
          <p:nvPr/>
        </p:nvSpPr>
        <p:spPr>
          <a:xfrm>
            <a:off x="1619672" y="1124744"/>
            <a:ext cx="42601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2008 – 2018 г.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«</a:t>
            </a:r>
            <a:r>
              <a:rPr lang="ru-RU" sz="2000" b="1" dirty="0" err="1" smtClean="0">
                <a:solidFill>
                  <a:srgbClr val="002060"/>
                </a:solidFill>
              </a:rPr>
              <a:t>Охотуправление</a:t>
            </a:r>
            <a:r>
              <a:rPr lang="ru-RU" sz="2000" b="1" dirty="0" smtClean="0">
                <a:solidFill>
                  <a:srgbClr val="002060"/>
                </a:solidFill>
              </a:rPr>
              <a:t> Костромской области»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Должность: районный охотовед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07807" y="2636912"/>
            <a:ext cx="4572000" cy="44935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Охотовед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– это специалист, который занимается организацией охоты на закрепленном за ним участком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земли.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В спектр его профессиональных обязанностей входят следующие пункты: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Ведение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статистического учета животных, обитающих на закрепленной за егерем территории;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Планируют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отлов животных и перемещение их на другие территории;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Осуществляют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борьбу хищниками, способными навредить популяции некоторых животных;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Ведут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контроль за отстрелом животных в сезон охоты;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Осуществляют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борьбу с браконьерами.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469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dirty="0" smtClean="0">
                <a:solidFill>
                  <a:schemeClr val="accent2">
                    <a:lumMod val="50000"/>
                  </a:schemeClr>
                </a:solidFill>
              </a:rPr>
              <a:t>Наумов Сергей Владимирович</a:t>
            </a:r>
            <a:endParaRPr lang="en-US" alt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7" t="4326"/>
          <a:stretch/>
        </p:blipFill>
        <p:spPr>
          <a:xfrm>
            <a:off x="6012160" y="1340768"/>
            <a:ext cx="2861393" cy="4545842"/>
          </a:xfrm>
        </p:spPr>
      </p:pic>
      <p:sp>
        <p:nvSpPr>
          <p:cNvPr id="5" name="TextBox 4"/>
          <p:cNvSpPr txBox="1"/>
          <p:nvPr/>
        </p:nvSpPr>
        <p:spPr>
          <a:xfrm>
            <a:off x="1331639" y="1412776"/>
            <a:ext cx="454816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2018 г. по настоящее время </a:t>
            </a:r>
          </a:p>
          <a:p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 «Департамент природных ресурсов и охраны окружающей среды Костромской области»</a:t>
            </a:r>
          </a:p>
          <a:p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Должность: </a:t>
            </a:r>
            <a:r>
              <a:rPr lang="ru-RU" dirty="0" smtClean="0">
                <a:solidFill>
                  <a:srgbClr val="002060"/>
                </a:solidFill>
              </a:rPr>
              <a:t>эксперт отдела оперативного реагирования и мониторинга объектов животного мира и водных биологических ресурсов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0747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7515944" cy="1772816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За 23 года трудовой деятельности Наумова С. В. в лесной сфере – это десятки ежедневно пройденных километров, сотни спасенных животных, десятки потушенных пожаров, тысячи сохраненных деревьев и растений.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Ирина\Desktop\570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26146"/>
            <a:ext cx="3024336" cy="220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Ирина\Desktop\IMG_20190511_155709-752x4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89179"/>
            <a:ext cx="3779912" cy="221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12298" y="4188317"/>
            <a:ext cx="3583100" cy="2682348"/>
          </a:xfrm>
        </p:spPr>
      </p:pic>
      <p:pic>
        <p:nvPicPr>
          <p:cNvPr id="5124" name="Picture 4" descr="C:\Users\Ирина\Desktop\0009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75652"/>
            <a:ext cx="3779912" cy="268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660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powerpoint-template-24 11">
      <a:dk1>
        <a:srgbClr val="4D4D4D"/>
      </a:dk1>
      <a:lt1>
        <a:srgbClr val="FFFFFF"/>
      </a:lt1>
      <a:dk2>
        <a:srgbClr val="4D4D4D"/>
      </a:dk2>
      <a:lt2>
        <a:srgbClr val="306778"/>
      </a:lt2>
      <a:accent1>
        <a:srgbClr val="59994F"/>
      </a:accent1>
      <a:accent2>
        <a:srgbClr val="7FA14B"/>
      </a:accent2>
      <a:accent3>
        <a:srgbClr val="FFFFFF"/>
      </a:accent3>
      <a:accent4>
        <a:srgbClr val="404040"/>
      </a:accent4>
      <a:accent5>
        <a:srgbClr val="B5CAB2"/>
      </a:accent5>
      <a:accent6>
        <a:srgbClr val="729143"/>
      </a:accent6>
      <a:hlink>
        <a:srgbClr val="8A8B7D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40B0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0F4FBE"/>
        </a:lt2>
        <a:accent1>
          <a:srgbClr val="0664E4"/>
        </a:accent1>
        <a:accent2>
          <a:srgbClr val="0A8AF4"/>
        </a:accent2>
        <a:accent3>
          <a:srgbClr val="FFFFFF"/>
        </a:accent3>
        <a:accent4>
          <a:srgbClr val="404040"/>
        </a:accent4>
        <a:accent5>
          <a:srgbClr val="AAB8EF"/>
        </a:accent5>
        <a:accent6>
          <a:srgbClr val="087DDD"/>
        </a:accent6>
        <a:hlink>
          <a:srgbClr val="0B99F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0345B9"/>
        </a:lt2>
        <a:accent1>
          <a:srgbClr val="1E65CA"/>
        </a:accent1>
        <a:accent2>
          <a:srgbClr val="2C77D1"/>
        </a:accent2>
        <a:accent3>
          <a:srgbClr val="FFFFFF"/>
        </a:accent3>
        <a:accent4>
          <a:srgbClr val="404040"/>
        </a:accent4>
        <a:accent5>
          <a:srgbClr val="ABB8E1"/>
        </a:accent5>
        <a:accent6>
          <a:srgbClr val="276BBD"/>
        </a:accent6>
        <a:hlink>
          <a:srgbClr val="4091D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5CA3E0"/>
        </a:lt2>
        <a:accent1>
          <a:srgbClr val="6DAFE4"/>
        </a:accent1>
        <a:accent2>
          <a:srgbClr val="72B3E5"/>
        </a:accent2>
        <a:accent3>
          <a:srgbClr val="FFFFFF"/>
        </a:accent3>
        <a:accent4>
          <a:srgbClr val="404040"/>
        </a:accent4>
        <a:accent5>
          <a:srgbClr val="BAD4EF"/>
        </a:accent5>
        <a:accent6>
          <a:srgbClr val="67A2CF"/>
        </a:accent6>
        <a:hlink>
          <a:srgbClr val="7DB8E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2D2D2D"/>
        </a:lt2>
        <a:accent1>
          <a:srgbClr val="353535"/>
        </a:accent1>
        <a:accent2>
          <a:srgbClr val="4F4F4F"/>
        </a:accent2>
        <a:accent3>
          <a:srgbClr val="FFFFFF"/>
        </a:accent3>
        <a:accent4>
          <a:srgbClr val="404040"/>
        </a:accent4>
        <a:accent5>
          <a:srgbClr val="AEAEAE"/>
        </a:accent5>
        <a:accent6>
          <a:srgbClr val="474747"/>
        </a:accent6>
        <a:hlink>
          <a:srgbClr val="7D7D7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69ADC2"/>
        </a:lt2>
        <a:accent1>
          <a:srgbClr val="59994F"/>
        </a:accent1>
        <a:accent2>
          <a:srgbClr val="7FA14B"/>
        </a:accent2>
        <a:accent3>
          <a:srgbClr val="FFFFFF"/>
        </a:accent3>
        <a:accent4>
          <a:srgbClr val="404040"/>
        </a:accent4>
        <a:accent5>
          <a:srgbClr val="B5CAB2"/>
        </a:accent5>
        <a:accent6>
          <a:srgbClr val="729143"/>
        </a:accent6>
        <a:hlink>
          <a:srgbClr val="8A8B7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306778"/>
        </a:lt2>
        <a:accent1>
          <a:srgbClr val="59994F"/>
        </a:accent1>
        <a:accent2>
          <a:srgbClr val="7FA14B"/>
        </a:accent2>
        <a:accent3>
          <a:srgbClr val="FFFFFF"/>
        </a:accent3>
        <a:accent4>
          <a:srgbClr val="404040"/>
        </a:accent4>
        <a:accent5>
          <a:srgbClr val="B5CAB2"/>
        </a:accent5>
        <a:accent6>
          <a:srgbClr val="729143"/>
        </a:accent6>
        <a:hlink>
          <a:srgbClr val="8A8B7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ca21ed8-a3df-4193-b700-fd65bdc63fa0">US75DVFUYAPE-407-198</_dlc_DocId>
    <_dlc_DocIdUrl xmlns="1ca21ed8-a3df-4193-b700-fd65bdc63fa0">
      <Url>http://www.eduportal44.ru/Makariev_EDU/Sel/OF/_layouts/15/DocIdRedir.aspx?ID=US75DVFUYAPE-407-198</Url>
      <Description>US75DVFUYAPE-407-198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1A8141D59A310488D6599A3959DD521" ma:contentTypeVersion="2" ma:contentTypeDescription="Создание документа." ma:contentTypeScope="" ma:versionID="062b32472aee401e08b9e432674d7eb7">
  <xsd:schema xmlns:xsd="http://www.w3.org/2001/XMLSchema" xmlns:xs="http://www.w3.org/2001/XMLSchema" xmlns:p="http://schemas.microsoft.com/office/2006/metadata/properties" xmlns:ns2="1ca21ed8-a3df-4193-b700-fd65bdc63fa0" targetNamespace="http://schemas.microsoft.com/office/2006/metadata/properties" ma:root="true" ma:fieldsID="37d2bbe8966a65f4271685c3f2b8cf62" ns2:_="">
    <xsd:import namespace="1ca21ed8-a3df-4193-b700-fd65bdc63fa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a21ed8-a3df-4193-b700-fd65bdc63fa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D17B8C-706B-49C8-852E-25203AB3D7E6}"/>
</file>

<file path=customXml/itemProps2.xml><?xml version="1.0" encoding="utf-8"?>
<ds:datastoreItem xmlns:ds="http://schemas.openxmlformats.org/officeDocument/2006/customXml" ds:itemID="{A8B7CCD3-8AEE-4C54-9722-F2E7D8FC3D57}"/>
</file>

<file path=customXml/itemProps3.xml><?xml version="1.0" encoding="utf-8"?>
<ds:datastoreItem xmlns:ds="http://schemas.openxmlformats.org/officeDocument/2006/customXml" ds:itemID="{EADDFD77-2385-4B3F-98E7-77F05B25F7E9}"/>
</file>

<file path=customXml/itemProps4.xml><?xml version="1.0" encoding="utf-8"?>
<ds:datastoreItem xmlns:ds="http://schemas.openxmlformats.org/officeDocument/2006/customXml" ds:itemID="{97CBB95B-3084-4875-9185-DE514D530E0E}"/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310</TotalTime>
  <Words>651</Words>
  <Application>Microsoft Office PowerPoint</Application>
  <PresentationFormat>Экран (4:3)</PresentationFormat>
  <Paragraphs>80</Paragraphs>
  <Slides>20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powerpoint-template-24</vt:lpstr>
      <vt:lpstr>«Мои земляки на службе леса»</vt:lpstr>
      <vt:lpstr>    21марта Международный день леса</vt:lpstr>
      <vt:lpstr>17 марта 2020 г.</vt:lpstr>
      <vt:lpstr>Сергей Владимирович рассказал о своей трудовой деятельности в лесной сфере, о Красной книге Костромской области. Учащиеся узнали много интересной и полезной информации о лесе, получая ответы на свои вопросы.</vt:lpstr>
      <vt:lpstr>Наумов Сергей Владимирович</vt:lpstr>
      <vt:lpstr>Наумов Сергей Владимирович</vt:lpstr>
      <vt:lpstr>Наумов Сергей Владимирович</vt:lpstr>
      <vt:lpstr>Наумов Сергей Владимирович</vt:lpstr>
      <vt:lpstr>За 23 года трудовой деятельности Наумова С. В. в лесной сфере – это десятки ежедневно пройденных километров, сотни спасенных животных, десятки потушенных пожаров, тысячи сохраненных деревьев и растений.</vt:lpstr>
      <vt:lpstr> Общая площадь Макарьевского лесничества составляет 428363 га.</vt:lpstr>
      <vt:lpstr>Ежедневно проходят выезды на лесные территории, мониторинги лесных угодий, маршрутные учеты.</vt:lpstr>
      <vt:lpstr>  Охотпользователи Макарьевского района Костромской области на закреплённых за ними территориях должны проводить не только учёт зверей, но и активно заниматься мониторингом и  регулированием численности волка. </vt:lpstr>
      <vt:lpstr>При проведении зимних маршрутных учётов обнаруживают следы волков, территорию флажат, проводятся инструктажи со всеми участниками и проводят отлов волков.</vt:lpstr>
      <vt:lpstr>В марте 2018 года работники лесного хозяйства вынуждены были спасать лосиху из ледяного плена. Она переходила реку по льду и провалилась в полынью.</vt:lpstr>
      <vt:lpstr>Животное долгое время держалось на воде и хотело выбраться самостоятельно, но без помощи людей  спастись  бы ему не удалось. </vt:lpstr>
      <vt:lpstr> Зима – голодное время, без поддержки животным придётся туго. Чтобы сохранить численность кабана,  лося, зайца работники лесного хозяйства подкармливают их зимой.  Меню в лесной столовой строго регламентировано: зерно и солонцы.</vt:lpstr>
      <vt:lpstr>     Особая работа проводится работниками леса по охране растений и животных, зхагнесенных в Красную книгу.       В Красной книге Костромской области находится более 300 различных видов животных и растений. </vt:lpstr>
      <vt:lpstr>Многие из них находятся и в Макарьевском районе.</vt:lpstr>
      <vt:lpstr>Все эти виды животных и растений и не только занесенных в красную книгу, находятся под защитой департамента природных ресурсов .</vt:lpstr>
      <vt:lpstr>Сотрудники Госохотнадзора осуществляют охрану и защиту лесов; контроль за осуществлением лесопользования; организация рационального, многоцелевого, непрерывного и неистощительного использования лесов.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«Мои земляки на службе леса»</dc:title>
  <dc:creator>Мария</dc:creator>
  <cp:lastModifiedBy>Ирина</cp:lastModifiedBy>
  <cp:revision>25</cp:revision>
  <dcterms:created xsi:type="dcterms:W3CDTF">2020-03-23T07:12:24Z</dcterms:created>
  <dcterms:modified xsi:type="dcterms:W3CDTF">2020-03-23T13:30:43Z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0x01010041A8141D59A310488D6599A3959DD521</vt:lpwstr>
  </property>
  <property fmtid="{D5CDD505-2E9C-101B-9397-08002B2CF9AE}" pid="3" name="_dlc_DocIdItemGuid">
    <vt:lpwstr>7d5adaf6-155b-4d63-90eb-131fffce12ce</vt:lpwstr>
  </property>
</Properties>
</file>