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2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4.xml" ContentType="application/vnd.openxmlformats-officedocument.presentationml.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4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0" r:id="rId2"/>
    <p:sldId id="590" r:id="rId3"/>
    <p:sldId id="734" r:id="rId4"/>
    <p:sldId id="733" r:id="rId5"/>
    <p:sldId id="738" r:id="rId6"/>
    <p:sldId id="737" r:id="rId7"/>
    <p:sldId id="739" r:id="rId8"/>
    <p:sldId id="735" r:id="rId9"/>
    <p:sldId id="740" r:id="rId10"/>
    <p:sldId id="741" r:id="rId11"/>
    <p:sldId id="742" r:id="rId12"/>
    <p:sldId id="743" r:id="rId13"/>
    <p:sldId id="736" r:id="rId14"/>
    <p:sldId id="732" r:id="rId15"/>
    <p:sldId id="744" r:id="rId16"/>
    <p:sldId id="731" r:id="rId17"/>
    <p:sldId id="730" r:id="rId18"/>
    <p:sldId id="729" r:id="rId19"/>
    <p:sldId id="728" r:id="rId20"/>
    <p:sldId id="746" r:id="rId21"/>
    <p:sldId id="745" r:id="rId22"/>
    <p:sldId id="727" r:id="rId23"/>
    <p:sldId id="584" r:id="rId24"/>
    <p:sldId id="662" r:id="rId25"/>
    <p:sldId id="674" r:id="rId26"/>
    <p:sldId id="717" r:id="rId27"/>
    <p:sldId id="645" r:id="rId28"/>
    <p:sldId id="726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B314456-4B4C-4B36-9219-980102937F6D}">
          <p14:sldIdLst>
            <p14:sldId id="300"/>
            <p14:sldId id="590"/>
            <p14:sldId id="734"/>
            <p14:sldId id="733"/>
            <p14:sldId id="738"/>
            <p14:sldId id="737"/>
            <p14:sldId id="739"/>
            <p14:sldId id="735"/>
            <p14:sldId id="740"/>
            <p14:sldId id="741"/>
            <p14:sldId id="742"/>
            <p14:sldId id="743"/>
            <p14:sldId id="736"/>
            <p14:sldId id="732"/>
            <p14:sldId id="744"/>
            <p14:sldId id="731"/>
            <p14:sldId id="730"/>
            <p14:sldId id="729"/>
            <p14:sldId id="728"/>
            <p14:sldId id="746"/>
            <p14:sldId id="745"/>
            <p14:sldId id="727"/>
            <p14:sldId id="584"/>
            <p14:sldId id="662"/>
            <p14:sldId id="674"/>
            <p14:sldId id="717"/>
            <p14:sldId id="645"/>
            <p14:sldId id="726"/>
          </p14:sldIdLst>
        </p14:section>
        <p14:section name="доп слайды" id="{0A5E0976-12A8-4C90-BC88-E7445F4ED58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егдальский Денис Игоревич" initials="МДИ" lastIdx="6" clrIdx="0">
    <p:extLst>
      <p:ext uri="{19B8F6BF-5375-455C-9EA6-DF929625EA0E}">
        <p15:presenceInfo xmlns:p15="http://schemas.microsoft.com/office/powerpoint/2012/main" userId="S-1-5-21-4226584364-21557989-1436132917-1644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393"/>
    <a:srgbClr val="CEE1F2"/>
    <a:srgbClr val="176BBD"/>
    <a:srgbClr val="49198B"/>
    <a:srgbClr val="62C7F1"/>
    <a:srgbClr val="E3EAF6"/>
    <a:srgbClr val="2C2D8F"/>
    <a:srgbClr val="668CCF"/>
    <a:srgbClr val="ED7D31"/>
    <a:srgbClr val="789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6408" autoAdjust="0"/>
  </p:normalViewPr>
  <p:slideViewPr>
    <p:cSldViewPr snapToGrid="0">
      <p:cViewPr varScale="1">
        <p:scale>
          <a:sx n="66" d="100"/>
          <a:sy n="66" d="100"/>
        </p:scale>
        <p:origin x="84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4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6728E-7B58-4258-ACF1-6AFD9B644731}" type="datetimeFigureOut">
              <a:rPr lang="ru-RU" smtClean="0"/>
              <a:t>13.05.2020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96344-AB4E-4E43-8796-67C97B8F4B3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4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20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94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717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921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367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363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271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230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266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6895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737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182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8947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1950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4234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5550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4424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2300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0212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8402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 lIns="92409" tIns="46205" rIns="92409" bIns="46205"/>
          <a:lstStyle/>
          <a:p>
            <a:r>
              <a:rPr lang="ru-RU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 lIns="92409" tIns="46205" rIns="92409" bIns="46205"/>
          <a:lstStyle/>
          <a:p>
            <a:fld id="{1ADD950F-4718-4BFC-B9E0-69B49DFC71DA}" type="datetime1">
              <a:rPr lang="ru-RU" smtClean="0"/>
              <a:t>13.05.2020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25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758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244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407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275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896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682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788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13.05.2020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76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13.05.2020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117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13.05.2020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356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791720" y="541356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667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23720" y="1010678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4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0" name="Flowchart: Off-page Connector 9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48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13.05.2020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87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13.05.2020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57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13.05.2020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540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13.05.2020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575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13.05.2020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71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13.05.2020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72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13.05.2020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79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13.05.2020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01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B3465-6BC1-4C5A-8672-039A31808E6C}" type="datetimeFigureOut">
              <a:rPr lang="ru-RU" smtClean="0"/>
              <a:t>13.05.2020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293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.xml"/><Relationship Id="rId7" Type="http://schemas.openxmlformats.org/officeDocument/2006/relationships/image" Target="../media/image1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7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9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gif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jpg"/><Relationship Id="rId4" Type="http://schemas.openxmlformats.org/officeDocument/2006/relationships/image" Target="../media/image4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g"/><Relationship Id="rId5" Type="http://schemas.openxmlformats.org/officeDocument/2006/relationships/image" Target="../media/image59.jp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62.jpeg"/><Relationship Id="rId4" Type="http://schemas.openxmlformats.org/officeDocument/2006/relationships/image" Target="../media/image6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png"/><Relationship Id="rId4" Type="http://schemas.openxmlformats.org/officeDocument/2006/relationships/image" Target="../media/image6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shop.prosv.ru/v-pomoshh-vypuskniku--oge--fizika--spravochnik-s-kommentariyami-vedushhix-ekspertov3235" TargetMode="External"/><Relationship Id="rId13" Type="http://schemas.openxmlformats.org/officeDocument/2006/relationships/image" Target="../media/image72.gif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jpeg"/><Relationship Id="rId11" Type="http://schemas.openxmlformats.org/officeDocument/2006/relationships/hyperlink" Target="https://shop.prosv.ru/fizika--tetrad-trenazhyor--9-klass10288" TargetMode="External"/><Relationship Id="rId5" Type="http://schemas.openxmlformats.org/officeDocument/2006/relationships/image" Target="../media/image69.jpeg"/><Relationship Id="rId10" Type="http://schemas.openxmlformats.org/officeDocument/2006/relationships/hyperlink" Target="https://shop.prosv.ru/ya-sdam-oge--fizika--mexanicheskie-yavleniya--teplovye-yavleniya--elektromagnitnye-yavleniya--tipovye-zadaniya2396" TargetMode="External"/><Relationship Id="rId4" Type="http://schemas.openxmlformats.org/officeDocument/2006/relationships/image" Target="../media/image68.jpeg"/><Relationship Id="rId9" Type="http://schemas.openxmlformats.org/officeDocument/2006/relationships/hyperlink" Target="https://shop.prosv.ru/oge-2019-fizika-25-luchshix-variantov2923" TargetMode="External"/><Relationship Id="rId14" Type="http://schemas.openxmlformats.org/officeDocument/2006/relationships/image" Target="../media/image73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3.gif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85.gif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Olitvinov@prosv.ru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6.gif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rosv.ru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OLitvinov@prosv.ru" TargetMode="External"/><Relationship Id="rId5" Type="http://schemas.openxmlformats.org/officeDocument/2006/relationships/image" Target="../media/image7.png"/><Relationship Id="rId4" Type="http://schemas.openxmlformats.org/officeDocument/2006/relationships/hyperlink" Target="mailto:vopros@prosv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gif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360cities.net/image/panorama-from-mars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3" name="Слайд think-cell" r:id="rId6" imgW="359" imgH="360" progId="TCLayout.ActiveDocument.1">
                  <p:embed/>
                </p:oleObj>
              </mc:Choice>
              <mc:Fallback>
                <p:oleObj name="Слайд think-cell" r:id="rId6" imgW="359" imgH="360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F28B5AF9-254C-449F-805A-200563AB24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pic>
        <p:nvPicPr>
          <p:cNvPr id="6" name="Рисунок 5" descr="000356.jpg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81" b="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63DCCC5-C5C7-4939-A893-4A4DB73304DC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B0F0">
                  <a:alpha val="70000"/>
                </a:srgbClr>
              </a:gs>
              <a:gs pos="88000">
                <a:srgbClr val="2D2B8D">
                  <a:alpha val="70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2370" y="2210798"/>
            <a:ext cx="9050863" cy="1169551"/>
          </a:xfrm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4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 Light" panose="020B0306030504020204" pitchFamily="34" charset="0"/>
              </a:rPr>
              <a:t>«Физика в повседневной жизни. Оптические иллюзии - что это?»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3996" y="4651609"/>
            <a:ext cx="7112286" cy="923330"/>
          </a:xfr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</a:rPr>
              <a:t>Ведущий методист по физике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</a:rPr>
              <a:t>Центра методической поддержки педагогов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</a:rPr>
              <a:t>Литвинов Олег Андреевич</a:t>
            </a: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7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5B8FA12-8F11-450D-B1D4-14C77A453207}"/>
              </a:ext>
            </a:extLst>
          </p:cNvPr>
          <p:cNvGrpSpPr/>
          <p:nvPr/>
        </p:nvGrpSpPr>
        <p:grpSpPr>
          <a:xfrm>
            <a:off x="9784442" y="251752"/>
            <a:ext cx="2131199" cy="736914"/>
            <a:chOff x="10099577" y="300997"/>
            <a:chExt cx="1512553" cy="523002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0" y="5972139"/>
            <a:ext cx="81449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Все права защищены.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Никакая часть презентации не может быть воспроизведена в какой бы то ни было форме и какими бы то ни было средствами, включая размещение в сети Интернет и в корпоративных сетях, а также запись в память ЭВМ, для частного или публичного использования, без письменного разрешения владельца авторских прав.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2020</a:t>
            </a:r>
          </a:p>
        </p:txBody>
      </p:sp>
    </p:spTree>
    <p:extLst>
      <p:ext uri="{BB962C8B-B14F-4D97-AF65-F5344CB8AC3E}">
        <p14:creationId xmlns:p14="http://schemas.microsoft.com/office/powerpoint/2010/main" val="2001065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730007"/>
            <a:ext cx="10404000" cy="0"/>
          </a:xfrm>
          <a:prstGeom prst="line">
            <a:avLst/>
          </a:prstGeom>
          <a:ln>
            <a:solidFill>
              <a:srgbClr val="2A339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43020" y="0"/>
            <a:ext cx="29642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2A3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Обман зрения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7" y="795919"/>
            <a:ext cx="3808639" cy="2240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2548" y="795919"/>
            <a:ext cx="747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A3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Марс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– четвёртая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планета от Солнца, и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последняя планета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Земной группы.</a:t>
            </a:r>
          </a:p>
          <a:p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4" y="3264043"/>
            <a:ext cx="4365171" cy="27750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068" y="1316024"/>
            <a:ext cx="5745676" cy="27750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156" y="3228857"/>
            <a:ext cx="6329753" cy="35604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799805"/>
            <a:ext cx="2992883" cy="394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21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4" y="3490434"/>
            <a:ext cx="1965282" cy="2905659"/>
          </a:xfrm>
          <a:prstGeom prst="rect">
            <a:avLst/>
          </a:prstGeom>
        </p:spPr>
      </p:pic>
      <p:pic>
        <p:nvPicPr>
          <p:cNvPr id="7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730007"/>
            <a:ext cx="10404000" cy="0"/>
          </a:xfrm>
          <a:prstGeom prst="line">
            <a:avLst/>
          </a:prstGeom>
          <a:ln>
            <a:solidFill>
              <a:srgbClr val="2A339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43020" y="0"/>
            <a:ext cx="29642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2A3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Обман зрения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98" y="815349"/>
            <a:ext cx="2090058" cy="25577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6686" y="3188826"/>
            <a:ext cx="2090058" cy="36933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Уильям Гершель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78607" y="875471"/>
            <a:ext cx="7661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18 веке Уильям Гершель доказал </a:t>
            </a:r>
            <a:r>
              <a:rPr lang="ru-RU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сезонное уменьшение, а затем увеличение полярных </a:t>
            </a:r>
            <a:r>
              <a:rPr lang="ru-RU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шапок Марса.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916" y="1146174"/>
            <a:ext cx="1926771" cy="256902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9622109" y="3715202"/>
            <a:ext cx="2574038" cy="33855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Джованни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Скиапарелли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827" y="1621055"/>
            <a:ext cx="5467402" cy="3021257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99074" y="6346440"/>
            <a:ext cx="1965282" cy="4001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Этьен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Трувело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08431" y="4642312"/>
            <a:ext cx="7117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Наблюдаемые изменения </a:t>
            </a:r>
            <a:r>
              <a:rPr lang="ru-RU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пятен на Марсе могут свидетельствовать о сезонных изменениях марсианской </a:t>
            </a:r>
            <a:r>
              <a:rPr lang="ru-RU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растительности.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014909" y="6283675"/>
            <a:ext cx="1863139" cy="4001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Никола Тесла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663" y="4076197"/>
            <a:ext cx="1637624" cy="2208033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2508431" y="5511873"/>
            <a:ext cx="75782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1899 году во время изучения атмосферных радиопомех с использованием приёмников </a:t>
            </a:r>
            <a:r>
              <a:rPr lang="ru-RU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наблюдал </a:t>
            </a:r>
            <a:r>
              <a:rPr lang="ru-RU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повторяющийся сигнал. </a:t>
            </a:r>
            <a:r>
              <a:rPr lang="ru-RU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Никола Тесла </a:t>
            </a:r>
            <a:r>
              <a:rPr lang="ru-RU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высказал догадку, что это может быть радиосигнал с других планет, например Марса.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831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730007"/>
            <a:ext cx="10404000" cy="0"/>
          </a:xfrm>
          <a:prstGeom prst="line">
            <a:avLst/>
          </a:prstGeom>
          <a:ln>
            <a:solidFill>
              <a:srgbClr val="2A339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43020" y="0"/>
            <a:ext cx="29642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2A3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Обман зрения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0" y="874808"/>
            <a:ext cx="5054042" cy="37363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526" y="874808"/>
            <a:ext cx="3736381" cy="37363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7131" y="4572998"/>
            <a:ext cx="3496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Фотография, сделанная станцией </a:t>
            </a:r>
          </a:p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«Викинг-1» в 1976 году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95687" y="4572998"/>
            <a:ext cx="35443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Фотография сделана в 2001 году станцией «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Mars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Global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Surveyor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392" y="3839662"/>
            <a:ext cx="3522365" cy="2900771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>
            <a:off x="3207293" y="2168434"/>
            <a:ext cx="1994707" cy="2116183"/>
          </a:xfrm>
          <a:prstGeom prst="straightConnector1">
            <a:avLst/>
          </a:prstGeom>
          <a:ln w="1206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257143" y="3381829"/>
            <a:ext cx="1349828" cy="1088571"/>
          </a:xfrm>
          <a:prstGeom prst="straightConnector1">
            <a:avLst/>
          </a:prstGeom>
          <a:ln w="857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397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730007"/>
            <a:ext cx="10404000" cy="0"/>
          </a:xfrm>
          <a:prstGeom prst="line">
            <a:avLst/>
          </a:prstGeom>
          <a:ln>
            <a:solidFill>
              <a:srgbClr val="2A339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43020" y="0"/>
            <a:ext cx="29642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2A3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Обман зрения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3020" y="730007"/>
            <a:ext cx="110490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Объяснение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случайно созданного пятна иногда используется психологами для выяснения свойств интеллекта испытуемого, у которого обман зрения вызывается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преднамеренно.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7893"/>
            <a:ext cx="4725836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427" y="1437893"/>
            <a:ext cx="5148649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31" y="4027333"/>
            <a:ext cx="5823173" cy="254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11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730007"/>
            <a:ext cx="10404000" cy="0"/>
          </a:xfrm>
          <a:prstGeom prst="line">
            <a:avLst/>
          </a:prstGeom>
          <a:ln>
            <a:solidFill>
              <a:srgbClr val="2A339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92002" y="60463"/>
            <a:ext cx="56813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2A3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Иллюзии восприятия цвета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5536" y="814777"/>
            <a:ext cx="113356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>
                <a:latin typeface="Cambria" panose="02040503050406030204" pitchFamily="18" charset="0"/>
                <a:ea typeface="Cambria" panose="02040503050406030204" pitchFamily="18" charset="0"/>
              </a:rPr>
              <a:t>Уже около ста лет известно, что когда на сетчатке глаза возникает изображение, состоящее из светлых и тёмных областей, свет от ярко освещённых участков как бы перетекает на тёмные участки.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Это явление называется оптической иррадиацией.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17" y="2058617"/>
            <a:ext cx="3000307" cy="455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74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730007"/>
            <a:ext cx="10404000" cy="0"/>
          </a:xfrm>
          <a:prstGeom prst="line">
            <a:avLst/>
          </a:prstGeom>
          <a:ln>
            <a:solidFill>
              <a:srgbClr val="2A339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92002" y="60463"/>
            <a:ext cx="56813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2A3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Иллюзии восприятия цвета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5536" y="814777"/>
            <a:ext cx="113356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>
                <a:latin typeface="Cambria" panose="02040503050406030204" pitchFamily="18" charset="0"/>
                <a:ea typeface="Cambria" panose="02040503050406030204" pitchFamily="18" charset="0"/>
              </a:rPr>
              <a:t>Уже около ста лет известно, что когда на сетчатке глаза возникает изображение, состоящее из светлых и тёмных областей, свет от ярко освещённых участков как бы перетекает на тёмные участки.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Это явление называется оптической иррадиацией.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17" y="2058617"/>
            <a:ext cx="3000307" cy="45502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343" y="2058617"/>
            <a:ext cx="8057128" cy="467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28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730007"/>
            <a:ext cx="10404000" cy="0"/>
          </a:xfrm>
          <a:prstGeom prst="line">
            <a:avLst/>
          </a:prstGeom>
          <a:ln>
            <a:solidFill>
              <a:srgbClr val="2A339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73974" y="32017"/>
            <a:ext cx="4344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2A3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Восприятие глубины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3974" y="843223"/>
            <a:ext cx="116661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Иллюзии восприятия глубины — неадекватное отражение воспринимаемого предмета и его свойств. В настоящее время наиболее изученными являются иллюзорные эффекты, наблюдаемые при зрительном восприятии двухмерных контурных изображений. Мозг бессознательно видит рисунки только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одновыпуклые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одновогнутые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). Восприятие зависит от направления внешнего (реального или подразумеваемого) освещения.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244" y="2666976"/>
            <a:ext cx="2953442" cy="41597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496" y="2366150"/>
            <a:ext cx="4684289" cy="41725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23" y="2666976"/>
            <a:ext cx="3624991" cy="362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07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730007"/>
            <a:ext cx="10404000" cy="0"/>
          </a:xfrm>
          <a:prstGeom prst="line">
            <a:avLst/>
          </a:prstGeom>
          <a:ln>
            <a:solidFill>
              <a:srgbClr val="2A339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80729" y="1825"/>
            <a:ext cx="42771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2A3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Восприятие размера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0729" y="730007"/>
            <a:ext cx="113726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Иллюзии часто приводят к совершенно неверным количественным оценкам реальных геометрических величин. Оказывается, что можно ошибиться на 25 % и больше, если глазомерные оценки не проверить линейкой.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273" y="1889077"/>
            <a:ext cx="3415000" cy="37424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863" y="2594782"/>
            <a:ext cx="3732213" cy="26315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29" y="2029694"/>
            <a:ext cx="4093544" cy="254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87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730007"/>
            <a:ext cx="10404000" cy="0"/>
          </a:xfrm>
          <a:prstGeom prst="line">
            <a:avLst/>
          </a:prstGeom>
          <a:ln>
            <a:solidFill>
              <a:srgbClr val="2A339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76316" y="1825"/>
            <a:ext cx="30061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2A3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Перевёртыши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6316" y="873415"/>
            <a:ext cx="113931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Перевёртыш — вид оптической иллюзии, в которой от направления взгляда зависит характер воспринимаемого объекта.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220" y="2748405"/>
            <a:ext cx="2558856" cy="17214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85" y="1728428"/>
            <a:ext cx="3370644" cy="50022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986" y="1267268"/>
            <a:ext cx="4876800" cy="29622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687" y="3883000"/>
            <a:ext cx="4343399" cy="284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46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730007"/>
            <a:ext cx="10404000" cy="0"/>
          </a:xfrm>
          <a:prstGeom prst="line">
            <a:avLst/>
          </a:prstGeom>
          <a:ln>
            <a:solidFill>
              <a:srgbClr val="2A339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24879" y="1825"/>
            <a:ext cx="34663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2A3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Стерео-иллюзии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4879" y="730007"/>
            <a:ext cx="115388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Дефекты периодических текстур (Бела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Юлеш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, Венгрия) создают иллюзию объёма так же, как и обычная стереопара. За счёт периодичности возможно ложное зрительное совмещение соседних повторяющихся элементов в один при нарушении нормальной координации между конвергенцией глаз и аккомодацией хрусталиков. В этом случае рисунок кажется расположенным ближе или дальше истинного расстояния от наблюдателя, а намеренно добавленные дефекты воспринимаются, как объёмные элементы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79" y="2811190"/>
            <a:ext cx="3817258" cy="30657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67" y="2811190"/>
            <a:ext cx="4087646" cy="30657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616" y="3949885"/>
            <a:ext cx="3544613" cy="265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31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738" y="0"/>
            <a:ext cx="4172857" cy="22494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658" y="4622618"/>
            <a:ext cx="3795874" cy="21370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8" y="3636278"/>
            <a:ext cx="3117170" cy="31234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8" y="119102"/>
            <a:ext cx="3863227" cy="2414517"/>
          </a:xfrm>
          <a:prstGeom prst="rect">
            <a:avLst/>
          </a:prstGeom>
        </p:spPr>
      </p:pic>
      <p:pic>
        <p:nvPicPr>
          <p:cNvPr id="7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49639" y="2533619"/>
            <a:ext cx="86258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Что называется оптической иллюзией? Какова её природа?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275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730007"/>
            <a:ext cx="10404000" cy="0"/>
          </a:xfrm>
          <a:prstGeom prst="line">
            <a:avLst/>
          </a:prstGeom>
          <a:ln>
            <a:solidFill>
              <a:srgbClr val="2A339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05356" y="60463"/>
            <a:ext cx="5705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2A3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Иллюзия наклонной башни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5355" y="730007"/>
            <a:ext cx="109109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При рассмотрении двух идентичных картинок, находящихся рядом и искажённых перспективой, может возникнуть впечатление, что они сняты под разным углом.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72" y="1581300"/>
            <a:ext cx="3418115" cy="25635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971" y="1581300"/>
            <a:ext cx="3418115" cy="25635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08" y="4288293"/>
            <a:ext cx="4268492" cy="24274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398" y="4214474"/>
            <a:ext cx="5985678" cy="250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10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730007"/>
            <a:ext cx="10404000" cy="0"/>
          </a:xfrm>
          <a:prstGeom prst="line">
            <a:avLst/>
          </a:prstGeom>
          <a:ln>
            <a:solidFill>
              <a:srgbClr val="2A339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03673" y="60463"/>
            <a:ext cx="3164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2A3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Комната </a:t>
            </a:r>
            <a:r>
              <a:rPr lang="ru-RU" sz="3200" b="1" dirty="0" err="1">
                <a:solidFill>
                  <a:srgbClr val="2A3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Эймса</a:t>
            </a:r>
            <a:endParaRPr lang="ru-RU" sz="3200" b="1" dirty="0">
              <a:solidFill>
                <a:srgbClr val="2A33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3672" y="814777"/>
            <a:ext cx="115364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За счёт иллюзии, усиливаемой соответственно искажёнными шахматными клетками на полу и стенах, человек, стоящий в ближнем углу, выглядит великаном по сравнению со стоящим в дальнем. Когда человек переходит из угла в угол, наблюдателю кажется, что он резко растёт или, наоборот, уменьшается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732" y="2138216"/>
            <a:ext cx="3891562" cy="3856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2390775"/>
            <a:ext cx="4099282" cy="27301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580" y="1954987"/>
            <a:ext cx="4456969" cy="334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23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730007"/>
            <a:ext cx="10404000" cy="0"/>
          </a:xfrm>
          <a:prstGeom prst="line">
            <a:avLst/>
          </a:prstGeom>
          <a:ln>
            <a:solidFill>
              <a:srgbClr val="2A339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18297" y="19328"/>
            <a:ext cx="46442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2A3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Движущиеся иллюзии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8297" y="730007"/>
            <a:ext cx="112044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Эффект усиливается при наклонах, вращениях, приближении/удалении </a:t>
            </a:r>
            <a:r>
              <a:rPr lang="ru-RU" sz="2000" dirty="0" smtClean="0"/>
              <a:t>головы: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Неподвижное изображение кажется движущимся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При рассматривании одинаковых движущихся мячей, можно увидеть, что они разного размера.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Одно и то же анимационное изображение может изображать вращающийся объект по часовой, против часовой или попеременно (совершать колебательные движения).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825" y="2361223"/>
            <a:ext cx="4369728" cy="31939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79" y="2361224"/>
            <a:ext cx="5110329" cy="31939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497" y="3069772"/>
            <a:ext cx="3780651" cy="378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52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517" y="3368038"/>
            <a:ext cx="2512773" cy="34899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089"/>
            <a:ext cx="3486912" cy="34869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188" y="2243328"/>
            <a:ext cx="3731395" cy="4614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3271" y="699145"/>
            <a:ext cx="106065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Попробуйте выполнить сами!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(или домашнее задание)</a:t>
            </a:r>
            <a:endParaRPr lang="ru-RU" sz="32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995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67BECD-447D-461C-BA62-BC21AEF54B06}"/>
              </a:ext>
            </a:extLst>
          </p:cNvPr>
          <p:cNvSpPr txBox="1"/>
          <p:nvPr/>
        </p:nvSpPr>
        <p:spPr>
          <a:xfrm>
            <a:off x="377371" y="63380"/>
            <a:ext cx="4683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ПРОВЕДИТЕ ЭКСПЕРИМЕНТ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730007"/>
            <a:ext cx="10404000" cy="0"/>
          </a:xfrm>
          <a:prstGeom prst="line">
            <a:avLst/>
          </a:prstGeom>
          <a:ln>
            <a:solidFill>
              <a:srgbClr val="2A339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77371" y="873415"/>
            <a:ext cx="9931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1. Из обычного листа бумаги формата А4 сверните трубку как показано на рисунке.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359" y="1273525"/>
            <a:ext cx="4162425" cy="2095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7371" y="3369025"/>
            <a:ext cx="11640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2. Выберите объект на стене (например картину). Поднесите трубку к левому глазу вплотную, правый глаз закройте. Смотрите на объект около 20-30 секунд.</a:t>
            </a:r>
          </a:p>
          <a:p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3. Не откладывая и не отводя трубку, откройте правый глаз. В течение 15-20 секунд смотрите на объект.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371" y="4692464"/>
            <a:ext cx="800494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Проведите эксперимент и ответьте на вопросы: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Что вы видите?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Объясните данное явление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371" y="5951395"/>
            <a:ext cx="9958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Подсказка: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Вспомните из курса биологии, что называется бинокулярным зрением!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270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E875A4-6333-4372-8805-E906B71A70C6}"/>
              </a:ext>
            </a:extLst>
          </p:cNvPr>
          <p:cNvSpPr txBox="1"/>
          <p:nvPr/>
        </p:nvSpPr>
        <p:spPr>
          <a:xfrm>
            <a:off x="2463158" y="33251"/>
            <a:ext cx="67086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НА СЕГОДНЯШНЕМ ЗАНЯТИИ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МЫ ИСПОЛЬЗОВАЛИ</a:t>
            </a:r>
            <a:r>
              <a:rPr lang="en-US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ПОСОБИЯ: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C34C64-C283-4616-81EB-DF7F085B9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09" y="2550288"/>
            <a:ext cx="2146106" cy="28719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Изображение выглядит как внешний,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id="{65AAC113-DE4A-40EA-9171-078005A060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18" y="2573586"/>
            <a:ext cx="2292526" cy="302371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Изображение выглядит как часы, устройство&#10;&#10;Автоматически созданное описание">
            <a:extLst>
              <a:ext uri="{FF2B5EF4-FFF2-40B4-BE49-F238E27FC236}">
                <a16:creationId xmlns:a16="http://schemas.microsoft.com/office/drawing/2014/main" id="{987E54FA-DE8C-4DA3-AF89-60B9E2FDA4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976" y="2573586"/>
            <a:ext cx="1706753" cy="22839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Изображение выглядит как рисунок, знак&#10;&#10;Автоматически созданное описание">
            <a:extLst>
              <a:ext uri="{FF2B5EF4-FFF2-40B4-BE49-F238E27FC236}">
                <a16:creationId xmlns:a16="http://schemas.microsoft.com/office/drawing/2014/main" id="{6C220F6E-F54E-4E27-9962-67A319B85A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621" y="3272616"/>
            <a:ext cx="1791385" cy="2391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Изображение выглядит как здание, текст, знак, остановка&#10;&#10;Автоматически созданное описание">
            <a:extLst>
              <a:ext uri="{FF2B5EF4-FFF2-40B4-BE49-F238E27FC236}">
                <a16:creationId xmlns:a16="http://schemas.microsoft.com/office/drawing/2014/main" id="{B33B1F67-1362-4607-9AC5-178B8D7C24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958" y="2550289"/>
            <a:ext cx="2238100" cy="3032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Прямоугольник 17">
            <a:hlinkClick r:id="rId8"/>
            <a:extLst>
              <a:ext uri="{FF2B5EF4-FFF2-40B4-BE49-F238E27FC236}">
                <a16:creationId xmlns:a16="http://schemas.microsoft.com/office/drawing/2014/main" id="{F171C795-6FE3-40C2-9D18-E1B054FC5205}"/>
              </a:ext>
            </a:extLst>
          </p:cNvPr>
          <p:cNvSpPr/>
          <p:nvPr/>
        </p:nvSpPr>
        <p:spPr>
          <a:xfrm>
            <a:off x="253479" y="5584915"/>
            <a:ext cx="2810612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ОГЭ. Физика. Справочник с комментариями ведущих экспертов</a:t>
            </a:r>
          </a:p>
        </p:txBody>
      </p:sp>
      <p:sp>
        <p:nvSpPr>
          <p:cNvPr id="19" name="Прямоугольник 18">
            <a:hlinkClick r:id="rId9"/>
            <a:extLst>
              <a:ext uri="{FF2B5EF4-FFF2-40B4-BE49-F238E27FC236}">
                <a16:creationId xmlns:a16="http://schemas.microsoft.com/office/drawing/2014/main" id="{DD20474F-84D8-4695-A7E3-98686C9D874A}"/>
              </a:ext>
            </a:extLst>
          </p:cNvPr>
          <p:cNvSpPr/>
          <p:nvPr/>
        </p:nvSpPr>
        <p:spPr>
          <a:xfrm>
            <a:off x="3225773" y="5584915"/>
            <a:ext cx="2502393" cy="5847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ОГЭ-2019. Физика.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25 лучших вариантов</a:t>
            </a:r>
          </a:p>
        </p:txBody>
      </p:sp>
      <p:sp>
        <p:nvSpPr>
          <p:cNvPr id="20" name="Прямоугольник 19">
            <a:hlinkClick r:id="rId10"/>
            <a:extLst>
              <a:ext uri="{FF2B5EF4-FFF2-40B4-BE49-F238E27FC236}">
                <a16:creationId xmlns:a16="http://schemas.microsoft.com/office/drawing/2014/main" id="{F13C2997-BE5F-420D-BD5B-708EE3F11578}"/>
              </a:ext>
            </a:extLst>
          </p:cNvPr>
          <p:cNvSpPr/>
          <p:nvPr/>
        </p:nvSpPr>
        <p:spPr>
          <a:xfrm>
            <a:off x="6155444" y="5597301"/>
            <a:ext cx="2063385" cy="338554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Я сдам ОГЭ! Физика.</a:t>
            </a:r>
          </a:p>
        </p:txBody>
      </p:sp>
      <p:sp>
        <p:nvSpPr>
          <p:cNvPr id="23" name="Прямоугольник 22">
            <a:hlinkClick r:id="rId11"/>
            <a:extLst>
              <a:ext uri="{FF2B5EF4-FFF2-40B4-BE49-F238E27FC236}">
                <a16:creationId xmlns:a16="http://schemas.microsoft.com/office/drawing/2014/main" id="{7B8297AA-C349-49A1-92A2-CE9AE3FE4E2F}"/>
              </a:ext>
            </a:extLst>
          </p:cNvPr>
          <p:cNvSpPr/>
          <p:nvPr/>
        </p:nvSpPr>
        <p:spPr>
          <a:xfrm>
            <a:off x="8810899" y="5597301"/>
            <a:ext cx="2871107" cy="33855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Физика. Тетрадь-тренажёр.</a:t>
            </a:r>
            <a:endParaRPr lang="ru-RU" sz="1600" i="0" u="none" strike="noStrik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8" y="1359129"/>
            <a:ext cx="982289" cy="9822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688" y="1369002"/>
            <a:ext cx="972416" cy="97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13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523585-4302-4F38-8AEA-E18C73380EC6}"/>
              </a:ext>
            </a:extLst>
          </p:cNvPr>
          <p:cNvSpPr txBox="1"/>
          <p:nvPr/>
        </p:nvSpPr>
        <p:spPr>
          <a:xfrm>
            <a:off x="3063320" y="169008"/>
            <a:ext cx="5588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ХОТИТЕ ЗНАТЬ БОЛЬШЕ? 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F162870-03A7-4860-91FE-8CB339E5C08C}"/>
              </a:ext>
            </a:extLst>
          </p:cNvPr>
          <p:cNvGrpSpPr/>
          <p:nvPr/>
        </p:nvGrpSpPr>
        <p:grpSpPr>
          <a:xfrm>
            <a:off x="793179" y="2024076"/>
            <a:ext cx="2474107" cy="4557311"/>
            <a:chOff x="301750" y="914398"/>
            <a:chExt cx="2474107" cy="4557311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769BEB62-C75A-41F3-BB46-A3389167CA08}"/>
                </a:ext>
              </a:extLst>
            </p:cNvPr>
            <p:cNvGrpSpPr/>
            <p:nvPr/>
          </p:nvGrpSpPr>
          <p:grpSpPr>
            <a:xfrm>
              <a:off x="301750" y="914398"/>
              <a:ext cx="2474107" cy="2002973"/>
              <a:chOff x="377950" y="936169"/>
              <a:chExt cx="3083708" cy="2503717"/>
            </a:xfrm>
          </p:grpSpPr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759712FD-EF9E-4F15-9215-2A66590A2C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950" y="936169"/>
                <a:ext cx="1473492" cy="195943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id="{789A53A1-487F-4912-A2E8-A36D52B04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4696" y="1208312"/>
                <a:ext cx="1514641" cy="195943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id="{F1732C8C-18F9-4DEB-9694-6C0A0C08FC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1396" y="1484162"/>
                <a:ext cx="1490262" cy="1955724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F5D20F1-54B3-4ABE-9F36-CCE9BBE8562B}"/>
                </a:ext>
              </a:extLst>
            </p:cNvPr>
            <p:cNvSpPr txBox="1"/>
            <p:nvPr/>
          </p:nvSpPr>
          <p:spPr>
            <a:xfrm>
              <a:off x="301750" y="3224940"/>
              <a:ext cx="2474107" cy="861774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6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УМК «Сферы»</a:t>
              </a:r>
            </a:p>
            <a:p>
              <a:pPr algn="ctr">
                <a:defRPr/>
              </a:pPr>
              <a:r>
                <a:rPr lang="ru-RU" sz="16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Авт. Ю.А. </a:t>
              </a:r>
              <a:r>
                <a:rPr lang="ru-RU" sz="1600" dirty="0" err="1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Панебратцев</a:t>
              </a:r>
              <a:r>
                <a:rPr lang="ru-RU" sz="16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algn="ctr">
                <a:defRPr/>
              </a:pPr>
              <a:r>
                <a:rPr lang="ru-RU" sz="16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В.В. </a:t>
              </a:r>
              <a:r>
                <a:rPr lang="ru-RU" sz="1600" dirty="0" err="1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Белага</a:t>
              </a:r>
              <a:r>
                <a:rPr lang="ru-RU" sz="16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и др.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DD41E22-3C9B-4370-95C2-C09006EBC4A2}"/>
                </a:ext>
              </a:extLst>
            </p:cNvPr>
            <p:cNvSpPr txBox="1"/>
            <p:nvPr/>
          </p:nvSpPr>
          <p:spPr>
            <a:xfrm>
              <a:off x="301750" y="4148270"/>
              <a:ext cx="2474107" cy="1323439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20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Номер ФПУ</a:t>
              </a:r>
            </a:p>
            <a:p>
              <a:pPr algn="ctr">
                <a:defRPr/>
              </a:pPr>
              <a:r>
                <a:rPr lang="ru-RU" sz="2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1.2.5.1.1.1</a:t>
              </a:r>
            </a:p>
            <a:p>
              <a:pPr algn="ctr">
                <a:defRPr/>
              </a:pPr>
              <a:r>
                <a:rPr lang="ru-RU" sz="2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1.2.5.1.1.2</a:t>
              </a:r>
            </a:p>
            <a:p>
              <a:pPr algn="ctr">
                <a:defRPr/>
              </a:pPr>
              <a:r>
                <a:rPr lang="ru-RU" sz="2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1.2.5.1.1.3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4E59E4C4-C5F0-4991-97E8-A8C1878D4315}"/>
              </a:ext>
            </a:extLst>
          </p:cNvPr>
          <p:cNvGrpSpPr/>
          <p:nvPr/>
        </p:nvGrpSpPr>
        <p:grpSpPr>
          <a:xfrm>
            <a:off x="4581926" y="2331646"/>
            <a:ext cx="2374065" cy="4249741"/>
            <a:chOff x="3091543" y="914398"/>
            <a:chExt cx="2374065" cy="4249741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87D5AE2B-3711-47DB-B465-8A1C6F983C1B}"/>
                </a:ext>
              </a:extLst>
            </p:cNvPr>
            <p:cNvGrpSpPr/>
            <p:nvPr/>
          </p:nvGrpSpPr>
          <p:grpSpPr>
            <a:xfrm>
              <a:off x="3091543" y="914398"/>
              <a:ext cx="2374064" cy="1997835"/>
              <a:chOff x="3091543" y="914398"/>
              <a:chExt cx="2374064" cy="1997835"/>
            </a:xfrm>
          </p:grpSpPr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1D25823A-AC14-4654-A283-4E0DD298F0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91543" y="914398"/>
                <a:ext cx="1142489" cy="156754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id="{C3F07155-E10F-47A6-8AB7-084B480FBB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7258" y="1126975"/>
                <a:ext cx="1162634" cy="157268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8" name="Рисунок 17">
                <a:extLst>
                  <a:ext uri="{FF2B5EF4-FFF2-40B4-BE49-F238E27FC236}">
                    <a16:creationId xmlns:a16="http://schemas.microsoft.com/office/drawing/2014/main" id="{43FB044E-B671-4995-AF3F-03C64A7A36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09084" y="1352792"/>
                <a:ext cx="1156523" cy="155944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4DEAD3-00DC-4F18-BCFA-14F8F4CE4C81}"/>
                </a:ext>
              </a:extLst>
            </p:cNvPr>
            <p:cNvSpPr txBox="1"/>
            <p:nvPr/>
          </p:nvSpPr>
          <p:spPr>
            <a:xfrm>
              <a:off x="3091543" y="2912233"/>
              <a:ext cx="2374064" cy="830997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6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УМК «Классический»</a:t>
              </a:r>
            </a:p>
            <a:p>
              <a:pPr algn="ctr">
                <a:defRPr/>
              </a:pPr>
              <a:r>
                <a:rPr lang="ru-RU" sz="16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Авт. С.В. Громов</a:t>
              </a:r>
            </a:p>
            <a:p>
              <a:pPr algn="ctr">
                <a:defRPr/>
              </a:pPr>
              <a:r>
                <a:rPr lang="ru-RU" sz="16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Н.А. Родина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C303163-DD96-495D-AE0B-A0C90BFB050E}"/>
                </a:ext>
              </a:extLst>
            </p:cNvPr>
            <p:cNvSpPr txBox="1"/>
            <p:nvPr/>
          </p:nvSpPr>
          <p:spPr>
            <a:xfrm>
              <a:off x="3091544" y="3840700"/>
              <a:ext cx="2374064" cy="1323439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20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Номер ФПУ</a:t>
              </a:r>
            </a:p>
            <a:p>
              <a:pPr algn="ctr">
                <a:defRPr/>
              </a:pPr>
              <a:r>
                <a:rPr lang="ru-RU" sz="2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1.2.5.1.4.1</a:t>
              </a:r>
            </a:p>
            <a:p>
              <a:pPr algn="ctr">
                <a:defRPr/>
              </a:pPr>
              <a:r>
                <a:rPr lang="ru-RU" sz="2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1.2.5.1.4.2</a:t>
              </a:r>
            </a:p>
            <a:p>
              <a:pPr algn="ctr">
                <a:defRPr/>
              </a:pPr>
              <a:r>
                <a:rPr lang="ru-RU" sz="2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1.2.5.1.4.3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36ADEAE-E36B-4567-B8A3-DC20E16EB2A2}"/>
              </a:ext>
            </a:extLst>
          </p:cNvPr>
          <p:cNvGrpSpPr/>
          <p:nvPr/>
        </p:nvGrpSpPr>
        <p:grpSpPr>
          <a:xfrm>
            <a:off x="8762005" y="2311416"/>
            <a:ext cx="2381611" cy="4269971"/>
            <a:chOff x="5680529" y="1201737"/>
            <a:chExt cx="2381611" cy="4269971"/>
          </a:xfrm>
        </p:grpSpPr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B4834E51-E955-4810-A0D4-88406E3330EE}"/>
                </a:ext>
              </a:extLst>
            </p:cNvPr>
            <p:cNvGrpSpPr/>
            <p:nvPr/>
          </p:nvGrpSpPr>
          <p:grpSpPr>
            <a:xfrm>
              <a:off x="5683122" y="1201737"/>
              <a:ext cx="2379018" cy="1997834"/>
              <a:chOff x="5683122" y="1201737"/>
              <a:chExt cx="2379018" cy="1997834"/>
            </a:xfrm>
          </p:grpSpPr>
          <p:pic>
            <p:nvPicPr>
              <p:cNvPr id="23" name="Рисунок 22">
                <a:extLst>
                  <a:ext uri="{FF2B5EF4-FFF2-40B4-BE49-F238E27FC236}">
                    <a16:creationId xmlns:a16="http://schemas.microsoft.com/office/drawing/2014/main" id="{4E0063EE-FEDA-45EB-B8B1-1F9B949D0B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3122" y="1201737"/>
                <a:ext cx="1161784" cy="155944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4" name="Рисунок 23">
                <a:extLst>
                  <a:ext uri="{FF2B5EF4-FFF2-40B4-BE49-F238E27FC236}">
                    <a16:creationId xmlns:a16="http://schemas.microsoft.com/office/drawing/2014/main" id="{7EFACAA2-3A21-44D0-80C8-980195F6F3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0329" y="1414870"/>
                <a:ext cx="1149224" cy="157212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5" name="Рисунок 24">
                <a:extLst>
                  <a:ext uri="{FF2B5EF4-FFF2-40B4-BE49-F238E27FC236}">
                    <a16:creationId xmlns:a16="http://schemas.microsoft.com/office/drawing/2014/main" id="{EB8E945F-1ACC-41BC-B188-BC3CEDD2BE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6965" y="1640130"/>
                <a:ext cx="1185175" cy="155944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E6B0B8B-F1CE-4039-BE43-2F29DE901BFB}"/>
                </a:ext>
              </a:extLst>
            </p:cNvPr>
            <p:cNvSpPr txBox="1"/>
            <p:nvPr/>
          </p:nvSpPr>
          <p:spPr>
            <a:xfrm>
              <a:off x="5680530" y="3212255"/>
              <a:ext cx="2381609" cy="923330"/>
            </a:xfrm>
            <a:prstGeom prst="rect">
              <a:avLst/>
            </a:prstGeom>
            <a:solidFill>
              <a:srgbClr val="70AD47">
                <a:lumMod val="50000"/>
              </a:srgbClr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УМК «Архимед»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Авт. </a:t>
              </a:r>
              <a:r>
                <a:rPr kumimoji="0" lang="ru-RU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О.Ф.Кабардин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2463C54-140B-431E-AE0C-1ADE5E36A2B2}"/>
                </a:ext>
              </a:extLst>
            </p:cNvPr>
            <p:cNvSpPr txBox="1"/>
            <p:nvPr/>
          </p:nvSpPr>
          <p:spPr>
            <a:xfrm>
              <a:off x="5680529" y="4148269"/>
              <a:ext cx="2381610" cy="1323439"/>
            </a:xfrm>
            <a:prstGeom prst="rect">
              <a:avLst/>
            </a:prstGeom>
            <a:noFill/>
            <a:ln>
              <a:solidFill>
                <a:srgbClr val="70AD47">
                  <a:lumMod val="5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В ФПУ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1.2.5.1.4.1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1.2.5.1.4.2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1.2.5.1.4.3</a:t>
              </a:r>
            </a:p>
          </p:txBody>
        </p:sp>
      </p:grpSp>
      <p:pic>
        <p:nvPicPr>
          <p:cNvPr id="26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24" y="867529"/>
            <a:ext cx="1008000" cy="100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958" y="867529"/>
            <a:ext cx="1008000" cy="100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805" y="867529"/>
            <a:ext cx="1008000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77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9686" y="0"/>
            <a:ext cx="59389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ВЕБИНАРЫ ИЗДАТЕЛЬСТВА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май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0386" y="1236972"/>
            <a:ext cx="96093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14.05.2020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 11:30 – «Физика в повседневной жизни. Оптические иллюзии - что это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?»</a:t>
            </a:r>
          </a:p>
          <a:p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21.05.2020 в 13:30 – «Возможности 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медиатеки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«Просвещение» для современной школы»</a:t>
            </a:r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27.05.2020 в 9:30 – «</a:t>
            </a:r>
            <a:r>
              <a:rPr lang="ru-RU" sz="2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Лайфхаки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при подготовке к ЕГЭ по физике»</a:t>
            </a:r>
          </a:p>
          <a:p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28.05.2020 в 11:30 – «Профильный курс физики. Отбираем инструменты для преподавания»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02010" y="3483741"/>
            <a:ext cx="4874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ЕСЛИ ВАМ НУЖНА ПОМОЩЬ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77157" y="4006961"/>
            <a:ext cx="7866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Вас интересует какая-либо проблемная тема? Мы готовы помочь!</a:t>
            </a:r>
          </a:p>
          <a:p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Предложите тему </a:t>
            </a:r>
            <a:r>
              <a:rPr lang="ru-RU" sz="2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вебинара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hlinkClick r:id="rId3"/>
              </a:rPr>
              <a:t>Olitvinov@prosv.ru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807" y="1625292"/>
            <a:ext cx="1363807" cy="13638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54695" y="4714847"/>
            <a:ext cx="6568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СПЕЦИАЛЬНО ДЛЯ УЧИТЕЛЕЙ ФИЗИКИ</a:t>
            </a:r>
            <a:endParaRPr lang="ru-RU" sz="28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0386" y="5284233"/>
            <a:ext cx="113512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Инстаграм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-аккаунт с актуальной информацией по методике преподавания физики, новинками материалов, анонсы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вебинаров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и конференций. Подписывайтесь на ресурс:</a:t>
            </a:r>
          </a:p>
          <a:p>
            <a:pPr algn="ctr"/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@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fiz_prosv</a:t>
            </a:r>
            <a:endParaRPr lang="en-US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070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05" y="1820163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spc="-40" dirty="0">
                <a:solidFill>
                  <a:srgbClr val="2A339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</a:rPr>
              <a:t>СПАСИБО ЗА ВНИМАНИЕ!</a:t>
            </a:r>
            <a:br>
              <a:rPr lang="ru-RU" sz="3200" spc="-40" dirty="0">
                <a:solidFill>
                  <a:srgbClr val="2A339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</a:rPr>
            </a:br>
            <a:r>
              <a:rPr lang="ru-RU" sz="3200" spc="-40" dirty="0">
                <a:solidFill>
                  <a:srgbClr val="2A339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</a:rPr>
              <a:t/>
            </a:r>
            <a:br>
              <a:rPr lang="ru-RU" sz="3200" spc="-40" dirty="0">
                <a:solidFill>
                  <a:srgbClr val="2A339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</a:rPr>
            </a:br>
            <a:endParaRPr lang="ru-RU" sz="3200" spc="-40" dirty="0">
              <a:solidFill>
                <a:srgbClr val="2A3393"/>
              </a:solidFill>
              <a:latin typeface="Cambria Math" panose="02040503050406030204" pitchFamily="18" charset="0"/>
              <a:ea typeface="Cambria Math" panose="02040503050406030204" pitchFamily="18" charset="0"/>
              <a:cs typeface="Open Sans" panose="020B0606030504020204" pitchFamily="34" charset="0"/>
            </a:endParaRPr>
          </a:p>
        </p:txBody>
      </p:sp>
      <p:sp>
        <p:nvSpPr>
          <p:cNvPr id="66" name="Подзаголовок 2"/>
          <p:cNvSpPr txBox="1">
            <a:spLocks/>
          </p:cNvSpPr>
          <p:nvPr/>
        </p:nvSpPr>
        <p:spPr>
          <a:xfrm>
            <a:off x="2776403" y="2685875"/>
            <a:ext cx="7330667" cy="2816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900" b="1" spc="-40" dirty="0">
                <a:solidFill>
                  <a:srgbClr val="2A339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</a:rPr>
              <a:t>Группа компаний «Просвещение»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</a:rPr>
              <a:t>Адрес: 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</a:rPr>
              <a:t>127473, Москва, ул.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</a:rPr>
              <a:t>Краснопролетарская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</a:rPr>
              <a:t>, д. 16, стр. 3, подъезд 8, бизнес-центр «Новослободский»</a:t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</a:rPr>
            </a:br>
            <a:r>
              <a:rPr lang="ru-RU" sz="14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</a:rPr>
              <a:t>Телефон: 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</a:rPr>
              <a:t>+7 (495) 789-30-40</a:t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</a:rPr>
            </a:br>
            <a:r>
              <a:rPr lang="ru-RU" sz="14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</a:rPr>
              <a:t>Факс: 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</a:rPr>
              <a:t>+7 (495) 789-30-41</a:t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</a:rPr>
            </a:br>
            <a:r>
              <a:rPr lang="ru-RU" sz="14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</a:rPr>
              <a:t>Сайт: 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  <a:hlinkClick r:id="rId3"/>
              </a:rPr>
              <a:t>prosv.ru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</a:rPr>
              <a:t>Горячая линия: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  <a:hlinkClick r:id="rId4"/>
              </a:rPr>
              <a:t>vopros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  <a:hlinkClick r:id="rId4"/>
              </a:rPr>
              <a:t>@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  <a:hlinkClick r:id="rId4"/>
              </a:rPr>
              <a:t>prosv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  <a:hlinkClick r:id="rId4"/>
              </a:rPr>
              <a:t>.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  <a:hlinkClick r:id="rId4"/>
              </a:rPr>
              <a:t>ru</a:t>
            </a:r>
            <a:r>
              <a:rPr lang="ru-RU" sz="14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</a:rPr>
              <a:t/>
            </a:r>
            <a:br>
              <a:rPr lang="ru-RU" sz="14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</a:rPr>
            </a:br>
            <a:r>
              <a:rPr lang="ru-RU" sz="29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</a:rPr>
              <a:t/>
            </a:r>
            <a:br>
              <a:rPr lang="ru-RU" sz="29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</a:rPr>
            </a:br>
            <a:endParaRPr lang="ru-RU" sz="29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Cambria Math" panose="02040503050406030204" pitchFamily="18" charset="0"/>
              <a:ea typeface="Cambria Math" panose="02040503050406030204" pitchFamily="18" charset="0"/>
              <a:cs typeface="Open Sans" panose="020B0606030504020204" pitchFamily="34" charset="0"/>
            </a:endParaRPr>
          </a:p>
        </p:txBody>
      </p:sp>
      <p:sp>
        <p:nvSpPr>
          <p:cNvPr id="69" name="Заголовок 1"/>
          <p:cNvSpPr txBox="1">
            <a:spLocks/>
          </p:cNvSpPr>
          <p:nvPr/>
        </p:nvSpPr>
        <p:spPr bwMode="auto">
          <a:xfrm>
            <a:off x="215445" y="5667489"/>
            <a:ext cx="9007880" cy="740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5" y="1274491"/>
            <a:ext cx="10987315" cy="0"/>
          </a:xfrm>
          <a:prstGeom prst="line">
            <a:avLst/>
          </a:prstGeom>
          <a:ln>
            <a:solidFill>
              <a:srgbClr val="2A339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90753" y="5965187"/>
            <a:ext cx="7397771" cy="7540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«Все права защищены. Настоящая информация является конфиденциальной, может содержать результаты интеллектуальной деятельности и/или средства индивидуализации, принадлежащие АО «Издательство «Просвещение» (ОГРН 1147746296532), персональные данные физических лиц, а также информацию, являющуюся коммерческой тайной АО «Издательство «Просвещение». Информация адресована в печатной или электронной форме исключительно лицам, которым она предназначена. Если Вы не являетесь адресатом или получили информацию по ошибке, просьба незамедлительно сообщить об этом отправителю и удалить все копии этих материалов, которые могут находиться на Вашем сервере или уничтожить физически. Никакая часть информации не может быть скопирована, раскрыта или распространена в какой бы то ни было форме и какими бы то ни было средствами, включая размещение в сети Интернет и в корпоративных сетях, а также записана в память ЭВМ, для частного или публичного использования, без письменного разрешения владельца авторских прав.</a:t>
            </a:r>
          </a:p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АО «Издательство «Просвещение», 2020»</a:t>
            </a:r>
          </a:p>
        </p:txBody>
      </p:sp>
      <p:pic>
        <p:nvPicPr>
          <p:cNvPr id="9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002008" y="4787942"/>
            <a:ext cx="3885569" cy="191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Телефон: 8(495)789-30-40 доб.41-03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What’s </a:t>
            </a:r>
            <a:r>
              <a:rPr lang="en-US" sz="1600" b="1" dirty="0" smtClean="0">
                <a:solidFill>
                  <a:srgbClr val="1F497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app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8 (963)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976-10-01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solidFill>
                  <a:srgbClr val="1F497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Telegram: 8 (977) 992-42-30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/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E-mail: 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hlinkClick r:id="rId6"/>
              </a:rPr>
              <a:t>OLitvinov@prosv.ru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solidFill>
                  <a:srgbClr val="1F497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Instagram: @</a:t>
            </a:r>
            <a:r>
              <a:rPr lang="en-US" sz="1600" b="1" dirty="0" err="1" smtClean="0">
                <a:solidFill>
                  <a:srgbClr val="1F497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fiz_prosv</a:t>
            </a:r>
            <a:endParaRPr lang="en-US" sz="1600" b="1" dirty="0" smtClean="0">
              <a:solidFill>
                <a:srgbClr val="1F497D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097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730007"/>
            <a:ext cx="10404000" cy="0"/>
          </a:xfrm>
          <a:prstGeom prst="line">
            <a:avLst/>
          </a:prstGeom>
          <a:ln>
            <a:solidFill>
              <a:srgbClr val="2A339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4813" y="60463"/>
            <a:ext cx="5585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Виды оптических иллюзий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4813" y="814777"/>
            <a:ext cx="113335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A3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Оптическая </a:t>
            </a:r>
            <a:r>
              <a:rPr lang="ru-RU" b="1" dirty="0" smtClean="0">
                <a:solidFill>
                  <a:srgbClr val="2A3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иллюзия</a:t>
            </a:r>
            <a:r>
              <a:rPr lang="ru-RU" b="1" dirty="0">
                <a:solidFill>
                  <a:srgbClr val="2A3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—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ошибка в зрительном восприятии, вызванная неточностью или неадекватностью процессов неосознаваемой коррекции зрительного образа, а также физическими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причинами.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8186" y="1592043"/>
            <a:ext cx="4323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rgbClr val="2A3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Виды оптических иллюзий:</a:t>
            </a:r>
            <a:endParaRPr lang="ru-RU" sz="2400" b="1" u="sng" dirty="0">
              <a:solidFill>
                <a:srgbClr val="2A33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813" y="2194560"/>
            <a:ext cx="441511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2A3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Обман зрения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2A3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Иллюзия восприятия цвета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2A3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Восприятие глубины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2A3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Восприятие размера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2A3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Перевёртыши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2A3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Стерео-иллюзии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2A3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Иллюзия наклонной башни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2A3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Комната </a:t>
            </a:r>
            <a:r>
              <a:rPr lang="ru-RU" sz="2400" dirty="0" err="1" smtClean="0">
                <a:solidFill>
                  <a:srgbClr val="2A3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Эймса</a:t>
            </a:r>
            <a:endParaRPr lang="ru-RU" sz="2400" dirty="0" smtClean="0">
              <a:solidFill>
                <a:srgbClr val="2A33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2A3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Движущиеся иллюзии</a:t>
            </a:r>
            <a:endParaRPr lang="ru-RU" sz="2400" dirty="0">
              <a:solidFill>
                <a:srgbClr val="2A33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000" y="2259873"/>
            <a:ext cx="3339330" cy="21423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160" y="3481270"/>
            <a:ext cx="4335916" cy="288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35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730007"/>
            <a:ext cx="10404000" cy="0"/>
          </a:xfrm>
          <a:prstGeom prst="line">
            <a:avLst/>
          </a:prstGeom>
          <a:ln>
            <a:solidFill>
              <a:srgbClr val="2A339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43020" y="0"/>
            <a:ext cx="29642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2A3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Обман зрения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3019" y="730007"/>
            <a:ext cx="105599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Существует эффект зрительного восприятия, когда наблюдатель сознательно или же непроизвольно даёт не соответствующее действительности объяснение наблюдаемой им картине.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861" y="1745670"/>
            <a:ext cx="8943295" cy="503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1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730007"/>
            <a:ext cx="10404000" cy="0"/>
          </a:xfrm>
          <a:prstGeom prst="line">
            <a:avLst/>
          </a:prstGeom>
          <a:ln>
            <a:solidFill>
              <a:srgbClr val="2A339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43020" y="0"/>
            <a:ext cx="29642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2A3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Обман зрения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3019" y="730007"/>
            <a:ext cx="105599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Существует эффект зрительного восприятия, когда наблюдатель сознательно или же непроизвольно даёт не соответствующее действительности объяснение наблюдаемой им картине.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861" y="1745670"/>
            <a:ext cx="8943295" cy="50306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417" y="3079448"/>
            <a:ext cx="4898675" cy="36740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8" y="1745670"/>
            <a:ext cx="4886329" cy="30501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229" y="1745670"/>
            <a:ext cx="3369771" cy="33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20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730007"/>
            <a:ext cx="10404000" cy="0"/>
          </a:xfrm>
          <a:prstGeom prst="line">
            <a:avLst/>
          </a:prstGeom>
          <a:ln>
            <a:solidFill>
              <a:srgbClr val="2A339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43020" y="0"/>
            <a:ext cx="29642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2A3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Обман зрения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3019" y="730007"/>
            <a:ext cx="105599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Существует эффект зрительного восприятия, когда наблюдатель сознательно или же непроизвольно даёт не соответствующее действительности объяснение наблюдаемой им картине.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113" y="1889077"/>
            <a:ext cx="5228502" cy="47448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759" y="1460015"/>
            <a:ext cx="2696481" cy="30612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9" y="1745670"/>
            <a:ext cx="2699567" cy="35969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461" y="4305300"/>
            <a:ext cx="38100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67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730007"/>
            <a:ext cx="10404000" cy="0"/>
          </a:xfrm>
          <a:prstGeom prst="line">
            <a:avLst/>
          </a:prstGeom>
          <a:ln>
            <a:solidFill>
              <a:srgbClr val="2A339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43020" y="0"/>
            <a:ext cx="29642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2A3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Обман зрения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3019" y="730007"/>
            <a:ext cx="105599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Существует эффект зрительного восприятия, когда наблюдатель сознательно или же непроизвольно даёт не соответствующее действительности объяснение наблюдаемой им картине.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" y="1745670"/>
            <a:ext cx="5228502" cy="47448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042" y="1745670"/>
            <a:ext cx="5378308" cy="454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84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730007"/>
            <a:ext cx="10404000" cy="0"/>
          </a:xfrm>
          <a:prstGeom prst="line">
            <a:avLst/>
          </a:prstGeom>
          <a:ln>
            <a:solidFill>
              <a:srgbClr val="2A339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43020" y="0"/>
            <a:ext cx="29642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2A3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Обман зрения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7" y="795919"/>
            <a:ext cx="3808639" cy="2240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2548" y="795919"/>
            <a:ext cx="747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A3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Марс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– четвёртая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планета от Солнца, и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последняя планета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Земной группы.</a:t>
            </a:r>
          </a:p>
          <a:p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2548" y="1462427"/>
            <a:ext cx="7889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В отличие от Венеры и Меркурия на Марсе наблюдается смена времён года, причем в разных полушариях они проявляются по разному. Для северного полушария характерны более мягкая зима и прохладное лето; в южном полушарии зима более холодная, а лето более жаркое.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162" y="3102206"/>
            <a:ext cx="7140353" cy="17850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88315" y="4806015"/>
            <a:ext cx="2416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Песчаная буря на Марсе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38" y="5130768"/>
            <a:ext cx="9144000" cy="113948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284499" y="6221771"/>
            <a:ext cx="76236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Панорама поверхности, снятая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марсоходом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«Спирит» 23—28 ноября 2005</a:t>
            </a:r>
          </a:p>
        </p:txBody>
      </p:sp>
    </p:spTree>
    <p:extLst>
      <p:ext uri="{BB962C8B-B14F-4D97-AF65-F5344CB8AC3E}">
        <p14:creationId xmlns:p14="http://schemas.microsoft.com/office/powerpoint/2010/main" val="2474760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730007"/>
            <a:ext cx="10404000" cy="0"/>
          </a:xfrm>
          <a:prstGeom prst="line">
            <a:avLst/>
          </a:prstGeom>
          <a:ln>
            <a:solidFill>
              <a:srgbClr val="2A339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43020" y="0"/>
            <a:ext cx="29642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2A3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Обман зрения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7" y="795919"/>
            <a:ext cx="3808639" cy="2240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2548" y="795919"/>
            <a:ext cx="747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A3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Марс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– четвёртая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планета от Солнца, и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последняя планета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Земной группы.</a:t>
            </a:r>
          </a:p>
          <a:p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3542" y="1466669"/>
            <a:ext cx="4741818" cy="355789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2181" y="1257350"/>
            <a:ext cx="4191019" cy="31445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020" y="3245614"/>
            <a:ext cx="4276045" cy="308524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80573" y="6330862"/>
            <a:ext cx="1069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hlinkClick r:id="rId8"/>
              </a:rPr>
              <a:t>https://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hlinkClick r:id="rId8"/>
              </a:rPr>
              <a:t>www.360cities.net/image/panorama-from-mars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- виртуальная прогулка по поверхности Марса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02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71F7D17AAC9B84D9B10D0E7E91C15BE" ma:contentTypeVersion="2" ma:contentTypeDescription="Создание документа." ma:contentTypeScope="" ma:versionID="2ac0aaf2266523265383f9f0baf518bd">
  <xsd:schema xmlns:xsd="http://www.w3.org/2001/XMLSchema" xmlns:xs="http://www.w3.org/2001/XMLSchema" xmlns:p="http://schemas.microsoft.com/office/2006/metadata/properties" xmlns:ns2="1ca21ed8-a3df-4193-b700-fd65bdc63fa0" targetNamespace="http://schemas.microsoft.com/office/2006/metadata/properties" ma:root="true" ma:fieldsID="37d2bbe8966a65f4271685c3f2b8cf62" ns2:_="">
    <xsd:import namespace="1ca21ed8-a3df-4193-b700-fd65bdc63fa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21ed8-a3df-4193-b700-fd65bdc63fa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ca21ed8-a3df-4193-b700-fd65bdc63fa0">US75DVFUYAPE-424-1732</_dlc_DocId>
    <_dlc_DocIdUrl xmlns="1ca21ed8-a3df-4193-b700-fd65bdc63fa0">
      <Url>http://www.eduportal44.ru/Makariev_EDU/Nejitino/OF/_layouts/15/DocIdRedir.aspx?ID=US75DVFUYAPE-424-1732</Url>
      <Description>US75DVFUYAPE-424-1732</Description>
    </_dlc_DocIdUrl>
  </documentManagement>
</p:properties>
</file>

<file path=customXml/itemProps1.xml><?xml version="1.0" encoding="utf-8"?>
<ds:datastoreItem xmlns:ds="http://schemas.openxmlformats.org/officeDocument/2006/customXml" ds:itemID="{F9681F5E-F40C-4E70-8D8F-19CCDE59CE1A}"/>
</file>

<file path=customXml/itemProps2.xml><?xml version="1.0" encoding="utf-8"?>
<ds:datastoreItem xmlns:ds="http://schemas.openxmlformats.org/officeDocument/2006/customXml" ds:itemID="{831E4307-B86A-4999-81F5-CE43CD09511C}"/>
</file>

<file path=customXml/itemProps3.xml><?xml version="1.0" encoding="utf-8"?>
<ds:datastoreItem xmlns:ds="http://schemas.openxmlformats.org/officeDocument/2006/customXml" ds:itemID="{9A86C1A0-0290-45B6-A446-2FB928E649B6}"/>
</file>

<file path=customXml/itemProps4.xml><?xml version="1.0" encoding="utf-8"?>
<ds:datastoreItem xmlns:ds="http://schemas.openxmlformats.org/officeDocument/2006/customXml" ds:itemID="{44FA9D99-E33A-4A65-9FFE-529B746CBD51}"/>
</file>

<file path=docProps/app.xml><?xml version="1.0" encoding="utf-8"?>
<Properties xmlns="http://schemas.openxmlformats.org/officeDocument/2006/extended-properties" xmlns:vt="http://schemas.openxmlformats.org/officeDocument/2006/docPropsVTypes">
  <TotalTime>5225</TotalTime>
  <Words>1360</Words>
  <Application>Microsoft Office PowerPoint</Application>
  <PresentationFormat>Широкоэкранный</PresentationFormat>
  <Paragraphs>164</Paragraphs>
  <Slides>28</Slides>
  <Notes>28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Cambria</vt:lpstr>
      <vt:lpstr>Cambria Math</vt:lpstr>
      <vt:lpstr>Open Sans</vt:lpstr>
      <vt:lpstr>Open Sans Light</vt:lpstr>
      <vt:lpstr>Times New Roman</vt:lpstr>
      <vt:lpstr>Тема Office</vt:lpstr>
      <vt:lpstr>Слайд think-cell</vt:lpstr>
      <vt:lpstr>«Физика в повседневной жизни. Оптические иллюзии - что это?»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КОМПАНИЙ ПРОСВЕЩЕНИЕ — СИСТЕМЕ ОБРАЗОВАНИЯ</dc:title>
  <dc:creator>Мегдальский Денис Игоревич</dc:creator>
  <cp:lastModifiedBy>haven</cp:lastModifiedBy>
  <cp:revision>449</cp:revision>
  <dcterms:created xsi:type="dcterms:W3CDTF">2019-08-12T18:04:10Z</dcterms:created>
  <dcterms:modified xsi:type="dcterms:W3CDTF">2020-05-13T14:26:26Z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0x010100D71F7D17AAC9B84D9B10D0E7E91C15BE</vt:lpwstr>
  </property>
  <property fmtid="{D5CDD505-2E9C-101B-9397-08002B2CF9AE}" pid="3" name="_dlc_DocIdItemGuid">
    <vt:lpwstr>353c02fc-0af1-4f0d-a034-2f544a30744c</vt:lpwstr>
  </property>
</Properties>
</file>