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7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</p:sldMasterIdLst>
  <p:notesMasterIdLst>
    <p:notesMasterId r:id="rId42"/>
  </p:notesMasterIdLst>
  <p:sldIdLst>
    <p:sldId id="257" r:id="rId3"/>
    <p:sldId id="258" r:id="rId4"/>
    <p:sldId id="260" r:id="rId5"/>
    <p:sldId id="267" r:id="rId6"/>
    <p:sldId id="265" r:id="rId7"/>
    <p:sldId id="266" r:id="rId8"/>
    <p:sldId id="268" r:id="rId9"/>
    <p:sldId id="262" r:id="rId10"/>
    <p:sldId id="299" r:id="rId11"/>
    <p:sldId id="297" r:id="rId12"/>
    <p:sldId id="298" r:id="rId13"/>
    <p:sldId id="270" r:id="rId14"/>
    <p:sldId id="293" r:id="rId15"/>
    <p:sldId id="294" r:id="rId16"/>
    <p:sldId id="295" r:id="rId17"/>
    <p:sldId id="269" r:id="rId18"/>
    <p:sldId id="273" r:id="rId19"/>
    <p:sldId id="275" r:id="rId20"/>
    <p:sldId id="279" r:id="rId21"/>
    <p:sldId id="280" r:id="rId22"/>
    <p:sldId id="281" r:id="rId23"/>
    <p:sldId id="300" r:id="rId24"/>
    <p:sldId id="301" r:id="rId25"/>
    <p:sldId id="302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63" r:id="rId38"/>
    <p:sldId id="277" r:id="rId39"/>
    <p:sldId id="278" r:id="rId40"/>
    <p:sldId id="264" r:id="rId41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754" y="-25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F850E-0073-4192-ADA0-C49D80A739C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331E-1375-4A5C-AA21-B0B4F7F8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9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ABCD87-94AF-4B5B-BAF1-F5284FE899C7}" type="datetime1">
              <a:rPr lang="ru-RU" smtClean="0">
                <a:solidFill>
                  <a:prstClr val="black"/>
                </a:solidFill>
              </a:rPr>
              <a:pPr/>
              <a:t>09.04.2020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62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1600571"/>
            <a:ext cx="10361851" cy="1780520"/>
          </a:xfrm>
        </p:spPr>
        <p:txBody>
          <a:bodyPr anchor="b">
            <a:norm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556824"/>
            <a:ext cx="8533289" cy="147354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1" y="1448137"/>
            <a:ext cx="2742843" cy="4488372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1448135"/>
            <a:ext cx="8025355" cy="448837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61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1600571"/>
            <a:ext cx="10361851" cy="1780520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556824"/>
            <a:ext cx="8533289" cy="147354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6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1" y="228653"/>
            <a:ext cx="11593083" cy="473768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2203" y="4204566"/>
            <a:ext cx="3834739" cy="71419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973" y="4076234"/>
            <a:ext cx="7391724" cy="85033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147" y="4088509"/>
            <a:ext cx="7289691" cy="77445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8346" y="4075118"/>
            <a:ext cx="4410093" cy="65170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3" y="4059495"/>
            <a:ext cx="11629654" cy="1330182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24" y="2464130"/>
            <a:ext cx="10361851" cy="1524353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917" y="1437782"/>
            <a:ext cx="8555865" cy="94001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090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1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091" y="2678734"/>
            <a:ext cx="5095593" cy="639910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992" y="3429795"/>
            <a:ext cx="5092744" cy="2697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794" y="2678733"/>
            <a:ext cx="5095593" cy="639910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3429795"/>
            <a:ext cx="5095593" cy="2697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4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7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3" y="714356"/>
            <a:ext cx="11629654" cy="1330182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5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041" y="3582231"/>
            <a:ext cx="4469818" cy="190544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041" y="2286529"/>
            <a:ext cx="4469818" cy="125301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10" y="1829224"/>
            <a:ext cx="5204757" cy="3810882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6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1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029" y="338745"/>
            <a:ext cx="5082865" cy="2430497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0267" y="2786178"/>
            <a:ext cx="5090627" cy="24220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456" y="1371917"/>
            <a:ext cx="4754261" cy="2926758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80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61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922D5-8C9D-48A0-95FC-4E289A89794A}" type="slidenum">
              <a:rPr lang="ru-RU" smtClean="0">
                <a:solidFill>
                  <a:srgbClr val="4E5B6F"/>
                </a:solidFill>
              </a:rPr>
              <a:pPr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1448137"/>
            <a:ext cx="2742843" cy="4488372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448135"/>
            <a:ext cx="8025355" cy="448837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3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2" y="228654"/>
            <a:ext cx="11593083" cy="473768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2204" y="4204567"/>
            <a:ext cx="3834739" cy="71419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973" y="4076235"/>
            <a:ext cx="7391724" cy="85033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148" y="4088510"/>
            <a:ext cx="7289691" cy="77445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8347" y="4075119"/>
            <a:ext cx="4410093" cy="65170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3" y="4059495"/>
            <a:ext cx="11629654" cy="1330182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25" y="2464130"/>
            <a:ext cx="10361851" cy="1524353"/>
          </a:xfrm>
        </p:spPr>
        <p:txBody>
          <a:bodyPr anchor="t">
            <a:normAutofit/>
          </a:bodyPr>
          <a:lstStyle>
            <a:lvl1pPr algn="ctr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918" y="1437782"/>
            <a:ext cx="8555865" cy="94001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091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2" y="2679812"/>
            <a:ext cx="5095593" cy="34480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092" y="2678734"/>
            <a:ext cx="5095593" cy="639910"/>
          </a:xfrm>
        </p:spPr>
        <p:txBody>
          <a:bodyPr anchor="ctr"/>
          <a:lstStyle>
            <a:lvl1pPr marL="0" indent="0" algn="ctr">
              <a:buNone/>
              <a:defRPr sz="2900" b="0">
                <a:solidFill>
                  <a:schemeClr val="tx2"/>
                </a:solidFill>
                <a:latin typeface="+mj-lt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992" y="3429794"/>
            <a:ext cx="5092744" cy="26977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795" y="2678733"/>
            <a:ext cx="5095593" cy="639910"/>
          </a:xfrm>
        </p:spPr>
        <p:txBody>
          <a:bodyPr anchor="ctr"/>
          <a:lstStyle>
            <a:lvl1pPr marL="0" indent="0" algn="ctr">
              <a:buNone/>
              <a:defRPr sz="2900" b="0" i="0">
                <a:solidFill>
                  <a:schemeClr val="tx2"/>
                </a:solidFill>
                <a:latin typeface="+mj-lt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3429794"/>
            <a:ext cx="5095593" cy="26977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3" y="714356"/>
            <a:ext cx="11629654" cy="1330182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2" y="228653"/>
            <a:ext cx="11593083" cy="1426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041" y="3582231"/>
            <a:ext cx="4469818" cy="190544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714"/>
              </a:spcAft>
              <a:buNone/>
              <a:defRPr sz="2100">
                <a:solidFill>
                  <a:schemeClr val="tx2"/>
                </a:solidFill>
              </a:defRPr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3" y="714357"/>
            <a:ext cx="11629654" cy="1331888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041" y="2286529"/>
            <a:ext cx="4469818" cy="1253018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11" y="1829224"/>
            <a:ext cx="5204757" cy="3810882"/>
          </a:xfrm>
        </p:spPr>
        <p:txBody>
          <a:bodyPr anchor="ctr"/>
          <a:lstStyle>
            <a:lvl1pPr>
              <a:buClr>
                <a:schemeClr val="bg1"/>
              </a:buClr>
              <a:defRPr sz="26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9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9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2" y="228653"/>
            <a:ext cx="11593083" cy="603643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3" y="5355203"/>
            <a:ext cx="11629654" cy="1331888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030" y="338745"/>
            <a:ext cx="5082865" cy="2430497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0268" y="2786178"/>
            <a:ext cx="5090627" cy="242202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457" y="1371917"/>
            <a:ext cx="4754261" cy="2926758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800">
                <a:solidFill>
                  <a:schemeClr val="bg1"/>
                </a:solidFill>
              </a:defRPr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2" y="228653"/>
            <a:ext cx="11593083" cy="246945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3" y="1679818"/>
            <a:ext cx="11629654" cy="1330182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002" y="6251613"/>
            <a:ext cx="504826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BCCD4C-375D-4B93-AE54-35FABDA9C7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51" y="6251613"/>
            <a:ext cx="504826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758" y="6251612"/>
            <a:ext cx="154890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524200A0-FE59-4959-84C1-391C7045A32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605" y="2676088"/>
            <a:ext cx="9876492" cy="3451495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1" indent="-326551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685983" indent="-326551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18581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60627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741603" indent="-272125" algn="l" defTabSz="1088502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122578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503554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2884530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265505" indent="-272125" algn="l" defTabSz="1088502" rtl="0" eaLnBrk="1" latinLnBrk="0" hangingPunct="1">
        <a:spcBef>
          <a:spcPts val="457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1" y="228653"/>
            <a:ext cx="11593083" cy="246945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3" y="1679818"/>
            <a:ext cx="11629654" cy="1330182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001" y="6251613"/>
            <a:ext cx="504826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fld id="{7C529DF2-1896-415D-B329-ED54AE031D2A}" type="datetimeFigureOut">
              <a:rPr lang="ru-RU" smtClean="0">
                <a:solidFill>
                  <a:srgbClr val="4E5B6F"/>
                </a:solidFill>
              </a:rPr>
              <a:pPr defTabSz="914400"/>
              <a:t>09.04.2020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51" y="6251613"/>
            <a:ext cx="5048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758" y="6251612"/>
            <a:ext cx="154890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fld id="{B9E922D5-8C9D-48A0-95FC-4E289A89794A}" type="slidenum">
              <a:rPr lang="ru-RU" smtClean="0">
                <a:solidFill>
                  <a:srgbClr val="4E5B6F"/>
                </a:solidFill>
              </a:rPr>
              <a:pPr defTabSz="914400"/>
              <a:t>‹#›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605" y="2676087"/>
            <a:ext cx="9876492" cy="345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9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ss-fizika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-fizika.ru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ss-fizika.ru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:\инет\РАБОТА\ОНЛАЙН-УРОК\РИСУНКИ\344453-PADD3Z-8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b="10886"/>
          <a:stretch/>
        </p:blipFill>
        <p:spPr bwMode="auto">
          <a:xfrm>
            <a:off x="2" y="0"/>
            <a:ext cx="1220153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9539" y="1588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61000"/>
                </a:schemeClr>
              </a:gs>
              <a:gs pos="32000">
                <a:schemeClr val="bg2">
                  <a:lumMod val="75000"/>
                  <a:alpha val="51000"/>
                </a:schemeClr>
              </a:gs>
              <a:gs pos="100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27054" y="2569351"/>
            <a:ext cx="4464496" cy="1829223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</a:rPr>
              <a:t>ФИЗИКА НА КАЖДЫЙ ДЕНЬ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92620" y="6094090"/>
            <a:ext cx="3797795" cy="46782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95000"/>
              </a:lnSpc>
            </a:pP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Емельяненко Наталья Владимировна</a:t>
            </a:r>
            <a:b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Редактор по физике</a:t>
            </a:r>
            <a:endParaRPr lang="ru-RU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9" y="6478857"/>
            <a:ext cx="69978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2019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868665" y="285217"/>
            <a:ext cx="2131199" cy="736914"/>
            <a:chOff x="10099577" y="300997"/>
            <a:chExt cx="1512553" cy="523002"/>
          </a:xfrm>
          <a:solidFill>
            <a:sysClr val="window" lastClr="FFFFFF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6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9972" y="351065"/>
            <a:ext cx="10971372" cy="1253018"/>
          </a:xfrm>
        </p:spPr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19" y="5229994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2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2695774"/>
            <a:ext cx="95567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3678436"/>
            <a:ext cx="95821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4646" y="3294725"/>
            <a:ext cx="7741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аккумуляторе соответствует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9972" y="351065"/>
            <a:ext cx="10971372" cy="1253018"/>
          </a:xfrm>
        </p:spPr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2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sp>
        <p:nvSpPr>
          <p:cNvPr id="28" name="Заголовок 2"/>
          <p:cNvSpPr txBox="1">
            <a:spLocks/>
          </p:cNvSpPr>
          <p:nvPr/>
        </p:nvSpPr>
        <p:spPr>
          <a:xfrm>
            <a:off x="3214886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376803" y="5375171"/>
                <a:ext cx="905889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𝑃</m:t>
                      </m:r>
                      <m:r>
                        <a:rPr lang="en-US" sz="2200" b="0" i="1" smtClean="0">
                          <a:latin typeface="Cambria Math"/>
                        </a:rPr>
                        <m:t>=1500 мА∙</m:t>
                      </m:r>
                      <m:r>
                        <a:rPr lang="ru-RU" sz="2200" b="0" i="1" smtClean="0">
                          <a:latin typeface="Cambria Math"/>
                        </a:rPr>
                        <m:t>ч∙1,2 В=1,5 А∙1</m:t>
                      </m:r>
                      <m:r>
                        <a:rPr lang="ru-RU" sz="2200" i="1">
                          <a:latin typeface="Cambria Math"/>
                          <a:ea typeface="Cambria Math"/>
                        </a:rPr>
                        <m:t> ч∙1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,2 В=1,8 Вт∙ч=0,0018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803" y="5375171"/>
                <a:ext cx="9058890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0" y="6166099"/>
                <a:ext cx="12190413" cy="430887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>
                <a:spAutoFit/>
              </a:bodyPr>
              <a:lstStyle/>
              <a:p>
                <a:pPr lvl="0" algn="r"/>
                <a:r>
                  <a:rPr lang="ru-RU" sz="2200" dirty="0" smtClean="0">
                    <a:solidFill>
                      <a:prstClr val="black"/>
                    </a:solidFill>
                    <a:ea typeface="Cambria Math"/>
                  </a:rPr>
                  <a:t>О</a:t>
                </a:r>
                <a14:m>
                  <m:oMath xmlns:m="http://schemas.openxmlformats.org/officeDocument/2006/math">
                    <m:r>
                      <a:rPr lang="ru-RU" sz="2200" b="0" i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твет: </m:t>
                    </m:r>
                    <m:r>
                      <a:rPr lang="ru-RU" sz="22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0,0018 кВт∙ч</m:t>
                    </m:r>
                  </m:oMath>
                </a14:m>
                <a:endParaRPr lang="ru-RU" sz="2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6099"/>
                <a:ext cx="12190413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7042" b="-267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2695774"/>
            <a:ext cx="95567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" y="3678436"/>
            <a:ext cx="95821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054646" y="3294725"/>
            <a:ext cx="7741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аккумуляторе соответствует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701602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1" y="2565698"/>
            <a:ext cx="8387085" cy="257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147090"/>
            <a:ext cx="8280920" cy="171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91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2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4566" y="501657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Стоимость электроэнергии равна: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0,00225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∙4,65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р.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3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50590" y="1557586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" y="2565698"/>
            <a:ext cx="5127298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566" y="4228036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Энергия для зарядки аккумулятора равна: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34566" y="501657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Стоимость электроэнергии равна: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245683" y="5520626"/>
                <a:ext cx="3799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50÷0,0105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4790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(раз).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683" y="5520626"/>
                <a:ext cx="379943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0" y="6022082"/>
            <a:ext cx="12190413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Таким образом, стоимость новой батарейки больше </a:t>
            </a:r>
            <a:r>
              <a:rPr lang="ru-RU" dirty="0" smtClean="0"/>
              <a:t>в 4790 </a:t>
            </a:r>
            <a:r>
              <a:rPr lang="ru-RU" dirty="0" smtClean="0"/>
              <a:t>раз превосходит                                    стоимость зарядки аккумулятора.</a:t>
            </a:r>
            <a:endParaRPr lang="ru-RU" dirty="0"/>
          </a:p>
        </p:txBody>
      </p:sp>
      <p:sp>
        <p:nvSpPr>
          <p:cNvPr id="31" name="Заголовок 2"/>
          <p:cNvSpPr txBox="1">
            <a:spLocks/>
          </p:cNvSpPr>
          <p:nvPr/>
        </p:nvSpPr>
        <p:spPr>
          <a:xfrm>
            <a:off x="7391350" y="2757608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РЕШЕНИЕ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b="50000"/>
          <a:stretch/>
        </p:blipFill>
        <p:spPr>
          <a:xfrm>
            <a:off x="10487694" y="2709713"/>
            <a:ext cx="1253650" cy="13088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0,00225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∙4,65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0,0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105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 р.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900" y="5016570"/>
                <a:ext cx="3796232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200" b="0" i="1" smtClean="0">
                          <a:latin typeface="Cambria Math"/>
                        </a:rPr>
                        <m:t>1,5 А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ru-RU" sz="2200" b="0" i="1" smtClean="0">
                          <a:latin typeface="Cambria Math"/>
                        </a:rPr>
                        <m:t>ч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1,2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В</m:t>
                          </m:r>
                        </m:num>
                        <m:den>
                          <m:r>
                            <a:rPr lang="ru-RU" sz="2200" b="0" i="1" smtClean="0">
                              <a:latin typeface="Cambria Math"/>
                              <a:ea typeface="Cambria Math"/>
                            </a:rPr>
                            <m:t>0,8</m:t>
                          </m:r>
                        </m:den>
                      </m:f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2,2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5 Вт∙ч=0,0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0225</m:t>
                      </m:r>
                      <m:r>
                        <a:rPr lang="ru-RU" sz="2200" b="0" i="1" smtClean="0">
                          <a:latin typeface="Cambria Math"/>
                          <a:ea typeface="Cambria Math"/>
                        </a:rPr>
                        <m:t> кВт∙ч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84" y="4076776"/>
                <a:ext cx="5842432" cy="7641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9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5498206"/>
            <a:ext cx="1152128" cy="111472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19279" r="33583" b="49400"/>
          <a:stretch/>
        </p:blipFill>
        <p:spPr bwMode="auto">
          <a:xfrm>
            <a:off x="293846" y="2493690"/>
            <a:ext cx="61076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20000" r="36745" b="35093"/>
          <a:stretch/>
        </p:blipFill>
        <p:spPr bwMode="auto">
          <a:xfrm>
            <a:off x="6527256" y="3533300"/>
            <a:ext cx="5158597" cy="30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5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5498206"/>
            <a:ext cx="1152128" cy="1114724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9623" r="34764" b="73780"/>
          <a:stretch/>
        </p:blipFill>
        <p:spPr bwMode="auto">
          <a:xfrm>
            <a:off x="406576" y="2563534"/>
            <a:ext cx="10218707" cy="8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6" t="27128" r="41665" b="34484"/>
          <a:stretch/>
        </p:blipFill>
        <p:spPr bwMode="auto">
          <a:xfrm>
            <a:off x="6815286" y="3474411"/>
            <a:ext cx="4882718" cy="334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2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Изготовление «кухонного» гальванического элемента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14" y="2349674"/>
            <a:ext cx="1152128" cy="1114724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622598" y="1453216"/>
            <a:ext cx="324036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Эксперимент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19623" r="39705" b="32956"/>
          <a:stretch/>
        </p:blipFill>
        <p:spPr bwMode="auto">
          <a:xfrm>
            <a:off x="298562" y="2448550"/>
            <a:ext cx="6516724" cy="43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9623" r="37170" b="31896"/>
          <a:stretch/>
        </p:blipFill>
        <p:spPr bwMode="auto">
          <a:xfrm>
            <a:off x="6793099" y="3507724"/>
            <a:ext cx="5141345" cy="33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1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1132" y="-314693"/>
            <a:ext cx="1112805" cy="2401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15000" b="1" spc="50" dirty="0">
                <a:ln w="11430"/>
                <a:solidFill>
                  <a:srgbClr val="EA157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997648"/>
            <a:ext cx="8568952" cy="242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66" y="3581050"/>
            <a:ext cx="3435593" cy="30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3645818"/>
            <a:ext cx="2917822" cy="28230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81" y="2522090"/>
            <a:ext cx="7781056" cy="21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65" y="4653931"/>
            <a:ext cx="7678617" cy="17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592" y="-314621"/>
            <a:ext cx="83388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15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5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401055" y="360340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085539" y="376286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Как устроена микроволновая печь?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46438" r="35000" b="20355"/>
          <a:stretch/>
        </p:blipFill>
        <p:spPr bwMode="auto">
          <a:xfrm>
            <a:off x="4476650" y="2637524"/>
            <a:ext cx="7344816" cy="39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61315" y="2413896"/>
            <a:ext cx="3304532" cy="10158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Вентилятор, вращаясь, распределяет микроволны по всей печи.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61" y="3454768"/>
            <a:ext cx="2880321" cy="16315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ru-RU" sz="2000" b="1" dirty="0" smtClean="0">
                <a:solidFill>
                  <a:srgbClr val="4E5B6F">
                    <a:lumMod val="75000"/>
                  </a:srgbClr>
                </a:solidFill>
              </a:rPr>
              <a:t>Микроволновая печь </a:t>
            </a:r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— это электроприбор, предназначенный для приготовления пищи с помощью радиоволн. 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2922" y="3454768"/>
            <a:ext cx="3494105" cy="163159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Особая металлическая сетка на дверце печи задерживает микроволны, но позволяет наблюдать за приготовлением пищи.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6425" y="5150834"/>
            <a:ext cx="3933444" cy="10158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Подставка в центре печи вращается, обеспечивая равномерное прогревание пищи.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6650" y="6221332"/>
            <a:ext cx="4248472" cy="40020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ru-RU" sz="2000" dirty="0">
                <a:solidFill>
                  <a:srgbClr val="4E5B6F">
                    <a:lumMod val="75000"/>
                  </a:srgbClr>
                </a:solidFill>
              </a:rPr>
              <a:t>Магнетрон — </a:t>
            </a:r>
            <a:r>
              <a:rPr lang="ru-RU" sz="2000" dirty="0" smtClean="0">
                <a:solidFill>
                  <a:srgbClr val="4E5B6F">
                    <a:lumMod val="75000"/>
                  </a:srgbClr>
                </a:solidFill>
              </a:rPr>
              <a:t>источник микроволн.</a:t>
            </a:r>
            <a:endParaRPr lang="ru-RU" sz="2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254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72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7"/>
          <a:stretch/>
        </p:blipFill>
        <p:spPr bwMode="auto">
          <a:xfrm>
            <a:off x="6438" y="4320014"/>
            <a:ext cx="3508287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23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4320014"/>
            <a:ext cx="5807174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313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3615" y="4320014"/>
            <a:ext cx="6376801" cy="2245833"/>
          </a:xfrm>
          <a:prstGeom prst="rect">
            <a:avLst/>
          </a:prstGeom>
          <a:solidFill>
            <a:srgbClr val="D6E0FE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40" y="2868315"/>
            <a:ext cx="4136522" cy="36585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4320014"/>
            <a:ext cx="5807174" cy="224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141695"/>
            <a:ext cx="9449913" cy="97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2"/>
          <p:cNvSpPr>
            <a:spLocks noGrp="1"/>
          </p:cNvSpPr>
          <p:nvPr>
            <p:ph type="title"/>
          </p:nvPr>
        </p:nvSpPr>
        <p:spPr>
          <a:xfrm>
            <a:off x="380418" y="313846"/>
            <a:ext cx="10971372" cy="125330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173062" y="664318"/>
            <a:ext cx="8768454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lnSpcReduction="1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Принцип действия микроволновой печи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53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1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114" y="3285744"/>
            <a:ext cx="11066742" cy="89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600" dirty="0" smtClean="0">
                <a:solidFill>
                  <a:prstClr val="black"/>
                </a:solidFill>
              </a:rPr>
              <a:t>Определите, что быстрее разогреется в микроволновке: макароны или борщ. Ответ обоснуйте.</a:t>
            </a:r>
            <a:endParaRPr lang="ru-RU" sz="2600" dirty="0">
              <a:solidFill>
                <a:prstClr val="black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787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1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Заголовок 2"/>
          <p:cNvSpPr txBox="1">
            <a:spLocks/>
          </p:cNvSpPr>
          <p:nvPr/>
        </p:nvSpPr>
        <p:spPr>
          <a:xfrm>
            <a:off x="2926854" y="1717700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0" y="4138005"/>
            <a:ext cx="9055100" cy="203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50212" y="3861942"/>
            <a:ext cx="9289032" cy="2520864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650" y="2839365"/>
            <a:ext cx="11066742" cy="89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600" dirty="0" smtClean="0">
                <a:solidFill>
                  <a:prstClr val="black"/>
                </a:solidFill>
              </a:rPr>
              <a:t>Определите, что быстрее разогреется в микроволновке: макароны или борщ. Ответ обоснуйте.</a:t>
            </a:r>
            <a:endParaRPr lang="ru-RU" sz="2600" dirty="0">
              <a:solidFill>
                <a:prstClr val="black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5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25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86048" y="3411044"/>
            <a:ext cx="3208958" cy="72024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97992" y="4347177"/>
            <a:ext cx="3857454" cy="72024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3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86048" y="4347177"/>
            <a:ext cx="3208958" cy="720247"/>
          </a:xfrm>
          <a:prstGeom prst="round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393038" y="6069923"/>
            <a:ext cx="3862408" cy="720247"/>
          </a:xfrm>
          <a:prstGeom prst="round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959706"/>
            <a:ext cx="1296144" cy="1254065"/>
          </a:xfrm>
          <a:prstGeom prst="rect">
            <a:avLst/>
          </a:prstGeom>
        </p:spPr>
      </p:pic>
      <p:pic>
        <p:nvPicPr>
          <p:cNvPr id="4098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7902" r="23421" b="4079"/>
          <a:stretch/>
        </p:blipFill>
        <p:spPr bwMode="auto">
          <a:xfrm>
            <a:off x="334566" y="3285778"/>
            <a:ext cx="2264296" cy="279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1521" r="8705" b="5837"/>
          <a:stretch/>
        </p:blipFill>
        <p:spPr bwMode="auto">
          <a:xfrm>
            <a:off x="2892987" y="2493690"/>
            <a:ext cx="528519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73859" y="3013716"/>
            <a:ext cx="25922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Цинковый корпус (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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0784" y="3861842"/>
            <a:ext cx="3168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Графитовый стержень (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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0784" y="4797946"/>
            <a:ext cx="20882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Смесь графита с электролитом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2987" y="6346988"/>
            <a:ext cx="525603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Устройство гальванического элемента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568" y="6094091"/>
            <a:ext cx="226429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Элемент Вольты</a:t>
            </a:r>
          </a:p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35568" y="2628113"/>
            <a:ext cx="2520279" cy="255454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Гальванический элемент (первичный)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это устройство для прямого преобразования химической энергии в электрическую.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Заголовок 2"/>
          <p:cNvSpPr>
            <a:spLocks noGrp="1"/>
          </p:cNvSpPr>
          <p:nvPr>
            <p:ph type="title"/>
          </p:nvPr>
        </p:nvSpPr>
        <p:spPr>
          <a:xfrm>
            <a:off x="400140" y="289852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3718833" y="289852"/>
            <a:ext cx="820891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гальванический элемент?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96234" y="5198908"/>
            <a:ext cx="3208958" cy="720247"/>
          </a:xfrm>
          <a:prstGeom prst="roundRect">
            <a:avLst/>
          </a:prstGeom>
          <a:solidFill>
            <a:srgbClr val="F4C10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97992" y="3411044"/>
            <a:ext cx="3857454" cy="720247"/>
          </a:xfrm>
          <a:prstGeom prst="roundRect">
            <a:avLst/>
          </a:prstGeom>
          <a:solidFill>
            <a:srgbClr val="F4C10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82" y="5158386"/>
            <a:ext cx="1720324" cy="1521538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48512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2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476981"/>
            <a:ext cx="8443000" cy="8807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4" y="3344680"/>
            <a:ext cx="3234970" cy="34454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78" y="3331793"/>
            <a:ext cx="3957676" cy="3471267"/>
          </a:xfrm>
          <a:prstGeom prst="rect">
            <a:avLst/>
          </a:prstGeom>
        </p:spPr>
      </p:pic>
      <p:sp>
        <p:nvSpPr>
          <p:cNvPr id="27" name="Заголовок 2"/>
          <p:cNvSpPr txBox="1">
            <a:spLocks/>
          </p:cNvSpPr>
          <p:nvPr/>
        </p:nvSpPr>
        <p:spPr>
          <a:xfrm>
            <a:off x="9975132" y="2784389"/>
            <a:ext cx="1853177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86048" y="6053911"/>
            <a:ext cx="3208958" cy="720247"/>
          </a:xfrm>
          <a:prstGeom prst="round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19889" y="5251947"/>
            <a:ext cx="3857454" cy="720247"/>
          </a:xfrm>
          <a:prstGeom prst="round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3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58" y="2948447"/>
            <a:ext cx="9550400" cy="22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1683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19430" y="133400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50112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3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46" y="2591660"/>
            <a:ext cx="9550400" cy="22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2"/>
          <p:cNvSpPr txBox="1">
            <a:spLocks/>
          </p:cNvSpPr>
          <p:nvPr/>
        </p:nvSpPr>
        <p:spPr>
          <a:xfrm>
            <a:off x="3214886" y="1528264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59430" y="4009328"/>
            <a:ext cx="3463201" cy="432148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4951482"/>
            <a:ext cx="9093200" cy="170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50590" y="4890892"/>
            <a:ext cx="9217024" cy="1762784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4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6613" y="3213770"/>
            <a:ext cx="10839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Объясните, почему в микроволновой печи при разогревании супа в керамической тарелке нельзя оставлять металлическую ложку. Обоснуйте ответ.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204369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609521" y="338484"/>
            <a:ext cx="10971372" cy="1253308"/>
          </a:xfrm>
        </p:spPr>
        <p:txBody>
          <a:bodyPr/>
          <a:lstStyle/>
          <a:p>
            <a:r>
              <a:rPr lang="ru-RU" dirty="0" smtClean="0"/>
              <a:t>Секреты микроволновки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84" y="5086361"/>
            <a:ext cx="1547257" cy="1368469"/>
          </a:xfrm>
          <a:prstGeom prst="rect">
            <a:avLst/>
          </a:prstGeom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550590" y="1701996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rgbClr val="4E5B6F">
                    <a:lumMod val="75000"/>
                  </a:srgbClr>
                </a:solidFill>
              </a:rPr>
              <a:t>Задание 4</a:t>
            </a:r>
            <a:endParaRPr lang="ru-RU" sz="4000" dirty="0">
              <a:solidFill>
                <a:srgbClr val="4E5B6F">
                  <a:lumMod val="75000"/>
                </a:srgbClr>
              </a:solidFill>
            </a:endParaRPr>
          </a:p>
        </p:txBody>
      </p:sp>
      <p:sp>
        <p:nvSpPr>
          <p:cNvPr id="27" name="Заголовок 2"/>
          <p:cNvSpPr txBox="1">
            <a:spLocks/>
          </p:cNvSpPr>
          <p:nvPr/>
        </p:nvSpPr>
        <p:spPr>
          <a:xfrm>
            <a:off x="3214886" y="1744338"/>
            <a:ext cx="2520280" cy="125330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4942312"/>
            <a:ext cx="9144000" cy="1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478582" y="4942312"/>
            <a:ext cx="9144000" cy="1175022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66613" y="3213770"/>
            <a:ext cx="10839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Объясните, почему в микроволновой печи при разогревании супа в керамической тарелке нельзя оставлять металлическую ложку. Обоснуйте ответ.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92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2" t="36352" r="31933" b="52453"/>
          <a:stretch/>
        </p:blipFill>
        <p:spPr bwMode="auto">
          <a:xfrm>
            <a:off x="406575" y="3357786"/>
            <a:ext cx="1144927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4"/>
              </a:rPr>
              <a:t>Задания с сайта: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://class-fizika.ru/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20255" y="5374010"/>
            <a:ext cx="421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3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23899" r="30236" b="56352"/>
          <a:stretch/>
        </p:blipFill>
        <p:spPr bwMode="auto">
          <a:xfrm>
            <a:off x="1126654" y="3151320"/>
            <a:ext cx="9865096" cy="269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3"/>
              </a:rPr>
              <a:t>Задания с сайта: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://class-fizika.ru/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797752" y="5725338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668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06" t="41388" r="51859" b="36600"/>
          <a:stretch/>
        </p:blipFill>
        <p:spPr bwMode="auto">
          <a:xfrm>
            <a:off x="1630710" y="3213770"/>
            <a:ext cx="382575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64" t="42035" r="11301" b="35953"/>
          <a:stretch/>
        </p:blipFill>
        <p:spPr bwMode="auto">
          <a:xfrm>
            <a:off x="6743278" y="3213770"/>
            <a:ext cx="382575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r>
              <a:rPr lang="ru-RU" dirty="0" smtClean="0"/>
              <a:t>Ребусы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85343" y="537401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74667" y="5374010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413879" y="6310114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hlinkClick r:id="rId4"/>
              </a:rPr>
              <a:t>Задания с сайта: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://class-fizika.ru/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91752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590" y="3141762"/>
            <a:ext cx="10971372" cy="1253018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844" y="6251378"/>
            <a:ext cx="69978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2019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712664" y="285217"/>
            <a:ext cx="2131199" cy="736914"/>
            <a:chOff x="10099577" y="300997"/>
            <a:chExt cx="1512553" cy="523002"/>
          </a:xfrm>
          <a:solidFill>
            <a:sysClr val="window" lastClr="FFFFFF"/>
          </a:solidFill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7976" r="17263" b="16165"/>
          <a:stretch/>
        </p:blipFill>
        <p:spPr bwMode="auto">
          <a:xfrm>
            <a:off x="2062758" y="2421683"/>
            <a:ext cx="5497654" cy="391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0418" y="304568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959706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699111" y="304568"/>
            <a:ext cx="820891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гальванический элемент?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8310" y="5910004"/>
            <a:ext cx="548210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Гальванический элемент типа АА, 1,5 В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78" y="3354690"/>
            <a:ext cx="2520280" cy="24992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6604" r="1966" b="3396"/>
          <a:stretch/>
        </p:blipFill>
        <p:spPr bwMode="auto">
          <a:xfrm>
            <a:off x="1802086" y="2519392"/>
            <a:ext cx="5900222" cy="40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" y="2021840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962326" y="333450"/>
            <a:ext cx="5616624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Как устроена батарея?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5131" y="4269148"/>
            <a:ext cx="2058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Цинковый сосуд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1270" y="3156384"/>
            <a:ext cx="206207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Слой изолятора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2018" y="6357379"/>
            <a:ext cx="32785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 гальванических элемента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1270" y="5349268"/>
            <a:ext cx="2448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Картонная коробка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328" y="2424074"/>
            <a:ext cx="2058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Полюсы батареи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2046" y="4519814"/>
            <a:ext cx="158417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Графитовый стержень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1272" y="3810386"/>
            <a:ext cx="2520279" cy="19389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Батарея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— группа соединённых параллельно или последовательно электрических элементов.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49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10732" r="9631" b="19620"/>
          <a:stretch/>
        </p:blipFill>
        <p:spPr bwMode="auto">
          <a:xfrm>
            <a:off x="1595049" y="2146957"/>
            <a:ext cx="7283899" cy="46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" y="2021840"/>
            <a:ext cx="1296144" cy="125406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150990" y="347723"/>
            <a:ext cx="648072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аккумулятор?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8447" y="2217556"/>
            <a:ext cx="27731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Положительный зажим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2440" y="6310114"/>
            <a:ext cx="103103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Корпус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795" y="4221883"/>
            <a:ext cx="25311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Свинцовые пластины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6734" y="2217556"/>
            <a:ext cx="28083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Отрицательный зажим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8919" y="3141763"/>
            <a:ext cx="16899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Перегородка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40969" y="2670730"/>
            <a:ext cx="2880321" cy="40934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Аккумулятор (вторичный гальванический элемент )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это устройство, в котором электрическая энергия внешнего источника тока превращается в химическую энергию и накапливается, а химическая — снова превращается в электрическую.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232657" y="3549659"/>
            <a:ext cx="245483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Пробки для заливки электролита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>
            <a:endCxn id="32" idx="1"/>
          </p:cNvCxnSpPr>
          <p:nvPr/>
        </p:nvCxnSpPr>
        <p:spPr>
          <a:xfrm>
            <a:off x="5479855" y="3501802"/>
            <a:ext cx="752802" cy="4018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endCxn id="32" idx="1"/>
          </p:cNvCxnSpPr>
          <p:nvPr/>
        </p:nvCxnSpPr>
        <p:spPr>
          <a:xfrm>
            <a:off x="4727054" y="3722737"/>
            <a:ext cx="1505603" cy="18086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63194" r="42422" b="15139"/>
          <a:stretch/>
        </p:blipFill>
        <p:spPr bwMode="auto">
          <a:xfrm>
            <a:off x="118542" y="5013970"/>
            <a:ext cx="2484376" cy="1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379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962044"/>
            <a:ext cx="1368152" cy="1323735"/>
          </a:xfrm>
          <a:prstGeom prst="rect">
            <a:avLst/>
          </a:prstGeom>
        </p:spPr>
      </p:pic>
      <p:pic>
        <p:nvPicPr>
          <p:cNvPr id="7170" name="Рисунок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6279" r="13223" b="12765"/>
          <a:stretch/>
        </p:blipFill>
        <p:spPr bwMode="auto">
          <a:xfrm>
            <a:off x="5447136" y="3357787"/>
            <a:ext cx="3381147" cy="243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7134" y="5793657"/>
            <a:ext cx="3384376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Пальчиковый аккумулятор, 1,2 В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194" name="Рисунок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3" b="86875" l="13594" r="87969">
                        <a14:foregroundMark x1="27813" y1="69167" x2="33594" y2="84583"/>
                        <a14:foregroundMark x1="33906" y1="69792" x2="45781" y2="74583"/>
                        <a14:foregroundMark x1="35313" y1="14583" x2="35313" y2="23125"/>
                        <a14:foregroundMark x1="77344" y1="64583" x2="78438" y2="68125"/>
                        <a14:foregroundMark x1="15000" y1="43958" x2="15937" y2="45625"/>
                        <a14:foregroundMark x1="45625" y1="75625" x2="45469" y2="77083"/>
                        <a14:foregroundMark x1="38125" y1="81042" x2="41250" y2="81042"/>
                        <a14:foregroundMark x1="44219" y1="79583" x2="46406" y2="76667"/>
                        <a14:foregroundMark x1="47500" y1="73958" x2="46250" y2="71875"/>
                        <a14:foregroundMark x1="32813" y1="85625" x2="34688" y2="82083"/>
                        <a14:foregroundMark x1="34688" y1="84167" x2="34688" y2="81875"/>
                        <a14:foregroundMark x1="22656" y1="79167" x2="22656" y2="78333"/>
                        <a14:foregroundMark x1="22344" y1="80000" x2="22344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" t="9202" r="2650" b="4478"/>
          <a:stretch/>
        </p:blipFill>
        <p:spPr bwMode="auto">
          <a:xfrm>
            <a:off x="299112" y="3285779"/>
            <a:ext cx="5400600" cy="376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8121" y="3385377"/>
            <a:ext cx="2880321" cy="19389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1 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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ч (ампер-час)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равен общему заряду, проходящему через проводник при силе тока 1 А за время 1 ч.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681872" y="278374"/>
            <a:ext cx="10971372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/>
          </a:p>
        </p:txBody>
      </p:sp>
      <p:sp>
        <p:nvSpPr>
          <p:cNvPr id="25" name="Заголовок 2"/>
          <p:cNvSpPr>
            <a:spLocks noGrp="1"/>
          </p:cNvSpPr>
          <p:nvPr>
            <p:ph type="title"/>
          </p:nvPr>
        </p:nvSpPr>
        <p:spPr>
          <a:xfrm>
            <a:off x="609521" y="338406"/>
            <a:ext cx="10971372" cy="1253018"/>
          </a:xfrm>
        </p:spPr>
        <p:txBody>
          <a:bodyPr/>
          <a:lstStyle/>
          <a:p>
            <a:pPr algn="l"/>
            <a:r>
              <a:rPr lang="ru-RU" dirty="0" smtClean="0"/>
              <a:t>Вспомним! </a:t>
            </a:r>
            <a:endParaRPr lang="ru-RU" dirty="0"/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4150990" y="347723"/>
            <a:ext cx="648072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Что такое аккумулятор?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5" y="4540843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5" y="4416215"/>
            <a:ext cx="6914871" cy="23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694606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1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899" y="2631897"/>
            <a:ext cx="9971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Числовые данные, которые написаны на батарейках, соответствуют гарантийному сроку эксплуатации и напряжению 1,5 В. На аккумуляторах срок годности не указан, напряжение соответствует 1,2 В, кроме того есть данные 1500 мА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 ч.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интернете Костя нашёл данные о батарейках, которые он купил для машинки брата. Ёмкость таких батареек равна 3000 мА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 ч. Сделайте вывод о целесообразности использования аккумуляторов для работы радиоуправляемой машинки и выберите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аргументы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которые его подтверждают.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1069" y="4627046"/>
            <a:ext cx="48671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43077" y="4585914"/>
            <a:ext cx="4571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28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Батарейки и аккумуляторы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8" r="51173" b="43599"/>
          <a:stretch/>
        </p:blipFill>
        <p:spPr>
          <a:xfrm>
            <a:off x="10576757" y="2421682"/>
            <a:ext cx="1447381" cy="1775593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5" y="4540843"/>
            <a:ext cx="4695319" cy="10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6" y="4443099"/>
            <a:ext cx="6914871" cy="23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694606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Задание 1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771863" y="289852"/>
            <a:ext cx="1036200" cy="358421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899" y="2631897"/>
            <a:ext cx="9971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Числовые данные, которые написаны на батарейках, соответствуют гарантийному сроку эксплуатации и напряжению 1,5 В. На аккумуляторах срок годности не указан, напряжение соответствует 1,2 В, кроме того есть данные 1500 мА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 ч.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интернете Костя нашёл данные о батарейках, которые он купил для машинки брата. Ёмкость таких батареек равна 3000 мА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 ч. Сделайте вывод о целесообразности использования аккумуляторов для работы радиоуправляемой машинки и выберите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аргументы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которые его подтверждают.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3070870" y="1528704"/>
            <a:ext cx="2520280" cy="1253018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ОТВЕТ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8924" y="5374010"/>
            <a:ext cx="6926402" cy="720080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71069" y="4627046"/>
            <a:ext cx="48671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943077" y="4585914"/>
            <a:ext cx="4571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471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a21ed8-a3df-4193-b700-fd65bdc63fa0">US75DVFUYAPE-424-1733</_dlc_DocId>
    <_dlc_DocIdUrl xmlns="1ca21ed8-a3df-4193-b700-fd65bdc63fa0">
      <Url>http://www.eduportal44.ru/Makariev_EDU/Nejitino/OF/_layouts/15/DocIdRedir.aspx?ID=US75DVFUYAPE-424-1733</Url>
      <Description>US75DVFUYAPE-424-1733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71F7D17AAC9B84D9B10D0E7E91C15BE" ma:contentTypeVersion="2" ma:contentTypeDescription="Создание документа." ma:contentTypeScope="" ma:versionID="2ac0aaf2266523265383f9f0baf518bd">
  <xsd:schema xmlns:xsd="http://www.w3.org/2001/XMLSchema" xmlns:xs="http://www.w3.org/2001/XMLSchema" xmlns:p="http://schemas.microsoft.com/office/2006/metadata/properties" xmlns:ns2="1ca21ed8-a3df-4193-b700-fd65bdc63fa0" targetNamespace="http://schemas.microsoft.com/office/2006/metadata/properties" ma:root="true" ma:fieldsID="37d2bbe8966a65f4271685c3f2b8cf62" ns2:_="">
    <xsd:import namespace="1ca21ed8-a3df-4193-b700-fd65bdc63f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1ed8-a3df-4193-b700-fd65bdc63f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21A551-5FDA-436F-B12E-3588D69F5CD9}"/>
</file>

<file path=customXml/itemProps2.xml><?xml version="1.0" encoding="utf-8"?>
<ds:datastoreItem xmlns:ds="http://schemas.openxmlformats.org/officeDocument/2006/customXml" ds:itemID="{157A511D-C2B0-4EE5-9E24-23D55C99DF30}"/>
</file>

<file path=customXml/itemProps3.xml><?xml version="1.0" encoding="utf-8"?>
<ds:datastoreItem xmlns:ds="http://schemas.openxmlformats.org/officeDocument/2006/customXml" ds:itemID="{1F6BF76A-39CA-4166-8528-8D69C7EBFBB1}"/>
</file>

<file path=customXml/itemProps4.xml><?xml version="1.0" encoding="utf-8"?>
<ds:datastoreItem xmlns:ds="http://schemas.openxmlformats.org/officeDocument/2006/customXml" ds:itemID="{660CFF27-1DFD-405A-81B2-AE7DFAF03C84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1341</TotalTime>
  <Words>953</Words>
  <Application>Microsoft Office PowerPoint</Application>
  <PresentationFormat>Произвольный</PresentationFormat>
  <Paragraphs>160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Волна</vt:lpstr>
      <vt:lpstr>1_Волна</vt:lpstr>
      <vt:lpstr>Презентация PowerPoint</vt:lpstr>
      <vt:lpstr>Батарейки и аккумуляторы</vt:lpstr>
      <vt:lpstr>Вспомним! </vt:lpstr>
      <vt:lpstr>Вспомним! </vt:lpstr>
      <vt:lpstr>Вспомним! </vt:lpstr>
      <vt:lpstr>Вспомним! </vt:lpstr>
      <vt:lpstr>Вспомним! 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Батарейки и аккумуляторы</vt:lpstr>
      <vt:lpstr>Изготовление «кухонного» гальванического элемента</vt:lpstr>
      <vt:lpstr>Изготовление «кухонного» гальванического элемента</vt:lpstr>
      <vt:lpstr>Изготовление «кухонного» гальванического элемента</vt:lpstr>
      <vt:lpstr>Секреты микроволновки</vt:lpstr>
      <vt:lpstr>Вспомним! </vt:lpstr>
      <vt:lpstr>Вспомним! </vt:lpstr>
      <vt:lpstr>Вспомним! </vt:lpstr>
      <vt:lpstr>Вспомним! </vt:lpstr>
      <vt:lpstr>Вспомним! 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Секреты микроволновки</vt:lpstr>
      <vt:lpstr>Ребусы</vt:lpstr>
      <vt:lpstr>Ребусы</vt:lpstr>
      <vt:lpstr>Ребусы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 НА КАЖДЫЙ ДЕНЬ</dc:title>
  <dc:creator>Acer</dc:creator>
  <cp:lastModifiedBy>Acer</cp:lastModifiedBy>
  <cp:revision>60</cp:revision>
  <dcterms:created xsi:type="dcterms:W3CDTF">2020-04-07T08:08:34Z</dcterms:created>
  <dcterms:modified xsi:type="dcterms:W3CDTF">2020-04-09T04:51:19Z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0x010100D71F7D17AAC9B84D9B10D0E7E91C15BE</vt:lpwstr>
  </property>
  <property fmtid="{D5CDD505-2E9C-101B-9397-08002B2CF9AE}" pid="3" name="_dlc_DocIdItemGuid">
    <vt:lpwstr>8e55bc81-8ba4-47ae-b33a-10f0b93adeb3</vt:lpwstr>
  </property>
</Properties>
</file>