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5"/>
  </p:notesMasterIdLst>
  <p:sldIdLst>
    <p:sldId id="455" r:id="rId3"/>
    <p:sldId id="617" r:id="rId4"/>
    <p:sldId id="616" r:id="rId5"/>
    <p:sldId id="639" r:id="rId6"/>
    <p:sldId id="624" r:id="rId7"/>
    <p:sldId id="626" r:id="rId8"/>
    <p:sldId id="628" r:id="rId9"/>
    <p:sldId id="629" r:id="rId10"/>
    <p:sldId id="630" r:id="rId11"/>
    <p:sldId id="631" r:id="rId12"/>
    <p:sldId id="632" r:id="rId13"/>
    <p:sldId id="633" r:id="rId14"/>
    <p:sldId id="634" r:id="rId15"/>
    <p:sldId id="621" r:id="rId16"/>
    <p:sldId id="640" r:id="rId17"/>
    <p:sldId id="627" r:id="rId18"/>
    <p:sldId id="622" r:id="rId19"/>
    <p:sldId id="645" r:id="rId20"/>
    <p:sldId id="646" r:id="rId21"/>
    <p:sldId id="647" r:id="rId22"/>
    <p:sldId id="524" r:id="rId23"/>
    <p:sldId id="64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>
      <p:ext uri="{19B8F6BF-5375-455C-9EA6-DF929625EA0E}">
        <p15:presenceInfo xmlns:p15="http://schemas.microsoft.com/office/powerpoint/2012/main" userId="Marina" providerId="None"/>
      </p:ext>
    </p:extLst>
  </p:cmAuthor>
  <p:cmAuthor id="2" name="Leilas" initials="L" lastIdx="11" clrIdx="1">
    <p:extLst>
      <p:ext uri="{19B8F6BF-5375-455C-9EA6-DF929625EA0E}">
        <p15:presenceInfo xmlns:p15="http://schemas.microsoft.com/office/powerpoint/2012/main" userId="Leilas" providerId="None"/>
      </p:ext>
    </p:extLst>
  </p:cmAuthor>
  <p:cmAuthor id="3" name="Admin" initials="AAA" lastIdx="2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Шинко Елена Юрьевна" initials="ШЕЮ" lastIdx="37" clrIdx="3">
    <p:extLst>
      <p:ext uri="{19B8F6BF-5375-455C-9EA6-DF929625EA0E}">
        <p15:presenceInfo xmlns:p15="http://schemas.microsoft.com/office/powerpoint/2012/main" userId="S-1-5-21-4226584364-21557989-1436132917-153086" providerId="AD"/>
      </p:ext>
    </p:extLst>
  </p:cmAuthor>
  <p:cmAuthor id="5" name="Яковлев Е.С." initials="ЯЕС" lastIdx="19" clrIdx="4">
    <p:extLst>
      <p:ext uri="{19B8F6BF-5375-455C-9EA6-DF929625EA0E}">
        <p15:presenceInfo xmlns:p15="http://schemas.microsoft.com/office/powerpoint/2012/main" userId="Яковлев Е.С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50D"/>
    <a:srgbClr val="F0F8FA"/>
    <a:srgbClr val="2D2B8D"/>
    <a:srgbClr val="0073B8"/>
    <a:srgbClr val="9ED442"/>
    <a:srgbClr val="40A7E1"/>
    <a:srgbClr val="F5B144"/>
    <a:srgbClr val="F6DB7E"/>
    <a:srgbClr val="4383DD"/>
    <a:srgbClr val="79B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5126" autoAdjust="0"/>
  </p:normalViewPr>
  <p:slideViewPr>
    <p:cSldViewPr snapToGrid="0">
      <p:cViewPr varScale="1">
        <p:scale>
          <a:sx n="111" d="100"/>
          <a:sy n="111" d="100"/>
        </p:scale>
        <p:origin x="39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Функциональная грамотность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24-45AC-8C3B-47DE5D82109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24-45AC-8C3B-47DE5D82109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324-45AC-8C3B-47DE5D82109F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24-45AC-8C3B-47DE5D82109F}"/>
              </c:ext>
            </c:extLst>
          </c:dPt>
          <c:dPt>
            <c:idx val="4"/>
            <c:bubble3D val="0"/>
            <c:spPr>
              <a:solidFill>
                <a:srgbClr val="E9950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24-45AC-8C3B-47DE5D82109F}"/>
              </c:ext>
            </c:extLst>
          </c:dPt>
          <c:cat>
            <c:strRef>
              <c:f>Лист1!$A$2:$A$6</c:f>
              <c:strCache>
                <c:ptCount val="5"/>
                <c:pt idx="0">
                  <c:v>Математическая грамотность</c:v>
                </c:pt>
                <c:pt idx="1">
                  <c:v>Читательская грамотность</c:v>
                </c:pt>
                <c:pt idx="2">
                  <c:v>Естественно-научная грамотность</c:v>
                </c:pt>
                <c:pt idx="3">
                  <c:v>Финансовая грамотность</c:v>
                </c:pt>
                <c:pt idx="4">
                  <c:v>Креативное мышление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4-45AC-8C3B-47DE5D82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schemeClr val="bg1">
          <a:alpha val="40000"/>
        </a:scheme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22.03.2021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85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18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95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879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368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44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27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31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22.03.2021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06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59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6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26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88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88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24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27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1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5924339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" name="Линия"/>
          <p:cNvSpPr/>
          <p:nvPr/>
        </p:nvSpPr>
        <p:spPr>
          <a:xfrm flipH="1">
            <a:off x="6055025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Линия"/>
          <p:cNvSpPr/>
          <p:nvPr/>
        </p:nvSpPr>
        <p:spPr>
          <a:xfrm flipH="1">
            <a:off x="6010376" y="880580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3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4" name="Прямоугольник"/>
          <p:cNvSpPr/>
          <p:nvPr/>
        </p:nvSpPr>
        <p:spPr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1600"/>
          </a:p>
        </p:txBody>
      </p:sp>
      <p:sp>
        <p:nvSpPr>
          <p:cNvPr id="25" name="Прямоугольник"/>
          <p:cNvSpPr/>
          <p:nvPr/>
        </p:nvSpPr>
        <p:spPr>
          <a:xfrm>
            <a:off x="-1389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39743" r="39743" b="36077"/>
          <a:stretch>
            <a:fillRect/>
          </a:stretch>
        </p:blipFill>
        <p:spPr>
          <a:xfrm>
            <a:off x="11386743" y="476085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0813"/>
            <a:ext cx="247257" cy="25558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4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4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54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10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8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91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68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3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17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77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837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" y="0"/>
            <a:ext cx="1757966" cy="6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5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jpeg"/><Relationship Id="rId18" Type="http://schemas.openxmlformats.org/officeDocument/2006/relationships/hyperlink" Target="https://shop.prosv.ru/katalog#/orderby=5&amp;sFilters=4!2304;13!17879;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17" Type="http://schemas.openxmlformats.org/officeDocument/2006/relationships/image" Target="../media/image44.gi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11" Type="http://schemas.openxmlformats.org/officeDocument/2006/relationships/image" Target="../media/image38.gif"/><Relationship Id="rId5" Type="http://schemas.openxmlformats.org/officeDocument/2006/relationships/image" Target="../media/image33.png"/><Relationship Id="rId15" Type="http://schemas.openxmlformats.org/officeDocument/2006/relationships/image" Target="../media/image42.jpeg"/><Relationship Id="rId10" Type="http://schemas.openxmlformats.org/officeDocument/2006/relationships/hyperlink" Target="https://shop.prosv.ru/katalog#/orderby=5&amp;sFilters=4!2304;2!1750;8!2506;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9.gif"/><Relationship Id="rId3" Type="http://schemas.openxmlformats.org/officeDocument/2006/relationships/image" Target="../media/image5.emf"/><Relationship Id="rId7" Type="http://schemas.openxmlformats.org/officeDocument/2006/relationships/image" Target="../media/image45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shop.prosv.ru/katalog#/orderby=5&amp;sFilters=13!3000;" TargetMode="External"/><Relationship Id="rId11" Type="http://schemas.openxmlformats.org/officeDocument/2006/relationships/hyperlink" Target="https://media.prosv.ru/content/?situations=true" TargetMode="External"/><Relationship Id="rId5" Type="http://schemas.openxmlformats.org/officeDocument/2006/relationships/hyperlink" Target="https://shop.prosv.ru/katalog#/orderby=5&amp;sFilters=13!67611;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s://shop.prosv.ru/katalog#/orderby=5&amp;sFilters=13!81288;" TargetMode="Externa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37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hyperlink" Target="https://prosv.ru/pages/pisa.html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11" Type="http://schemas.openxmlformats.org/officeDocument/2006/relationships/image" Target="../media/image58.gif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37.png"/><Relationship Id="rId5" Type="http://schemas.openxmlformats.org/officeDocument/2006/relationships/image" Target="../media/image61.png"/><Relationship Id="rId10" Type="http://schemas.openxmlformats.org/officeDocument/2006/relationships/hyperlink" Target="https://prosv.ru/pages/pisa.html" TargetMode="External"/><Relationship Id="rId4" Type="http://schemas.openxmlformats.org/officeDocument/2006/relationships/image" Target="../media/image60.png"/><Relationship Id="rId9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12" Type="http://schemas.openxmlformats.org/officeDocument/2006/relationships/image" Target="../media/image3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hyperlink" Target="https://dev.media.prosv.ru/content/?situations=true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s://ashe.graphics/preview/prosv/media/fg.html" TargetMode="External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13" Type="http://schemas.openxmlformats.org/officeDocument/2006/relationships/image" Target="../media/image75.png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12" Type="http://schemas.openxmlformats.org/officeDocument/2006/relationships/image" Target="../media/image7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3.png"/><Relationship Id="rId5" Type="http://schemas.openxmlformats.org/officeDocument/2006/relationships/notesSlide" Target="../notesSlides/notesSlide18.xml"/><Relationship Id="rId15" Type="http://schemas.openxmlformats.org/officeDocument/2006/relationships/image" Target="../media/image77.jpeg"/><Relationship Id="rId10" Type="http://schemas.openxmlformats.org/officeDocument/2006/relationships/hyperlink" Target="mailto:OLitvinov@prosv.ru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2.gif"/><Relationship Id="rId1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image" Target="../media/image5.emf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7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954" y="4175011"/>
            <a:ext cx="10142632" cy="997196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3600" b="1" dirty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Как включить в урок задания по </a:t>
            </a:r>
            <a:r>
              <a:rPr lang="ru-RU" sz="3600" b="1" dirty="0" smtClean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естественно-научной грамотности?</a:t>
            </a:r>
            <a:endParaRPr lang="ru-RU" sz="2800" dirty="0">
              <a:solidFill>
                <a:srgbClr val="2D2B8D"/>
              </a:solidFill>
              <a:latin typeface="Cambria" panose="0204050305040603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21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7817563" y="5172207"/>
            <a:ext cx="4063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Ведущий методист </a:t>
            </a:r>
            <a:r>
              <a:rPr lang="ru-RU" b="1" dirty="0" smtClean="0">
                <a:solidFill>
                  <a:srgbClr val="002060"/>
                </a:solidFill>
              </a:rPr>
              <a:t>ГК «Просвещение»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Литвинов </a:t>
            </a:r>
            <a:r>
              <a:rPr lang="ru-RU" b="1" dirty="0">
                <a:solidFill>
                  <a:srgbClr val="002060"/>
                </a:solidFill>
              </a:rPr>
              <a:t>Олег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849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623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Распознавать и формулировать цель данного исследования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53454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ученику?)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821" y="1307123"/>
            <a:ext cx="11005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 краткому описанию хода исследования или действий исследователей предлагается четко сформулировать его цель.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357964"/>
            <a:ext cx="5097466" cy="4014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401" y="2490736"/>
            <a:ext cx="5452472" cy="1641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119" y="4064661"/>
            <a:ext cx="5516830" cy="22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849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70169"/>
            <a:ext cx="778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Предлагать или оценивать способ научного исследования данного вопроса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53092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ученику?)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820" y="1307123"/>
            <a:ext cx="11259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 описанию проблемы предлагается кратко сформулировать или оценить идею исследования, направленного на ее решение, и/или описать основные этапы такого исследования.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411810"/>
            <a:ext cx="6250394" cy="1915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272" y="4359172"/>
            <a:ext cx="6651054" cy="13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849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753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Выдвигать объяснительные гипотезы и предлагать способы их проверки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53454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ученику?)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821" y="1307123"/>
            <a:ext cx="11005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не просто сформулировать гипотезы, объясняющие описанное явление, но и обязательно предложить возможные способы их проверки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307129"/>
            <a:ext cx="5956914" cy="1856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097" y="3851329"/>
            <a:ext cx="5588884" cy="256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849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970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Описывать и оценивать способы, которые используют учёные, чтобы обеспечить надёжность данных и достоверность объяснений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016" y="2435035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53018" y="1163998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ученику?)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017" y="1533330"/>
            <a:ext cx="1132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охарактеризовать назначение того или иного элемента исследования, повышающего надежность результата (контрольная группа, контрольный образец, большая статистика и др.). Или: предлагается выбрать более надежную стратегию исследования вопроса.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16" y="2822843"/>
            <a:ext cx="5573692" cy="1483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043" y="3867783"/>
            <a:ext cx="5731585" cy="22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965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Где можно взять задания для формирования ЕНГ?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10" descr="Физика. 7 класс: учебник в 2 ч. Ч.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0599" y="957744"/>
            <a:ext cx="2160000" cy="289358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Физика. 7 класс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7038" y="957744"/>
            <a:ext cx="2160000" cy="289358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0" y="972942"/>
            <a:ext cx="2160000" cy="2872342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4945" y="5062431"/>
            <a:ext cx="26580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Традиционный курс по физике, учитывающий все современные требования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8581" y="5062431"/>
            <a:ext cx="239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Современный классический курс по физике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6343" y="5062431"/>
            <a:ext cx="2634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Современный курс по физике, ориентированный на самостоятельную экспериментальную деятельность учащихся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858" y="957744"/>
            <a:ext cx="2192595" cy="29245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132150" y="5062431"/>
            <a:ext cx="26580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Современный практико-ориентированный  курс </a:t>
            </a:r>
            <a:r>
              <a:rPr lang="ru-RU" sz="1400" dirty="0">
                <a:solidFill>
                  <a:srgbClr val="002060"/>
                </a:solidFill>
              </a:rPr>
              <a:t>по </a:t>
            </a:r>
            <a:r>
              <a:rPr lang="ru-RU" sz="1400" dirty="0" smtClean="0">
                <a:solidFill>
                  <a:srgbClr val="002060"/>
                </a:solidFill>
              </a:rPr>
              <a:t>физике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672" y="3966966"/>
            <a:ext cx="1589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УМК </a:t>
            </a:r>
            <a:r>
              <a:rPr lang="ru-RU" sz="1100" b="1" dirty="0" err="1" smtClean="0">
                <a:solidFill>
                  <a:srgbClr val="002060"/>
                </a:solidFill>
              </a:rPr>
              <a:t>Перышкина</a:t>
            </a:r>
            <a:r>
              <a:rPr lang="ru-RU" sz="1100" b="1" dirty="0" smtClean="0">
                <a:solidFill>
                  <a:srgbClr val="002060"/>
                </a:solidFill>
              </a:rPr>
              <a:t> И.М., Иванов А.И. и др.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8988" y="3966966"/>
            <a:ext cx="1559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УМК Громова С.В., Родиной Н.А.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2090" y="3966718"/>
            <a:ext cx="1682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УМК </a:t>
            </a:r>
            <a:r>
              <a:rPr lang="ru-RU" sz="1100" b="1" dirty="0" err="1" smtClean="0">
                <a:solidFill>
                  <a:srgbClr val="002060"/>
                </a:solidFill>
              </a:rPr>
              <a:t>Генденштейна</a:t>
            </a:r>
            <a:r>
              <a:rPr lang="ru-RU" sz="1100" b="1" dirty="0" smtClean="0">
                <a:solidFill>
                  <a:srgbClr val="002060"/>
                </a:solidFill>
              </a:rPr>
              <a:t> Л.Э.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64048" y="3966718"/>
            <a:ext cx="1589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УМК «Сферы»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8988" y="4451654"/>
            <a:ext cx="156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mbria" panose="02040503050406030204" pitchFamily="18" charset="0"/>
                <a:cs typeface="Open Sans Condensed" pitchFamily="34" charset="0"/>
              </a:rPr>
              <a:t>В ФПУ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Open Sans Condensed" pitchFamily="34" charset="0"/>
              </a:rPr>
              <a:t>1.1.2.5.1.4.1-3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Open Sans Condensed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59956" y="4451653"/>
            <a:ext cx="160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В ФПУ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1.1.2.5.1.1.1-3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83885" y="4451654"/>
            <a:ext cx="1653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В ФПУ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1.1.2.5.1.2.1-3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162" y="4451653"/>
            <a:ext cx="267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В ФПУ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1.1.2.5.1.10.1-3</a:t>
            </a:r>
          </a:p>
        </p:txBody>
      </p:sp>
    </p:spTree>
    <p:extLst>
      <p:ext uri="{BB962C8B-B14F-4D97-AF65-F5344CB8AC3E}">
        <p14:creationId xmlns:p14="http://schemas.microsoft.com/office/powerpoint/2010/main" val="13951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965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Где можно взять задания для формирования ЕНГ?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3" y="822831"/>
            <a:ext cx="1139005" cy="16435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3" y="3272187"/>
            <a:ext cx="1139005" cy="15247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04" y="3272187"/>
            <a:ext cx="1098828" cy="15247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32" y="822832"/>
            <a:ext cx="1252112" cy="16435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73229" y="2579609"/>
            <a:ext cx="145953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В.И. </a:t>
            </a:r>
            <a:r>
              <a:rPr lang="ru-RU" sz="1200" dirty="0" err="1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Лукашик</a:t>
            </a:r>
            <a:endParaRPr lang="ru-RU" sz="1200" dirty="0" smtClean="0">
              <a:solidFill>
                <a:srgbClr val="002060"/>
              </a:solidFill>
              <a:ea typeface="Open Sans Condensed" pitchFamily="34" charset="0"/>
              <a:cs typeface="Open Sans Condensed" pitchFamily="34" charset="0"/>
            </a:endParaRPr>
          </a:p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Е.В. Иванова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77965" y="2572600"/>
            <a:ext cx="167872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Д.А. Артеменков</a:t>
            </a:r>
          </a:p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И.А. </a:t>
            </a:r>
            <a:r>
              <a:rPr lang="ru-RU" sz="1200" dirty="0" err="1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Ломаченков</a:t>
            </a: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 и др.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346" y="4886345"/>
            <a:ext cx="1669301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С.В. </a:t>
            </a:r>
            <a:r>
              <a:rPr lang="ru-RU" sz="1200" dirty="0" err="1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Иванеско</a:t>
            </a:r>
            <a:r>
              <a:rPr lang="ru-RU" sz="1200" dirty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и др.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37404" y="4890446"/>
            <a:ext cx="2019627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под ред. С.В. </a:t>
            </a:r>
            <a:r>
              <a:rPr lang="ru-RU" sz="1200" dirty="0" err="1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Лозовенко</a:t>
            </a:r>
            <a:endParaRPr lang="ru-RU" sz="1200" dirty="0" smtClean="0">
              <a:solidFill>
                <a:srgbClr val="002060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52487" y="2562066"/>
            <a:ext cx="137137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А.Е. Марон</a:t>
            </a:r>
          </a:p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Е.А. Марон и др.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1221" y="822831"/>
            <a:ext cx="1073902" cy="164984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8438" y="4520832"/>
            <a:ext cx="402328" cy="41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4025059" y="4181507"/>
            <a:ext cx="915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10"/>
              </a:rPr>
              <a:t>Купить:</a:t>
            </a:r>
            <a:endParaRPr lang="ru-RU" dirty="0"/>
          </a:p>
        </p:txBody>
      </p:sp>
      <p:pic>
        <p:nvPicPr>
          <p:cNvPr id="41" name="Picture 2" descr="http://qrcoder.ru/code/?https%3A%2F%2Fshop.prosv.ru%2Fkatalog%23%2Forderby%3D5%26sFilters%3D4%212304%3B2%211750%3B8%212506%3B&amp;8&amp;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21" y="3180653"/>
            <a:ext cx="1069026" cy="10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49" y="821435"/>
            <a:ext cx="828712" cy="82318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044708" y="940641"/>
            <a:ext cx="4987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Серия «внеурочная деятельность» для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ГОТОВОЕ РЕШЕНИЕ – ЭКОНОМИЯ ВРЕМЕНИ УЧИТЕЛЯ </a:t>
            </a:r>
          </a:p>
        </p:txBody>
      </p:sp>
      <p:pic>
        <p:nvPicPr>
          <p:cNvPr id="44" name="Picture 9" descr="Изображение Проектная мастерская. 5-9 классы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70" y="1630406"/>
            <a:ext cx="1206362" cy="157891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02" y="3770289"/>
            <a:ext cx="1210529" cy="15509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63" descr="Изображение Веб-дизайн. Уровень 1 : учебное пособие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88" y="3758960"/>
            <a:ext cx="1206362" cy="155098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88" y="1630406"/>
            <a:ext cx="1206362" cy="1578912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6" descr="http://qrcoder.ru/code/?https%3A%2F%2Fshop.prosv.ru%2Fkatalog%23%2Forderby%3D5%26sFilters%3D4%212304%3B13%2117879%3B&amp;8&amp;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42" y="5717968"/>
            <a:ext cx="958493" cy="9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8278754" y="6085508"/>
            <a:ext cx="2376384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100000"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  <a:hlinkClick r:id="rId18"/>
              </a:rPr>
              <a:t>Купить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1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9044" y="6205445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815" y="48542"/>
            <a:ext cx="775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В чём разница между заданиями на формирование ЕНГ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и заданиями на оценку ЕНГ?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4735" y="975875"/>
            <a:ext cx="4316361" cy="4522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формируем в рамках предмета?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96879" y="980761"/>
            <a:ext cx="5179102" cy="4522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проверяется на оценочных мероприятиях?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934" y="1710813"/>
            <a:ext cx="454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Умения, составляющие компетенции ЕНГ в рамках предмета «Физика»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2949" y="1709189"/>
            <a:ext cx="580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Насколько учащиеся владеют компетенциями в рамках естественно-научной области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933" y="2583531"/>
            <a:ext cx="454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Упор на предметное знание и </a:t>
            </a:r>
            <a:r>
              <a:rPr lang="ru-RU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dirty="0" smtClean="0">
                <a:solidFill>
                  <a:srgbClr val="002060"/>
                </a:solidFill>
              </a:rPr>
              <a:t> умения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2949" y="2583530"/>
            <a:ext cx="56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. Упор на практическое применение естественно-научных знаний в реальных жизненных ситуациях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198213" y="3386960"/>
            <a:ext cx="1347020" cy="62248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13542" y="4134867"/>
            <a:ext cx="4316361" cy="4522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должны предпринять?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1312" y="4750007"/>
            <a:ext cx="766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Увеличить количество контекстных задач на уроках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 возможности рассматривать задачи с элементами исследования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Рассматривать задачи с </a:t>
            </a:r>
            <a:r>
              <a:rPr lang="ru-RU" dirty="0" err="1" smtClean="0">
                <a:solidFill>
                  <a:srgbClr val="002060"/>
                </a:solidFill>
              </a:rPr>
              <a:t>метапредметным</a:t>
            </a:r>
            <a:r>
              <a:rPr lang="ru-RU" dirty="0" smtClean="0">
                <a:solidFill>
                  <a:srgbClr val="002060"/>
                </a:solidFill>
              </a:rPr>
              <a:t> содержанием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8" grpId="0"/>
      <p:bldP spid="20" grpId="0"/>
      <p:bldP spid="21" grpId="0"/>
      <p:bldP spid="22" grpId="0"/>
      <p:bldP spid="9" grpId="0" animBg="1"/>
      <p:bldP spid="25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589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Где можно взять задания для оценки ЕНГ?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051" y="1029097"/>
            <a:ext cx="5983721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355" y="1212463"/>
            <a:ext cx="205339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Печатные пособия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7805" y="1029097"/>
            <a:ext cx="5967246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7873" y="1212463"/>
            <a:ext cx="334833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Электронный БАНК ЗАДАНИЙ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5702" y="2330030"/>
            <a:ext cx="4664968" cy="2078518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4"/>
              </a:rPr>
              <a:t>Серия «Функциональная грамотность. Учимся для жизни (5-9)»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 (Выпуск 2 – Новинка 2021)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5"/>
              </a:rPr>
              <a:t>Серия «Функциональная грамотность. Тренажеры (5-9)»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6"/>
              </a:rPr>
              <a:t>Серия «ФГОС. Оценка образовательных достижений»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97" y="2239330"/>
            <a:ext cx="728841" cy="7288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4" y="3119792"/>
            <a:ext cx="726248" cy="6980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l="14692" t="20657" r="22083" b="16289"/>
          <a:stretch/>
        </p:blipFill>
        <p:spPr>
          <a:xfrm>
            <a:off x="109823" y="4024485"/>
            <a:ext cx="1057109" cy="47869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595960" y="2316495"/>
            <a:ext cx="4673141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Полнофункциональный цифровой тренажер, который имитирует задания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PISA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 для начальной и основной школы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9" name="Picture 11" descr="A picture containing text, different, items, various&#10;&#10;Description automatically generated">
            <a:extLst>
              <a:ext uri="{FF2B5EF4-FFF2-40B4-BE49-F238E27FC236}">
                <a16:creationId xmlns:a16="http://schemas.microsoft.com/office/drawing/2014/main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186" y="3197697"/>
            <a:ext cx="4634242" cy="2317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>
            <a:hlinkClick r:id="rId11"/>
          </p:cNvPr>
          <p:cNvSpPr/>
          <p:nvPr/>
        </p:nvSpPr>
        <p:spPr>
          <a:xfrm>
            <a:off x="8328248" y="5706436"/>
            <a:ext cx="1577436" cy="5869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Открыть Банк заданий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5702" y="5236572"/>
            <a:ext cx="246328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/>
              </a:rPr>
              <a:t>Узнать больше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/>
              </a:rPr>
              <a:t>и купить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0147" y="5396081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qrcoder.ru/code/?https%3A%2F%2Fprosv.ru%2Fpages%2Fpisa.html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38" y="4979299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4192" y="5949280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5323" y="1085439"/>
            <a:ext cx="470966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под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97715" y="1853863"/>
            <a:ext cx="5376222" cy="4448397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Предназначены для формирования и оценки всех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направлений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функциональной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грамотности международного сравнительного исследования PISA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Содержат обучающие и тренировочные задания, охватывающие все содержательные 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компетентностные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аспекты оценки функциональной грамотности по каждой из областей. Приводятся развёрнутые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ситуаций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грамотности.</a:t>
            </a:r>
          </a:p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Готовится второй выпуск (март 2021 г.)</a:t>
            </a:r>
          </a:p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88" y="1234141"/>
            <a:ext cx="1606191" cy="217650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6" y="1190172"/>
            <a:ext cx="1602880" cy="216603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6" y="1339215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779828" y="216591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" pitchFamily="34" charset="0"/>
                <a:cs typeface="Open Sans Condensed" pitchFamily="34" charset="0"/>
              </a:rPr>
              <a:t>«ФУНКЦИОНАЛЬНАЯ ГРАМОТНОСТЬ. УЧИМСЯ ДЛЯ ЖИЗНИ»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 Ligh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32" y="1237024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Рисунок 37" descr="C:\Users\ABaburin\AppData\Local\Microsoft\Windows\Temporary Internet Files\Content.Word\Финансовая 2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44" y="4007559"/>
            <a:ext cx="1587500" cy="20955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9" name="Рисунок 38" descr="C:\Users\ABaburin\AppData\Local\Microsoft\Windows\Temporary Internet Files\Content.Word\Финансовая 2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66" y="4109750"/>
            <a:ext cx="1682115" cy="221996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5" y="4018480"/>
            <a:ext cx="1695450" cy="2237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27" y="4079586"/>
            <a:ext cx="1698625" cy="224155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5" name="Picture 23" descr="http://qrcoder.ru/code/?https%3A%2F%2Fshop.prosv.ru%2Fsearch%3Fq%3D%25D1%258D%25D1%2582%25D0%25B0%25D0%25BB%25D0%25BE%25D0%25BD%23%2Forderby%3D1%26q%3D%25D1%258D%25D1%2582%25D0%25B0%25D0%25BB%25D0%25BE%25D0%25BD%26sFilters%3D21%2156334%3B13%2181288%3B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67" y="5356173"/>
            <a:ext cx="1090816" cy="10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8015" y="6113319"/>
            <a:ext cx="2571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https://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prosv.ru/pages/pisa.html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82" y="6101555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ФУНКЦИОНАЛЬНАЯ ГРАМОТНОСТЬ.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ТРЕНАЖЁРЫ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79828" y="219200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" pitchFamily="34" charset="0"/>
                <a:cs typeface="Open Sans Condensed" pitchFamily="34" charset="0"/>
              </a:rPr>
              <a:t>«ФУНКЦИОНАЛЬНАЯ ГРАМОТНОСТЬ. ТРЕНАЖЁРЫ»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 Ligh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4876" y="2135846"/>
            <a:ext cx="5241524" cy="3206455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деятельность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ответы.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80329" y="1313530"/>
            <a:ext cx="5783653" cy="5036581"/>
            <a:chOff x="6314066" y="1335792"/>
            <a:chExt cx="5400141" cy="47026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87" descr="http://qrcoder.ru/code/?https%3A%2F%2Fshop.prosv.ru%2Fsearch%3Fq%3D%25D1%2582%25D1%2580%25D0%25B5%25D0%25BD%25D0%25B0%25D0%25B6%23%2Forderby%3D1%26q%3D%25D1%2582%25D1%2580%25D0%25B5%25D0%25BD%25D0%25B0%25D0%25B6%26sFilters%3D21%2156334%3B13%2167611%3B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59" y="5326921"/>
            <a:ext cx="1084736" cy="10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50366" y="6069280"/>
            <a:ext cx="2571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https://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prosv.ru/pages/pisa.html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25" y="6018302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565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Структура функциональной грамотности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05359838"/>
              </p:ext>
            </p:extLst>
          </p:nvPr>
        </p:nvGraphicFramePr>
        <p:xfrm>
          <a:off x="1628233" y="589185"/>
          <a:ext cx="8725903" cy="556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3131" y="931277"/>
            <a:ext cx="279326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Глобальные компетенции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Креативное мышление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5393" y="810034"/>
            <a:ext cx="283071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Читательская грамотность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3735" y="3958541"/>
            <a:ext cx="316080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Математическая грамотность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6980" y="6071429"/>
            <a:ext cx="356841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Естественно-научная грамотность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131" y="4542671"/>
            <a:ext cx="270837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Финансовая грамотность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7376" y="1027528"/>
            <a:ext cx="4164623" cy="5512403"/>
          </a:xfrm>
          <a:prstGeom prst="rect">
            <a:avLst/>
          </a:prstGeom>
          <a:solidFill>
            <a:srgbClr val="C7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85426" y="58547"/>
            <a:ext cx="1002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 Light" pitchFamily="34" charset="0"/>
                <a:cs typeface="Open Sans Condensed Light" pitchFamily="34" charset="0"/>
              </a:rPr>
              <a:t>Электронный Банк заданий по функциональной грамотности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 Light" pitchFamily="34" charset="0"/>
                <a:cs typeface="Open Sans Condensed Light" pitchFamily="34" charset="0"/>
              </a:rPr>
              <a:t>Удобно</a:t>
            </a:r>
            <a:r>
              <a:rPr kumimoji="0" lang="ru-RU" sz="2000" b="1" i="0" u="none" strike="noStrike" kern="1200" cap="none" spc="-2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 Light" pitchFamily="34" charset="0"/>
                <a:cs typeface="Open Sans Condensed Light" pitchFamily="34" charset="0"/>
              </a:rPr>
              <a:t>, доступно, эффективно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 Ligh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68B4845D-D2BD-B34E-90D8-94F11BE92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7" t="22060" r="31655" b="20078"/>
          <a:stretch/>
        </p:blipFill>
        <p:spPr>
          <a:xfrm>
            <a:off x="4607748" y="3753836"/>
            <a:ext cx="3328847" cy="2076386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A1D0698-6840-AD48-96F0-9DAEB9C081D7}"/>
              </a:ext>
            </a:extLst>
          </p:cNvPr>
          <p:cNvSpPr/>
          <p:nvPr/>
        </p:nvSpPr>
        <p:spPr>
          <a:xfrm>
            <a:off x="350740" y="1142357"/>
            <a:ext cx="743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Задания на формирование функциональной грамотности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учеников 1-9 классов от авторов, занимающихся программой оценки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E38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PISA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38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E38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F609259-BF26-B544-9593-0F151359E57C}"/>
              </a:ext>
            </a:extLst>
          </p:cNvPr>
          <p:cNvSpPr/>
          <p:nvPr/>
        </p:nvSpPr>
        <p:spPr>
          <a:xfrm>
            <a:off x="8906611" y="1538707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Каждое задание представлено в виде ситуации с 3 уровнями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сложности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906611" y="3507415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учеников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1-4 классов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отработку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метапредметных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навыков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6">
            <a:extLst>
              <a:ext uri="{FF2B5EF4-FFF2-40B4-BE49-F238E27FC236}">
                <a16:creationId xmlns:a16="http://schemas.microsoft.com/office/drawing/2014/main" id="{0EC3C284-5A70-6E41-9350-128CD9A3B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1680" y="1594042"/>
            <a:ext cx="648642" cy="648642"/>
          </a:xfrm>
          <a:prstGeom prst="rect">
            <a:avLst/>
          </a:prstGeom>
          <a:solidFill>
            <a:srgbClr val="C7E8FE"/>
          </a:solidFill>
        </p:spPr>
      </p:pic>
      <p:pic>
        <p:nvPicPr>
          <p:cNvPr id="33" name="Picture 11" descr="A picture containing text, different, items, various&#10;&#10;Description automatically generated">
            <a:extLst>
              <a:ext uri="{FF2B5EF4-FFF2-40B4-BE49-F238E27FC236}">
                <a16:creationId xmlns:a16="http://schemas.microsoft.com/office/drawing/2014/main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97" y="3718977"/>
            <a:ext cx="4152772" cy="2076386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BA1D0698-6840-AD48-96F0-9DAEB9C081D7}"/>
              </a:ext>
            </a:extLst>
          </p:cNvPr>
          <p:cNvSpPr/>
          <p:nvPr/>
        </p:nvSpPr>
        <p:spPr>
          <a:xfrm>
            <a:off x="350740" y="2107380"/>
            <a:ext cx="7255206" cy="110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Более 500 заданий заданий, банк постоянно пополняется.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Охватывает все основные предметы школьной программы.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Полнофункциональный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тренажер, который имитирует задания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PISA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107689" y="1142815"/>
            <a:ext cx="3023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Задания: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906611" y="4599491"/>
            <a:ext cx="30235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учеников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5-9 классов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направлены на развитие:</a:t>
            </a:r>
          </a:p>
          <a:p>
            <a:pPr marL="3190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читательской грамотности;</a:t>
            </a:r>
          </a:p>
          <a:p>
            <a:pPr marL="3190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математической грамотности;</a:t>
            </a:r>
          </a:p>
          <a:p>
            <a:pPr marL="3190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естественнонаучной грамотности;</a:t>
            </a:r>
          </a:p>
          <a:p>
            <a:pPr marL="3190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креативного мышления.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2F609259-BF26-B544-9593-0F151359E57C}"/>
              </a:ext>
            </a:extLst>
          </p:cNvPr>
          <p:cNvSpPr/>
          <p:nvPr/>
        </p:nvSpPr>
        <p:spPr>
          <a:xfrm>
            <a:off x="8906611" y="2630783"/>
            <a:ext cx="3023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Разработано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 10 различных типов и форматов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заданий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499" y="2581320"/>
            <a:ext cx="695004" cy="64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885" y="3577507"/>
            <a:ext cx="646232" cy="646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885" y="4648453"/>
            <a:ext cx="646232" cy="646232"/>
          </a:xfrm>
          <a:prstGeom prst="rect">
            <a:avLst/>
          </a:prstGeom>
        </p:spPr>
      </p:pic>
      <p:sp>
        <p:nvSpPr>
          <p:cNvPr id="3" name="Прямоугольник 2">
            <a:hlinkClick r:id="rId10"/>
          </p:cNvPr>
          <p:cNvSpPr/>
          <p:nvPr/>
        </p:nvSpPr>
        <p:spPr>
          <a:xfrm>
            <a:off x="786728" y="5895149"/>
            <a:ext cx="331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Узнать больше о Банке заданий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033" y="5942717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493058" y="1677982"/>
            <a:ext cx="245997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  <a:hlinkClick r:id="rId3"/>
              </a:rPr>
              <a:t>https://uchitel.club/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4558"/>
          <a:stretch/>
        </p:blipFill>
        <p:spPr>
          <a:xfrm>
            <a:off x="295718" y="1011115"/>
            <a:ext cx="8637878" cy="49569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6537" y="183750"/>
            <a:ext cx="969707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Просвещение. Поддержка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889" y="3650701"/>
            <a:ext cx="38541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Портал, 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котором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собраны материалы в  помощь учителям и родителям для организации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обучения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Консультации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при выполнении домашних заданий 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видеоформате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Обмен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лучшими практиками, их апробация и распространение в сотрудничестве с органами управления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образованием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038" y="1771118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35360" y="6516869"/>
            <a:ext cx="34119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6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4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6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2" y="203634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3" y="203634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8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9050911" y="202455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3" y="1436758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4" y="1436758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2" y="1436758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8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4" y="1436758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610324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1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4" y="560565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2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41"/>
          <p:cNvSpPr>
            <a:spLocks/>
          </p:cNvSpPr>
          <p:nvPr/>
        </p:nvSpPr>
        <p:spPr bwMode="auto">
          <a:xfrm>
            <a:off x="9471323" y="1819703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9501353" y="538286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6" y="509540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reeform 46"/>
          <p:cNvSpPr>
            <a:spLocks noEditPoints="1"/>
          </p:cNvSpPr>
          <p:nvPr/>
        </p:nvSpPr>
        <p:spPr bwMode="auto">
          <a:xfrm>
            <a:off x="2195163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7" y="538052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9" y="524546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9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6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9" y="532049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7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9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5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kumimoji="0" lang="ru-RU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5151944" y="5204511"/>
            <a:ext cx="619475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8, бизнес-центр «Новослободский»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kumimoji="0" lang="ru-RU" sz="1200" b="0" i="0" u="none" strike="noStrike" kern="1200" cap="none" spc="-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92" name="Picture 32" descr="http://qrcoder.ru/code/?https%3A%2F%2Fshop.prosv.ru%2F&amp;8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22" y="5218019"/>
            <a:ext cx="1105175" cy="11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78771" y="193727"/>
            <a:ext cx="11937029" cy="2519692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6184" y="1602461"/>
            <a:ext cx="11819633" cy="1745682"/>
          </a:xfrm>
          <a:prstGeom prst="rect">
            <a:avLst/>
          </a:prstGeom>
          <a:solidFill>
            <a:srgbClr val="2D2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080" y="1691927"/>
            <a:ext cx="9870332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Хотите купить?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Оптовые закупки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отдел по работе с государственными заказами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тел.: +7 (495) 789-30-40, доб. 41-44,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-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mail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GTrofimova@prosv.ru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,  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Розница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самостоятельно заказать в нашем интернет-магазине shop.prosv.ru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-76200" y="49287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  <a:t>СПАСИБО ЗА ВНИМАНИЕ!</a:t>
            </a:r>
            <a:b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  <a:t/>
            </a:r>
            <a:b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kumimoji="0" lang="ru-RU" sz="3200" b="1" i="0" u="none" strike="noStrike" kern="1200" cap="none" spc="-40" normalizeH="0" baseline="0" noProof="0" dirty="0">
              <a:ln>
                <a:noFill/>
              </a:ln>
              <a:solidFill>
                <a:srgbClr val="2A3393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79817" y="3485016"/>
            <a:ext cx="4933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 методической поддержки педагогов и ОО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Ведущий методист по физике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Литвинов Олег Андреевич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Тел. 8-977-992-42-30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OLitvinov@prosv.ru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app: 8-963-976-10-01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Instagram: @oleg_6288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09" y="3961724"/>
            <a:ext cx="194745" cy="194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16" y="4169951"/>
            <a:ext cx="245576" cy="287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93" y="4600072"/>
            <a:ext cx="241221" cy="240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85" y="4398410"/>
            <a:ext cx="206383" cy="206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3" y="3485016"/>
            <a:ext cx="1350150" cy="24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76" y="768401"/>
            <a:ext cx="4351496" cy="22334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719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Функциональная грамотность через призму физики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3696194" y="2596823"/>
            <a:ext cx="4282387" cy="532068"/>
          </a:xfrm>
          <a:prstGeom prst="flowChartPrepar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5804828" y="1144692"/>
            <a:ext cx="32560" cy="1452131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73954" y="1126744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67202" y="1144692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083145" y="1163116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559291" y="1146118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712739" y="1164483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80800" y="3150236"/>
            <a:ext cx="931888" cy="82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31" idx="0"/>
          </p:cNvCxnSpPr>
          <p:nvPr/>
        </p:nvCxnSpPr>
        <p:spPr>
          <a:xfrm>
            <a:off x="4508627" y="3150236"/>
            <a:ext cx="0" cy="1653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684070" y="3162480"/>
            <a:ext cx="1" cy="25275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614768" y="3150236"/>
            <a:ext cx="761481" cy="82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2" idx="0"/>
          </p:cNvCxnSpPr>
          <p:nvPr/>
        </p:nvCxnSpPr>
        <p:spPr>
          <a:xfrm flipH="1">
            <a:off x="6859516" y="3150236"/>
            <a:ext cx="2" cy="165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28200" y="4010648"/>
            <a:ext cx="1430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Финансовая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38919" y="4009363"/>
            <a:ext cx="18724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Математическая 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37161" y="4804112"/>
            <a:ext cx="13429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Креативное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мышление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17357" y="4804111"/>
            <a:ext cx="14843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Читательская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грамотность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9985" y="5734125"/>
            <a:ext cx="57881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Естественно-научная грамотность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2195" y="643497"/>
            <a:ext cx="3485265" cy="5011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Функциональная грамотность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1" y="768401"/>
            <a:ext cx="2886430" cy="28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9" grpId="0" animBg="1"/>
      <p:bldP spid="31" grpId="0" animBg="1"/>
      <p:bldP spid="32" grpId="0" animBg="1"/>
      <p:bldP spid="3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556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Инструменты учителя на уроках физики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587" y="846369"/>
            <a:ext cx="11680723" cy="6579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Задания предлагаемые в различных учебниках и </a:t>
            </a:r>
            <a:r>
              <a:rPr lang="ru-RU" b="1" dirty="0">
                <a:solidFill>
                  <a:srgbClr val="002060"/>
                </a:solidFill>
              </a:rPr>
              <a:t>учебных пособиях направлены на </a:t>
            </a:r>
            <a:r>
              <a:rPr lang="ru-RU" b="1" dirty="0" smtClean="0">
                <a:solidFill>
                  <a:srgbClr val="002060"/>
                </a:solidFill>
              </a:rPr>
              <a:t>формирование функциональной </a:t>
            </a:r>
            <a:r>
              <a:rPr lang="ru-RU" b="1" dirty="0">
                <a:solidFill>
                  <a:srgbClr val="002060"/>
                </a:solidFill>
              </a:rPr>
              <a:t>грамотности, поскольку, по сути, это </a:t>
            </a:r>
            <a:r>
              <a:rPr lang="ru-RU" b="1" dirty="0" err="1">
                <a:solidFill>
                  <a:srgbClr val="002060"/>
                </a:solidFill>
              </a:rPr>
              <a:t>метапредметные</a:t>
            </a:r>
            <a:r>
              <a:rPr lang="ru-RU" b="1" dirty="0">
                <a:solidFill>
                  <a:srgbClr val="002060"/>
                </a:solidFill>
              </a:rPr>
              <a:t> результаты обучения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711" y="1629805"/>
            <a:ext cx="188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ТИПЫ ЗАДАНИЙ: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112" y="2034428"/>
            <a:ext cx="3235937" cy="4031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Задания на работу с текстом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2109" y="2694298"/>
            <a:ext cx="3235937" cy="4031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Опорные конспекты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2107" y="3356860"/>
            <a:ext cx="3235937" cy="4031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Контекстные задачи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2106" y="4016730"/>
            <a:ext cx="3235937" cy="4031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Качественные задачи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87363" y="4685278"/>
            <a:ext cx="3785421" cy="8126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Рубрика «Мои физические исследования», «Домашний эксперимент» и др.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2104" y="5763313"/>
            <a:ext cx="3235937" cy="5786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Работа с информацией в нетекстовом виде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192866" y="3279311"/>
            <a:ext cx="2210881" cy="147483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8781292" y="1665096"/>
            <a:ext cx="215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ИНСТРУМЕНТАРИЙ: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747921" y="2235989"/>
            <a:ext cx="2564862" cy="584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747921" y="2944065"/>
            <a:ext cx="2564862" cy="584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Задачник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747921" y="3652141"/>
            <a:ext cx="2564862" cy="584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Рабочая тетрадь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747921" y="4360217"/>
            <a:ext cx="2564862" cy="5068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Сборник контрольных работ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747921" y="4991027"/>
            <a:ext cx="2564862" cy="5068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Технологические карты уроков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47921" y="5621837"/>
            <a:ext cx="2564862" cy="5068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Методические рекомендации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16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70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Естественно-научная грамотность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7087" y="589185"/>
            <a:ext cx="4364966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КАКИЕ КОМПЕТЕНЦИИ ПРОВЕРЯЮТСЯ?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2"/>
            <a:endCxn id="17" idx="0"/>
          </p:cNvCxnSpPr>
          <p:nvPr/>
        </p:nvCxnSpPr>
        <p:spPr>
          <a:xfrm>
            <a:off x="5759570" y="1046385"/>
            <a:ext cx="0" cy="1319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93298" y="2368112"/>
            <a:ext cx="3467818" cy="506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научное объяснение явлений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25661" y="2365627"/>
            <a:ext cx="3467818" cy="506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58024" y="2365627"/>
            <a:ext cx="3467818" cy="506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</a:rPr>
              <a:t>интерпретация данных и использование научных доказательств для получения выводов</a:t>
            </a:r>
          </a:p>
        </p:txBody>
      </p:sp>
      <p:cxnSp>
        <p:nvCxnSpPr>
          <p:cNvPr id="13" name="Прямая со стрелкой 12"/>
          <p:cNvCxnSpPr>
            <a:stCxn id="3" idx="2"/>
            <a:endCxn id="11" idx="0"/>
          </p:cNvCxnSpPr>
          <p:nvPr/>
        </p:nvCxnSpPr>
        <p:spPr>
          <a:xfrm flipH="1">
            <a:off x="2027207" y="1046385"/>
            <a:ext cx="3732363" cy="1321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18" idx="0"/>
          </p:cNvCxnSpPr>
          <p:nvPr/>
        </p:nvCxnSpPr>
        <p:spPr>
          <a:xfrm>
            <a:off x="5759570" y="1046385"/>
            <a:ext cx="3732363" cy="1319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1897811" y="2872559"/>
            <a:ext cx="258792" cy="32784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hlinkClick r:id="rId4" action="ppaction://hlinksldjump"/>
          </p:cNvPr>
          <p:cNvSpPr/>
          <p:nvPr/>
        </p:nvSpPr>
        <p:spPr>
          <a:xfrm>
            <a:off x="497456" y="325043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Применить соответствующие естественнонаучные знания для объяснения явления</a:t>
            </a:r>
          </a:p>
        </p:txBody>
      </p:sp>
      <p:sp>
        <p:nvSpPr>
          <p:cNvPr id="29" name="Скругленный прямоугольник 28">
            <a:hlinkClick r:id="rId5" action="ppaction://hlinksldjump"/>
          </p:cNvPr>
          <p:cNvSpPr/>
          <p:nvPr/>
        </p:nvSpPr>
        <p:spPr>
          <a:xfrm>
            <a:off x="497456" y="4002282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</a:t>
            </a:r>
          </a:p>
        </p:txBody>
      </p:sp>
      <p:sp>
        <p:nvSpPr>
          <p:cNvPr id="30" name="Скругленный прямоугольник 29">
            <a:hlinkClick r:id="rId6" action="ppaction://hlinksldjump"/>
          </p:cNvPr>
          <p:cNvSpPr/>
          <p:nvPr/>
        </p:nvSpPr>
        <p:spPr>
          <a:xfrm>
            <a:off x="497456" y="475091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</a:t>
            </a:r>
          </a:p>
        </p:txBody>
      </p:sp>
      <p:sp>
        <p:nvSpPr>
          <p:cNvPr id="31" name="Скругленный прямоугольник 30">
            <a:hlinkClick r:id="rId7" action="ppaction://hlinksldjump"/>
          </p:cNvPr>
          <p:cNvSpPr/>
          <p:nvPr/>
        </p:nvSpPr>
        <p:spPr>
          <a:xfrm>
            <a:off x="497456" y="5497226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4229819" y="3258614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Распознавать и формулировать цель данного исследования</a:t>
            </a:r>
          </a:p>
        </p:txBody>
      </p:sp>
      <p:sp>
        <p:nvSpPr>
          <p:cNvPr id="33" name="Скругленный прямоугольник 32">
            <a:hlinkClick r:id="rId9" action="ppaction://hlinksldjump"/>
          </p:cNvPr>
          <p:cNvSpPr/>
          <p:nvPr/>
        </p:nvSpPr>
        <p:spPr>
          <a:xfrm>
            <a:off x="4229819" y="4002282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Предлагать или оценивать способ научного исследования данного вопроса</a:t>
            </a:r>
          </a:p>
        </p:txBody>
      </p:sp>
      <p:sp>
        <p:nvSpPr>
          <p:cNvPr id="34" name="Скругленный прямоугольник 33">
            <a:hlinkClick r:id="rId10" action="ppaction://hlinksldjump"/>
          </p:cNvPr>
          <p:cNvSpPr/>
          <p:nvPr/>
        </p:nvSpPr>
        <p:spPr>
          <a:xfrm>
            <a:off x="4229819" y="474595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Выдвигать объяснительные гипотезы и предлагать способы их проверки</a:t>
            </a:r>
          </a:p>
        </p:txBody>
      </p:sp>
      <p:sp>
        <p:nvSpPr>
          <p:cNvPr id="36" name="Скругленный прямоугольник 35">
            <a:hlinkClick r:id="rId11" action="ppaction://hlinksldjump"/>
          </p:cNvPr>
          <p:cNvSpPr/>
          <p:nvPr/>
        </p:nvSpPr>
        <p:spPr>
          <a:xfrm>
            <a:off x="4229819" y="5489617"/>
            <a:ext cx="3059502" cy="93786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Описывать и оценивать способы, которые используют учёные, чтобы обеспечить надёжность данных и достоверность объяснений</a:t>
            </a:r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7942053" y="325043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rgbClr val="002060"/>
                </a:solidFill>
              </a:rPr>
              <a:t>Анализировать, интерпретировать данные и делать соответствующие выводы</a:t>
            </a:r>
          </a:p>
        </p:txBody>
      </p:sp>
      <p:sp>
        <p:nvSpPr>
          <p:cNvPr id="39" name="Скругленный прямоугольник 38">
            <a:hlinkClick r:id="rId13" action="ppaction://hlinksldjump"/>
          </p:cNvPr>
          <p:cNvSpPr/>
          <p:nvPr/>
        </p:nvSpPr>
        <p:spPr>
          <a:xfrm>
            <a:off x="7955905" y="4007975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rgbClr val="002060"/>
                </a:solidFill>
              </a:rPr>
              <a:t>Преобразовывать одну форму представления данных в другую</a:t>
            </a:r>
          </a:p>
        </p:txBody>
      </p:sp>
      <p:sp>
        <p:nvSpPr>
          <p:cNvPr id="40" name="Скругленный прямоугольник 39">
            <a:hlinkClick r:id="rId14" action="ppaction://hlinksldjump"/>
          </p:cNvPr>
          <p:cNvSpPr/>
          <p:nvPr/>
        </p:nvSpPr>
        <p:spPr>
          <a:xfrm>
            <a:off x="7955905" y="475091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Распознавать допущения, доказательства и рассуждения в научных текстах</a:t>
            </a:r>
          </a:p>
        </p:txBody>
      </p:sp>
      <p:sp>
        <p:nvSpPr>
          <p:cNvPr id="41" name="Скругленный прямоугольник 40">
            <a:hlinkClick r:id="rId15" action="ppaction://hlinksldjump"/>
          </p:cNvPr>
          <p:cNvSpPr/>
          <p:nvPr/>
        </p:nvSpPr>
        <p:spPr>
          <a:xfrm>
            <a:off x="7955905" y="5497226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Оценивать c научной точки зрения аргументы и доказательства из различных источников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5630174" y="2871412"/>
            <a:ext cx="258792" cy="32784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9422395" y="2879578"/>
            <a:ext cx="258792" cy="31967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7" grpId="0" animBg="1"/>
      <p:bldP spid="18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18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Научное объяснение явлений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70169"/>
            <a:ext cx="858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Применить соответствующие естественнонаучные знания для объяснения явления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821" y="1998585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</a:t>
            </a:r>
            <a:r>
              <a:rPr lang="ru-RU" b="1" dirty="0" smtClean="0">
                <a:solidFill>
                  <a:srgbClr val="FF0000"/>
                </a:solidFill>
              </a:rPr>
              <a:t>задания (что предлагается сделать ученику?)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820" y="1307123"/>
            <a:ext cx="10501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</a:t>
            </a:r>
            <a:r>
              <a:rPr lang="ru-RU" dirty="0" smtClean="0">
                <a:solidFill>
                  <a:srgbClr val="002060"/>
                </a:solidFill>
              </a:rPr>
              <a:t>описание стандартной </a:t>
            </a:r>
            <a:r>
              <a:rPr lang="ru-RU" dirty="0">
                <a:solidFill>
                  <a:srgbClr val="002060"/>
                </a:solidFill>
              </a:rPr>
              <a:t>ситуации, для объяснения которой можно напрямую использовать программный материал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76" y="2457303"/>
            <a:ext cx="4238625" cy="12001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923" y="2658744"/>
            <a:ext cx="5803058" cy="7972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955" y="4161301"/>
            <a:ext cx="5953988" cy="12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18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Научное объяснение явлений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970" y="570169"/>
            <a:ext cx="8778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821" y="2224606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</a:t>
            </a:r>
            <a:r>
              <a:rPr lang="ru-RU" b="1" dirty="0" smtClean="0">
                <a:solidFill>
                  <a:srgbClr val="FF0000"/>
                </a:solidFill>
              </a:rPr>
              <a:t>задания (</a:t>
            </a:r>
            <a:r>
              <a:rPr lang="ru-RU" b="1" dirty="0">
                <a:solidFill>
                  <a:srgbClr val="FF0000"/>
                </a:solidFill>
              </a:rPr>
              <a:t>что предлагается сделать ученику</a:t>
            </a:r>
            <a:r>
              <a:rPr lang="ru-RU" b="1" dirty="0" smtClean="0">
                <a:solidFill>
                  <a:srgbClr val="FF0000"/>
                </a:solidFill>
              </a:rPr>
              <a:t>?)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821" y="1301276"/>
            <a:ext cx="11396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описание нестандартной ситуации, для которой ученик не имеет готового объяснения. Для получения объяснения она должна быть преобразована  или в типовую известную модель или в модель, в которой ясно прослеживаются нужные взаимосвязи.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727227"/>
            <a:ext cx="5967849" cy="784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484" y="3570068"/>
            <a:ext cx="6285497" cy="712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21" y="4248979"/>
            <a:ext cx="5957414" cy="13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18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Научное объяснение явлений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802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51745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89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</a:t>
            </a:r>
            <a:r>
              <a:rPr lang="ru-RU" b="1" dirty="0" smtClean="0">
                <a:solidFill>
                  <a:srgbClr val="FF0000"/>
                </a:solidFill>
              </a:rPr>
              <a:t>задания (</a:t>
            </a:r>
            <a:r>
              <a:rPr lang="ru-RU" b="1" dirty="0">
                <a:solidFill>
                  <a:srgbClr val="FF0000"/>
                </a:solidFill>
              </a:rPr>
              <a:t>что предлагается сделать ученику</a:t>
            </a:r>
            <a:r>
              <a:rPr lang="ru-RU" b="1" dirty="0" smtClean="0">
                <a:solidFill>
                  <a:srgbClr val="FF0000"/>
                </a:solidFill>
              </a:rPr>
              <a:t>?)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821" y="1307123"/>
            <a:ext cx="11239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на основе понимания механизма (или причин) явления или процесса обосновать дальнейшее развитие событий.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420649"/>
            <a:ext cx="5663334" cy="1642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155" y="3571150"/>
            <a:ext cx="5694231" cy="1509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72" y="5146281"/>
            <a:ext cx="5736595" cy="10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18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Научное объяснение явлений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729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98585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</a:t>
            </a:r>
            <a:r>
              <a:rPr lang="ru-RU" b="1" dirty="0" smtClean="0">
                <a:solidFill>
                  <a:srgbClr val="FF0000"/>
                </a:solidFill>
              </a:rPr>
              <a:t>?)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820" y="1307123"/>
            <a:ext cx="10560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объяснить, на каких научных знаниях основана работа описанного технического устройства или технологии.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0" y="2457303"/>
            <a:ext cx="5008310" cy="2676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144" y="3178432"/>
            <a:ext cx="5861340" cy="18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1F7D17AAC9B84D9B10D0E7E91C15BE" ma:contentTypeVersion="2" ma:contentTypeDescription="Создание документа." ma:contentTypeScope="" ma:versionID="2ac0aaf2266523265383f9f0baf518b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US75DVFUYAPE-424-1731</_dlc_DocId>
    <_dlc_DocIdUrl xmlns="1ca21ed8-a3df-4193-b700-fd65bdc63fa0">
      <Url>http://www.eduportal44.ru/Makariev_EDU/Nejitino/OF/_layouts/15/DocIdRedir.aspx?ID=US75DVFUYAPE-424-1731</Url>
      <Description>US75DVFUYAPE-424-1731</Description>
    </_dlc_DocIdUrl>
  </documentManagement>
</p:properties>
</file>

<file path=customXml/itemProps1.xml><?xml version="1.0" encoding="utf-8"?>
<ds:datastoreItem xmlns:ds="http://schemas.openxmlformats.org/officeDocument/2006/customXml" ds:itemID="{1EB9C096-7AD0-4D21-9DA0-7374CF61A167}"/>
</file>

<file path=customXml/itemProps2.xml><?xml version="1.0" encoding="utf-8"?>
<ds:datastoreItem xmlns:ds="http://schemas.openxmlformats.org/officeDocument/2006/customXml" ds:itemID="{DEB1F682-DE30-4EE6-BD45-AC1D682159BA}"/>
</file>

<file path=customXml/itemProps3.xml><?xml version="1.0" encoding="utf-8"?>
<ds:datastoreItem xmlns:ds="http://schemas.openxmlformats.org/officeDocument/2006/customXml" ds:itemID="{DFEFB32A-649B-4F0A-887E-996E406D294A}"/>
</file>

<file path=customXml/itemProps4.xml><?xml version="1.0" encoding="utf-8"?>
<ds:datastoreItem xmlns:ds="http://schemas.openxmlformats.org/officeDocument/2006/customXml" ds:itemID="{F8405F3E-EA1A-4E11-AAAB-7005DDDDE09B}"/>
</file>

<file path=docProps/app.xml><?xml version="1.0" encoding="utf-8"?>
<Properties xmlns="http://schemas.openxmlformats.org/officeDocument/2006/extended-properties" xmlns:vt="http://schemas.openxmlformats.org/officeDocument/2006/docPropsVTypes">
  <TotalTime>19528</TotalTime>
  <Words>1744</Words>
  <Application>Microsoft Office PowerPoint</Application>
  <PresentationFormat>Широкоэкранный</PresentationFormat>
  <Paragraphs>261</Paragraphs>
  <Slides>22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Franklin Gothic Book</vt:lpstr>
      <vt:lpstr>FuturaPT-Book</vt:lpstr>
      <vt:lpstr>Helvetica Light</vt:lpstr>
      <vt:lpstr>Open Sans</vt:lpstr>
      <vt:lpstr>Open Sans Condensed</vt:lpstr>
      <vt:lpstr>Open Sans Condensed Light</vt:lpstr>
      <vt:lpstr>Open Sans Light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Литвинов Олег Андреевич</cp:lastModifiedBy>
  <cp:revision>681</cp:revision>
  <dcterms:created xsi:type="dcterms:W3CDTF">2020-02-25T09:30:21Z</dcterms:created>
  <dcterms:modified xsi:type="dcterms:W3CDTF">2021-03-22T05:58:21Z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0x010100D71F7D17AAC9B84D9B10D0E7E91C15BE</vt:lpwstr>
  </property>
  <property fmtid="{D5CDD505-2E9C-101B-9397-08002B2CF9AE}" pid="3" name="_dlc_DocIdItemGuid">
    <vt:lpwstr>bbc14ab8-4b29-4ba6-81e9-5f8f673da390</vt:lpwstr>
  </property>
</Properties>
</file>