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6" r:id="rId10"/>
    <p:sldId id="267" r:id="rId11"/>
    <p:sldId id="268" r:id="rId12"/>
    <p:sldId id="269" r:id="rId13"/>
    <p:sldId id="271" r:id="rId14"/>
    <p:sldId id="273" r:id="rId15"/>
    <p:sldId id="272" r:id="rId16"/>
    <p:sldId id="280" r:id="rId17"/>
    <p:sldId id="274" r:id="rId18"/>
    <p:sldId id="275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D75-D363-4D99-B1F0-2D7C2CF462E6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D5B1-2943-4F54-9FF0-FA109D0F41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D75-D363-4D99-B1F0-2D7C2CF462E6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D5B1-2943-4F54-9FF0-FA109D0F4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D75-D363-4D99-B1F0-2D7C2CF462E6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D5B1-2943-4F54-9FF0-FA109D0F4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D75-D363-4D99-B1F0-2D7C2CF462E6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D5B1-2943-4F54-9FF0-FA109D0F4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D75-D363-4D99-B1F0-2D7C2CF462E6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D5B1-2943-4F54-9FF0-FA109D0F41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D75-D363-4D99-B1F0-2D7C2CF462E6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D5B1-2943-4F54-9FF0-FA109D0F4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D75-D363-4D99-B1F0-2D7C2CF462E6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D5B1-2943-4F54-9FF0-FA109D0F4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D75-D363-4D99-B1F0-2D7C2CF462E6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4D5B1-2943-4F54-9FF0-FA109D0F41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D75-D363-4D99-B1F0-2D7C2CF462E6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D5B1-2943-4F54-9FF0-FA109D0F4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D75-D363-4D99-B1F0-2D7C2CF462E6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684D5B1-2943-4F54-9FF0-FA109D0F4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CF1AD75-D363-4D99-B1F0-2D7C2CF462E6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D5B1-2943-4F54-9FF0-FA109D0F4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F1AD75-D363-4D99-B1F0-2D7C2CF462E6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84D5B1-2943-4F54-9FF0-FA109D0F412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340768"/>
            <a:ext cx="7743336" cy="39604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  <a:effectLst/>
              </a:rPr>
              <a:t>Проект по экологии</a:t>
            </a:r>
            <a:br>
              <a:rPr lang="ru-RU" dirty="0" smtClean="0">
                <a:solidFill>
                  <a:srgbClr val="0000CC"/>
                </a:solidFill>
                <a:effectLst/>
              </a:rPr>
            </a:br>
            <a:r>
              <a:rPr lang="ru-RU" dirty="0" smtClean="0">
                <a:solidFill>
                  <a:srgbClr val="0000CC"/>
                </a:solidFill>
                <a:effectLst/>
              </a:rPr>
              <a:t>Тема</a:t>
            </a:r>
            <a:r>
              <a:rPr lang="ru-RU" dirty="0">
                <a:solidFill>
                  <a:srgbClr val="0000CC"/>
                </a:solidFill>
                <a:effectLst/>
              </a:rPr>
              <a:t>: «Бытовые отходы как экологическая проблема</a:t>
            </a:r>
            <a:r>
              <a:rPr lang="ru-RU" dirty="0" smtClean="0">
                <a:solidFill>
                  <a:srgbClr val="080808"/>
                </a:solidFill>
              </a:rPr>
              <a:t>»</a:t>
            </a:r>
            <a:br>
              <a:rPr lang="ru-RU" dirty="0" smtClean="0">
                <a:solidFill>
                  <a:srgbClr val="080808"/>
                </a:solidFill>
              </a:rPr>
            </a:br>
            <a:r>
              <a:rPr lang="ru-RU" dirty="0">
                <a:solidFill>
                  <a:srgbClr val="080808"/>
                </a:solidFill>
              </a:rPr>
              <a:t/>
            </a:r>
            <a:br>
              <a:rPr lang="ru-RU" dirty="0">
                <a:solidFill>
                  <a:srgbClr val="080808"/>
                </a:solidFill>
              </a:rPr>
            </a:br>
            <a:r>
              <a:rPr lang="ru-RU" dirty="0" smtClean="0">
                <a:solidFill>
                  <a:srgbClr val="080808"/>
                </a:solidFill>
              </a:rPr>
              <a:t/>
            </a:r>
            <a:br>
              <a:rPr lang="ru-RU" dirty="0" smtClean="0">
                <a:solidFill>
                  <a:srgbClr val="080808"/>
                </a:solidFill>
              </a:rPr>
            </a:br>
            <a:r>
              <a:rPr lang="ru-RU" sz="2800" dirty="0" smtClean="0">
                <a:solidFill>
                  <a:srgbClr val="080808"/>
                </a:solidFill>
              </a:rPr>
              <a:t>Выполнил ученик 10 класса Попович Алексей</a:t>
            </a:r>
            <a:br>
              <a:rPr lang="ru-RU" sz="2800" dirty="0" smtClean="0">
                <a:solidFill>
                  <a:srgbClr val="080808"/>
                </a:solidFill>
              </a:rPr>
            </a:br>
            <a:r>
              <a:rPr lang="ru-RU" sz="2800" dirty="0" smtClean="0">
                <a:solidFill>
                  <a:srgbClr val="080808"/>
                </a:solidFill>
              </a:rPr>
              <a:t>2021г.</a:t>
            </a:r>
            <a:r>
              <a:rPr lang="ru-RU" dirty="0" smtClean="0">
                <a:solidFill>
                  <a:srgbClr val="080808"/>
                </a:solidFill>
              </a:rPr>
              <a:t/>
            </a:r>
            <a:br>
              <a:rPr lang="ru-RU" dirty="0" smtClean="0">
                <a:solidFill>
                  <a:srgbClr val="080808"/>
                </a:solidFill>
              </a:rPr>
            </a:br>
            <a:r>
              <a:rPr lang="ru-RU" dirty="0">
                <a:solidFill>
                  <a:srgbClr val="080808"/>
                </a:solidFill>
              </a:rPr>
              <a:t/>
            </a:r>
            <a:br>
              <a:rPr lang="ru-RU" dirty="0">
                <a:solidFill>
                  <a:srgbClr val="080808"/>
                </a:solidFill>
              </a:rPr>
            </a:br>
            <a:endParaRPr lang="ru-RU" dirty="0">
              <a:solidFill>
                <a:srgbClr val="08080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404664"/>
            <a:ext cx="701927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МКОУ </a:t>
            </a:r>
            <a:r>
              <a:rPr lang="ru-RU" sz="2400" b="1" dirty="0" err="1" smtClean="0"/>
              <a:t>Нежитинсксая</a:t>
            </a:r>
            <a:r>
              <a:rPr lang="ru-RU" sz="2400" b="1" dirty="0" smtClean="0"/>
              <a:t> </a:t>
            </a:r>
            <a:r>
              <a:rPr lang="ru-RU" sz="2400" b="1" dirty="0" smtClean="0"/>
              <a:t>СОШ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0388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+mn-lt"/>
              </a:rPr>
              <a:t>Классы опасности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/>
              <a:t>1) Чрезвычайно-опасные.</a:t>
            </a:r>
          </a:p>
          <a:p>
            <a:r>
              <a:rPr lang="ru-RU" sz="3600" b="1" dirty="0" smtClean="0"/>
              <a:t>2) Высоко-опасные</a:t>
            </a:r>
          </a:p>
          <a:p>
            <a:r>
              <a:rPr lang="ru-RU" sz="3600" b="1" dirty="0" smtClean="0"/>
              <a:t>3)Умеренно-опасные</a:t>
            </a:r>
          </a:p>
          <a:p>
            <a:r>
              <a:rPr lang="ru-RU" sz="3600" b="1" dirty="0" smtClean="0"/>
              <a:t>4) Слабо-опасные</a:t>
            </a:r>
          </a:p>
          <a:p>
            <a:r>
              <a:rPr lang="ru-RU" sz="3600" b="1" dirty="0" smtClean="0"/>
              <a:t>5) Натуральные</a:t>
            </a:r>
          </a:p>
          <a:p>
            <a:r>
              <a:rPr lang="ru-RU" sz="3600" b="1" dirty="0" smtClean="0"/>
              <a:t>(Экологические)</a:t>
            </a: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3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Какую опасность несут бытовые отходы ?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FFFF00"/>
                </a:solidFill>
              </a:rPr>
              <a:t>Выделяют ядовитые газы и зловонные запахи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FFFF00"/>
                </a:solidFill>
              </a:rPr>
              <a:t>Загрязняют почву и воду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FFFF00"/>
                </a:solidFill>
              </a:rPr>
              <a:t>Способствуют размножению болезнетворных бактерий и инфекций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FFFF00"/>
                </a:solidFill>
              </a:rPr>
              <a:t>Влияют на здоровье человека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Перспективы решения проблем бытовых отходов.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1.Сбор бытовых отходов и решение проблемы их </a:t>
            </a:r>
            <a:r>
              <a:rPr lang="ru-RU" dirty="0" smtClean="0"/>
              <a:t>утилизации. </a:t>
            </a:r>
            <a:endParaRPr lang="ru-RU" dirty="0"/>
          </a:p>
          <a:p>
            <a:r>
              <a:rPr lang="ru-RU" dirty="0" smtClean="0"/>
              <a:t>2.Выделение средств </a:t>
            </a:r>
            <a:r>
              <a:rPr lang="ru-RU" dirty="0"/>
              <a:t>для строительства заводов по переработке мусора.</a:t>
            </a:r>
          </a:p>
          <a:p>
            <a:r>
              <a:rPr lang="ru-RU" dirty="0" smtClean="0"/>
              <a:t>3. Оказание финансовой поддержки </a:t>
            </a:r>
            <a:r>
              <a:rPr lang="ru-RU" dirty="0"/>
              <a:t>со стороны государства, </a:t>
            </a:r>
            <a:r>
              <a:rPr lang="ru-RU" dirty="0" smtClean="0"/>
              <a:t>предоставление налоговых льгот предпринимателям</a:t>
            </a:r>
            <a:r>
              <a:rPr lang="ru-RU" dirty="0"/>
              <a:t>, открывшим частные заводы по переработке мусора,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3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754760" cy="1523392"/>
          </a:xfrm>
        </p:spPr>
        <p:txBody>
          <a:bodyPr/>
          <a:lstStyle/>
          <a:p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7643192" cy="914400"/>
          </a:xfrm>
        </p:spPr>
        <p:txBody>
          <a:bodyPr>
            <a:normAutofit lnSpcReduction="10000"/>
          </a:bodyPr>
          <a:lstStyle/>
          <a:p>
            <a:r>
              <a:rPr lang="ru-RU" sz="3200" b="1" dirty="0"/>
              <a:t>Что такое несанкционированная </a:t>
            </a:r>
            <a:r>
              <a:rPr lang="ru-RU" sz="3200" b="1" dirty="0" smtClean="0"/>
              <a:t>свалка.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8136904" cy="172819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Несанкционированная свалка – это территория, не предназначенная для размещения отходов. Она создается без разрешения властей и заключения договора о передаче мусора на хранение и утилизацию.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82" y="2765624"/>
            <a:ext cx="5796643" cy="356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0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Опасность мусорных свалок.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Опасность мусорных свалок заключается в том, что отходы, разлагаясь, отравляют:</a:t>
            </a:r>
          </a:p>
          <a:p>
            <a:endParaRPr lang="ru-RU" dirty="0"/>
          </a:p>
          <a:p>
            <a:r>
              <a:rPr lang="ru-RU" dirty="0"/>
              <a:t>1.воздух;</a:t>
            </a:r>
          </a:p>
          <a:p>
            <a:r>
              <a:rPr lang="ru-RU" dirty="0"/>
              <a:t>2.воду;</a:t>
            </a:r>
          </a:p>
          <a:p>
            <a:r>
              <a:rPr lang="ru-RU" dirty="0"/>
              <a:t>3.грунт;</a:t>
            </a:r>
          </a:p>
          <a:p>
            <a:r>
              <a:rPr lang="ru-RU" dirty="0"/>
              <a:t>4.флору и фауну.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3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>
                <a:latin typeface="+mn-lt"/>
              </a:rPr>
              <a:t>Кто должен убирать свалки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Уборку мусора осуществляет региональный оператор по договору.</a:t>
            </a:r>
          </a:p>
          <a:p>
            <a:r>
              <a:rPr lang="ru-RU" dirty="0" smtClean="0"/>
              <a:t>Если несанкционированная свалка обнаружена на частной территории , оператор предлагает ликвидировать её этому собственнику земли.</a:t>
            </a:r>
          </a:p>
          <a:p>
            <a:r>
              <a:rPr lang="ru-RU" dirty="0" smtClean="0"/>
              <a:t>При отказе от уборки свалки эту работу выполняет оператор.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3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Мои наблюдения в парке с. Нежитино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151211"/>
              </p:ext>
            </p:extLst>
          </p:nvPr>
        </p:nvGraphicFramePr>
        <p:xfrm>
          <a:off x="457200" y="1844825"/>
          <a:ext cx="7467600" cy="2487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993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ноября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ноября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3ноября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ноября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ноября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ноября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ноября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823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1.3 алюминевые банки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 4 пакта упаковочных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Без изменений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Без изменений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Добавляется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Ещё 2 алюминевые банки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Без изменений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алюминевые банки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3188" y="4750213"/>
            <a:ext cx="7643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Исходя из этого наблюдения я сделал вывод: чаще всего парк загрязняется в выходные дни. Несмотря на то что в парке стоят урны, не все его посетители соблюдают чистоту.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5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Какая ответственность за незаконную свалку мусора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1. Административный штраф в размере от 100 тыс. до 250 тыс. рублей накладывается на юридическое лицо, виновное в появлении несанкционированной свалки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2. </a:t>
            </a:r>
            <a:r>
              <a:rPr lang="ru-RU" sz="2400" dirty="0" smtClean="0"/>
              <a:t>Суд </a:t>
            </a:r>
            <a:r>
              <a:rPr lang="ru-RU" sz="2400" dirty="0"/>
              <a:t>может привлечь виновника к уголовной ответственности, включая лишение свободы до 2 </a:t>
            </a:r>
            <a:r>
              <a:rPr lang="ru-RU" sz="2400" dirty="0" smtClean="0"/>
              <a:t>лет</a:t>
            </a:r>
          </a:p>
          <a:p>
            <a:pPr algn="just"/>
            <a:r>
              <a:rPr lang="ru-RU" sz="2400" dirty="0"/>
              <a:t>3. Получить штраф от 3 до 25 тысяч рублей может человек, который выбрасывает мусор в общественных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7451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+mn-lt"/>
              </a:rPr>
              <a:t>Несанкционированные свалки мусора – куда </a:t>
            </a:r>
            <a:r>
              <a:rPr lang="ru-RU" sz="3600" b="1" dirty="0" smtClean="0">
                <a:latin typeface="+mn-lt"/>
              </a:rPr>
              <a:t>жаловаться.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1.Местная </a:t>
            </a:r>
            <a:r>
              <a:rPr lang="ru-RU" sz="3200" dirty="0"/>
              <a:t>администрация;</a:t>
            </a:r>
          </a:p>
          <a:p>
            <a:r>
              <a:rPr lang="ru-RU" sz="3200" dirty="0"/>
              <a:t>2.Государственная жилищная инспекция;</a:t>
            </a:r>
          </a:p>
          <a:p>
            <a:r>
              <a:rPr lang="ru-RU" sz="3200" dirty="0"/>
              <a:t>3.РЭО «Радар»;</a:t>
            </a:r>
          </a:p>
          <a:p>
            <a:r>
              <a:rPr lang="ru-RU" sz="3200" dirty="0" smtClean="0"/>
              <a:t>4.Полиция</a:t>
            </a:r>
            <a:r>
              <a:rPr lang="ru-RU" sz="3200" dirty="0"/>
              <a:t>;</a:t>
            </a:r>
          </a:p>
          <a:p>
            <a:r>
              <a:rPr lang="ru-RU" sz="3200" dirty="0" smtClean="0"/>
              <a:t>5.Прокуратура</a:t>
            </a:r>
            <a:endParaRPr lang="ru-RU" sz="32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082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Предложения </a:t>
            </a:r>
            <a:r>
              <a:rPr lang="ru-RU" b="1" dirty="0">
                <a:latin typeface="+mn-lt"/>
              </a:rPr>
              <a:t>по сохранению экологии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7683624" cy="4752528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•	</a:t>
            </a:r>
            <a:r>
              <a:rPr lang="ru-RU" sz="7200" b="1" dirty="0"/>
              <a:t>установить в общественных местах села мусорные урны;</a:t>
            </a:r>
          </a:p>
          <a:p>
            <a:r>
              <a:rPr lang="ru-RU" sz="7200" b="1" dirty="0"/>
              <a:t>•	установить мусорные контейнеры на улицах и своевременно вывозить</a:t>
            </a:r>
          </a:p>
          <a:p>
            <a:r>
              <a:rPr lang="ru-RU" sz="7200" b="1" dirty="0"/>
              <a:t>из них мусор на полигон БО;</a:t>
            </a:r>
          </a:p>
          <a:p>
            <a:r>
              <a:rPr lang="ru-RU" sz="7200" b="1" dirty="0"/>
              <a:t>•	применять штрафные санкции к недобросовестным хозяевам и предпринимателям, которые не берегут окружающую среду;</a:t>
            </a:r>
          </a:p>
          <a:p>
            <a:r>
              <a:rPr lang="ru-RU" sz="7200" b="1" dirty="0"/>
              <a:t>•	находить новое применение некоторым бытовым отходам, то есть</a:t>
            </a:r>
          </a:p>
          <a:p>
            <a:r>
              <a:rPr lang="ru-RU" sz="7200" b="1" dirty="0"/>
              <a:t>давать им «вторую жизнь»</a:t>
            </a:r>
          </a:p>
          <a:p>
            <a:r>
              <a:rPr lang="ru-RU" sz="7200" b="1" dirty="0"/>
              <a:t>•	участие  в акции «Бумаге – вторую жизнь!» (собирать и</a:t>
            </a:r>
          </a:p>
          <a:p>
            <a:r>
              <a:rPr lang="ru-RU" sz="7200" b="1" dirty="0"/>
              <a:t>сдавать макулатуру);</a:t>
            </a:r>
          </a:p>
          <a:p>
            <a:r>
              <a:rPr lang="ru-RU" sz="7200" b="1" dirty="0"/>
              <a:t>•	развесить запрещающие знаки в местах, не предназначенных для</a:t>
            </a:r>
          </a:p>
          <a:p>
            <a:r>
              <a:rPr lang="ru-RU" sz="7200" b="1" dirty="0"/>
              <a:t>свалки мусора;</a:t>
            </a:r>
          </a:p>
          <a:p>
            <a:r>
              <a:rPr lang="ru-RU" sz="7200" b="1" dirty="0"/>
              <a:t>•	Проводить экологические акции, для повышения  экологической  культуру населения</a:t>
            </a:r>
          </a:p>
          <a:p>
            <a:r>
              <a:rPr lang="ru-RU" sz="7200" b="1" dirty="0"/>
              <a:t>•	запретить сжигание мусора в населённых пунктах;</a:t>
            </a:r>
          </a:p>
          <a:p>
            <a:r>
              <a:rPr lang="ru-RU" sz="7200" b="1" dirty="0"/>
              <a:t>•	продолжить проводить субботники по чистке территории</a:t>
            </a:r>
            <a:r>
              <a:rPr lang="ru-RU" sz="7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8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Основные положения.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b="1" dirty="0" smtClean="0">
                <a:solidFill>
                  <a:srgbClr val="080808"/>
                </a:solidFill>
              </a:rPr>
              <a:t> </a:t>
            </a:r>
            <a:r>
              <a:rPr lang="ru-RU" sz="3600" b="1" dirty="0" smtClean="0">
                <a:solidFill>
                  <a:srgbClr val="080808"/>
                </a:solidFill>
              </a:rPr>
              <a:t>Цель проекта : </a:t>
            </a:r>
          </a:p>
          <a:p>
            <a:r>
              <a:rPr lang="ru-RU" sz="3600" b="1" dirty="0" smtClean="0">
                <a:solidFill>
                  <a:srgbClr val="080808"/>
                </a:solidFill>
              </a:rPr>
              <a:t>1.</a:t>
            </a:r>
            <a:r>
              <a:rPr lang="ru-RU" sz="3200" b="1" dirty="0" smtClean="0">
                <a:solidFill>
                  <a:srgbClr val="080808"/>
                </a:solidFill>
              </a:rPr>
              <a:t>Изучение влияния бытовых отходов на окружающую среду и жизнь человека.</a:t>
            </a:r>
          </a:p>
          <a:p>
            <a:r>
              <a:rPr lang="ru-RU" sz="3200" b="1" dirty="0" smtClean="0">
                <a:solidFill>
                  <a:srgbClr val="080808"/>
                </a:solidFill>
              </a:rPr>
              <a:t>2. Почему бытовой мусор является проблемой</a:t>
            </a:r>
            <a:endParaRPr lang="ru-RU" sz="3200" dirty="0" smtClean="0">
              <a:solidFill>
                <a:srgbClr val="080808"/>
              </a:solidFill>
            </a:endParaRPr>
          </a:p>
          <a:p>
            <a:r>
              <a:rPr lang="ru-RU" sz="3600" b="1" i="1" dirty="0" smtClean="0">
                <a:solidFill>
                  <a:srgbClr val="080808"/>
                </a:solidFill>
              </a:rPr>
              <a:t>Объект исследования</a:t>
            </a:r>
            <a:r>
              <a:rPr lang="ru-RU" sz="3200" b="1" i="1" dirty="0" smtClean="0">
                <a:solidFill>
                  <a:srgbClr val="080808"/>
                </a:solidFill>
              </a:rPr>
              <a:t>: мусорные свалки </a:t>
            </a:r>
            <a:endParaRPr lang="ru-RU" sz="3200" dirty="0" smtClean="0">
              <a:solidFill>
                <a:srgbClr val="080808"/>
              </a:solidFill>
            </a:endParaRPr>
          </a:p>
          <a:p>
            <a:r>
              <a:rPr lang="ru-RU" sz="3600" b="1" i="1" dirty="0" smtClean="0">
                <a:solidFill>
                  <a:srgbClr val="080808"/>
                </a:solidFill>
              </a:rPr>
              <a:t>Предмет исследования</a:t>
            </a:r>
            <a:r>
              <a:rPr lang="ru-RU" sz="3200" b="1" i="1" dirty="0" smtClean="0">
                <a:solidFill>
                  <a:srgbClr val="080808"/>
                </a:solidFill>
              </a:rPr>
              <a:t>: загрязнения бытовым мусором.</a:t>
            </a:r>
            <a:endParaRPr lang="ru-RU" sz="3200" dirty="0" smtClean="0">
              <a:solidFill>
                <a:srgbClr val="080808"/>
              </a:solidFill>
            </a:endParaRPr>
          </a:p>
          <a:p>
            <a:r>
              <a:rPr lang="ru-RU" sz="3600" b="1" i="1" dirty="0" smtClean="0">
                <a:solidFill>
                  <a:srgbClr val="080808"/>
                </a:solidFill>
              </a:rPr>
              <a:t>Методы исследования</a:t>
            </a:r>
            <a:r>
              <a:rPr lang="ru-RU" sz="3200" b="1" i="1" dirty="0" smtClean="0">
                <a:solidFill>
                  <a:srgbClr val="080808"/>
                </a:solidFill>
              </a:rPr>
              <a:t>: наблюдение, анализ, изучение интернет- ресурсов.</a:t>
            </a:r>
            <a:endParaRPr lang="ru-RU" sz="3200" dirty="0" smtClean="0">
              <a:solidFill>
                <a:srgbClr val="080808"/>
              </a:solidFill>
            </a:endParaRPr>
          </a:p>
          <a:p>
            <a:endParaRPr lang="ru-RU" dirty="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073427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r>
              <a:rPr lang="ru-RU" dirty="0"/>
              <a:t>1.	Бытовые отходы представляют собой неоднородную смесь остатков пищевых продуктов, предметов быта, упаковки, строительного мусора и мусора после уборки. Они бывают твердые, жидкие и газообразные, разного класса опасности. </a:t>
            </a:r>
          </a:p>
          <a:p>
            <a:pPr marL="36576" indent="0">
              <a:buNone/>
            </a:pPr>
            <a:r>
              <a:rPr lang="ru-RU" dirty="0"/>
              <a:t>2.	Проблему мусора следует начинать с сортировки отходов в разные контейнеры и утилизировать их, следуя разработанным технологиям. В связи с этим построить сеть заводов по переработке мусора на выделенные государством средства. Привлечь  предпринимателей для открытия частных предприятий по утилизации мусора. </a:t>
            </a:r>
          </a:p>
          <a:p>
            <a:pPr marL="36576" indent="0">
              <a:buNone/>
            </a:pPr>
            <a:r>
              <a:rPr lang="ru-RU" dirty="0"/>
              <a:t>3.	Несанкционированные свалки не появятся, если человек будет знать об ответственности за свои действия. 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0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138882" cy="2254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467600" cy="5268931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1. Показать разнообразие бытовых отходов.</a:t>
            </a:r>
          </a:p>
          <a:p>
            <a:r>
              <a:rPr lang="ru-RU" dirty="0" smtClean="0"/>
              <a:t>2. Определить проблемы утилизации бытовых отходов.</a:t>
            </a:r>
          </a:p>
          <a:p>
            <a:r>
              <a:rPr lang="ru-RU" dirty="0" smtClean="0"/>
              <a:t>3. Как решить проблему несанкционированных свалок.</a:t>
            </a:r>
          </a:p>
          <a:p>
            <a:r>
              <a:rPr lang="ru-RU" dirty="0" smtClean="0"/>
              <a:t>4.Практическое исследование проблемы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Введение.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 smtClean="0"/>
              <a:t>Меня заинтересовала данная тема тем, что в последнее время я всё чаще и чаще слышу из разных источников об экологических проблемах на нашей планете. Люди сами создают эти проблемы, и, как говорится, заварил кашу сам и расхлебывай . Никто кроме нас самих не сможет защитить нашу планету. Мы не должны оставаться в стороне , потому что  экологические проблемы влияют на здоровье людей и окружающую среду очень пагубно. И чтобы человечество не вымерло ,нужно как-то решать экологические проблемы, ведь они являются наиболее глобальными.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Основная часть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Бытовые отходы</a:t>
            </a:r>
            <a:r>
              <a:rPr lang="ru-RU" i="1" dirty="0" smtClean="0"/>
              <a:t> — это природные ресурсы, которые человек использовал до тех пор, пока они не потеряли своих качеств или значимости и перестали быть пригодными к употреблению или эксплуатации</a:t>
            </a:r>
            <a:endParaRPr lang="ru-RU" dirty="0" smtClean="0"/>
          </a:p>
          <a:p>
            <a:r>
              <a:rPr lang="ru-RU" b="1" i="1" dirty="0" smtClean="0"/>
              <a:t>Сюда относятся:</a:t>
            </a:r>
            <a:endParaRPr lang="ru-RU" dirty="0" smtClean="0"/>
          </a:p>
          <a:p>
            <a:r>
              <a:rPr lang="ru-RU" i="1" dirty="0" smtClean="0"/>
              <a:t>пищевые продукты;</a:t>
            </a:r>
            <a:endParaRPr lang="ru-RU" dirty="0" smtClean="0"/>
          </a:p>
          <a:p>
            <a:r>
              <a:rPr lang="ru-RU" i="1" dirty="0" smtClean="0"/>
              <a:t>предметы быта;</a:t>
            </a:r>
            <a:endParaRPr lang="ru-RU" dirty="0" smtClean="0"/>
          </a:p>
          <a:p>
            <a:r>
              <a:rPr lang="ru-RU" i="1" dirty="0" smtClean="0"/>
              <a:t>одежда, обувь;</a:t>
            </a:r>
            <a:endParaRPr lang="ru-RU" dirty="0" smtClean="0"/>
          </a:p>
          <a:p>
            <a:r>
              <a:rPr lang="ru-RU" i="1" dirty="0" smtClean="0"/>
              <a:t>остатки материалов после строительства, ремонта;</a:t>
            </a:r>
            <a:endParaRPr lang="ru-RU" dirty="0" smtClean="0"/>
          </a:p>
          <a:p>
            <a:r>
              <a:rPr lang="ru-RU" i="1" dirty="0" smtClean="0"/>
              <a:t>мусор после уборки помещений;</a:t>
            </a:r>
            <a:endParaRPr lang="ru-RU" dirty="0" smtClean="0"/>
          </a:p>
          <a:p>
            <a:r>
              <a:rPr lang="ru-RU" i="1" dirty="0" smtClean="0"/>
              <a:t>растительные отходы;</a:t>
            </a:r>
            <a:endParaRPr lang="ru-RU" dirty="0" smtClean="0"/>
          </a:p>
          <a:p>
            <a:r>
              <a:rPr lang="ru-RU" i="1" dirty="0" smtClean="0"/>
              <a:t>Уличный </a:t>
            </a:r>
            <a:r>
              <a:rPr lang="ru-RU" i="1" dirty="0" err="1" smtClean="0"/>
              <a:t>смёт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Бытовые отходы делятся на три вида: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86808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1) Жидкие 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6\Desktop\img-20200314104536-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6276979" cy="434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2)Твёрдые</a:t>
            </a: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5297016" cy="297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mos-konteiner.ru/wp-content/uploads/2019/08/otkhodi-sval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5052622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3) Газообразные</a:t>
            </a:r>
            <a:endParaRPr lang="ru-RU" dirty="0"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2664708"/>
              </p:ext>
            </p:extLst>
          </p:nvPr>
        </p:nvGraphicFramePr>
        <p:xfrm>
          <a:off x="7868371" y="2907475"/>
          <a:ext cx="1041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237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5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7774"/>
            <a:ext cx="3689699" cy="313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5075"/>
            <a:ext cx="4656094" cy="32504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Время разложения некоторых ТБО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Пищевые </a:t>
            </a:r>
            <a:r>
              <a:rPr lang="ru-RU" dirty="0"/>
              <a:t>— от 10 дней до 1 месяца; </a:t>
            </a:r>
          </a:p>
          <a:p>
            <a:r>
              <a:rPr lang="ru-RU" dirty="0" smtClean="0"/>
              <a:t>Хлопчатобумажная </a:t>
            </a:r>
            <a:r>
              <a:rPr lang="ru-RU" dirty="0"/>
              <a:t>ткань — до 10 лет; </a:t>
            </a:r>
          </a:p>
          <a:p>
            <a:r>
              <a:rPr lang="ru-RU" dirty="0" smtClean="0"/>
              <a:t>Бетон</a:t>
            </a:r>
            <a:r>
              <a:rPr lang="ru-RU" dirty="0"/>
              <a:t>, синтетическая ткань — более 100 лет; </a:t>
            </a:r>
          </a:p>
          <a:p>
            <a:r>
              <a:rPr lang="ru-RU" dirty="0" smtClean="0"/>
              <a:t>Резина </a:t>
            </a:r>
            <a:r>
              <a:rPr lang="ru-RU" dirty="0"/>
              <a:t>— 120-140 лет; </a:t>
            </a:r>
          </a:p>
          <a:p>
            <a:r>
              <a:rPr lang="ru-RU" dirty="0" smtClean="0"/>
              <a:t>Пластик </a:t>
            </a:r>
            <a:r>
              <a:rPr lang="ru-RU" dirty="0"/>
              <a:t>— 180-200 лет; </a:t>
            </a:r>
          </a:p>
          <a:p>
            <a:r>
              <a:rPr lang="ru-RU" dirty="0" smtClean="0"/>
              <a:t>Алюминиевые </a:t>
            </a:r>
            <a:r>
              <a:rPr lang="ru-RU" dirty="0"/>
              <a:t>банки — 500 лет; </a:t>
            </a:r>
          </a:p>
          <a:p>
            <a:r>
              <a:rPr lang="ru-RU" dirty="0" smtClean="0"/>
              <a:t>Стекло </a:t>
            </a:r>
            <a:r>
              <a:rPr lang="ru-RU" dirty="0"/>
              <a:t>— более 1000 лет.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332B01"/>
      </a:dk1>
      <a:lt1>
        <a:srgbClr val="332B01"/>
      </a:lt1>
      <a:dk2>
        <a:srgbClr val="00B050"/>
      </a:dk2>
      <a:lt2>
        <a:srgbClr val="00B050"/>
      </a:lt2>
      <a:accent1>
        <a:srgbClr val="00B050"/>
      </a:accent1>
      <a:accent2>
        <a:srgbClr val="92D050"/>
      </a:accent2>
      <a:accent3>
        <a:srgbClr val="998307"/>
      </a:accent3>
      <a:accent4>
        <a:srgbClr val="00B050"/>
      </a:accent4>
      <a:accent5>
        <a:srgbClr val="F9E98E"/>
      </a:accent5>
      <a:accent6>
        <a:srgbClr val="00B050"/>
      </a:accent6>
      <a:hlink>
        <a:srgbClr val="998307"/>
      </a:hlink>
      <a:folHlink>
        <a:srgbClr val="6657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US75DVFUYAPE-424-1936</_dlc_DocId>
    <_dlc_DocIdUrl xmlns="1ca21ed8-a3df-4193-b700-fd65bdc63fa0">
      <Url>http://www.eduportal44.ru/Makariev_EDU/Nejitino/OF/_layouts/15/DocIdRedir.aspx?ID=US75DVFUYAPE-424-1936</Url>
      <Description>US75DVFUYAPE-424-1936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1F7D17AAC9B84D9B10D0E7E91C15BE" ma:contentTypeVersion="2" ma:contentTypeDescription="Создание документа." ma:contentTypeScope="" ma:versionID="2ac0aaf2266523265383f9f0baf518bd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37d2bbe8966a65f4271685c3f2b8cf6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5B7EB1-DB32-416F-94D1-60C124F1598C}"/>
</file>

<file path=customXml/itemProps2.xml><?xml version="1.0" encoding="utf-8"?>
<ds:datastoreItem xmlns:ds="http://schemas.openxmlformats.org/officeDocument/2006/customXml" ds:itemID="{377B0A25-68AF-47F4-B5AE-9047872F6D0F}"/>
</file>

<file path=customXml/itemProps3.xml><?xml version="1.0" encoding="utf-8"?>
<ds:datastoreItem xmlns:ds="http://schemas.openxmlformats.org/officeDocument/2006/customXml" ds:itemID="{4CC37A82-4552-4B86-8A55-09009BD75C88}"/>
</file>

<file path=customXml/itemProps4.xml><?xml version="1.0" encoding="utf-8"?>
<ds:datastoreItem xmlns:ds="http://schemas.openxmlformats.org/officeDocument/2006/customXml" ds:itemID="{4E634FA4-0DCC-4453-AD04-B5AE9B4BE677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605</Words>
  <Application>Microsoft Office PowerPoint</Application>
  <PresentationFormat>Экран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Book</vt:lpstr>
      <vt:lpstr>Times New Roman</vt:lpstr>
      <vt:lpstr>Wingdings</vt:lpstr>
      <vt:lpstr>Wingdings 2</vt:lpstr>
      <vt:lpstr>Техническая</vt:lpstr>
      <vt:lpstr>Проект по экологии Тема: «Бытовые отходы как экологическая проблема»   Выполнил ученик 10 класса Попович Алексей 2021г.  </vt:lpstr>
      <vt:lpstr>Основные положения.</vt:lpstr>
      <vt:lpstr>.</vt:lpstr>
      <vt:lpstr>Введение.</vt:lpstr>
      <vt:lpstr>Основная часть</vt:lpstr>
      <vt:lpstr> Бытовые отходы делятся на три вида:  </vt:lpstr>
      <vt:lpstr>2)Твёрдые</vt:lpstr>
      <vt:lpstr>3) Газообразные</vt:lpstr>
      <vt:lpstr>Время разложения некоторых ТБО</vt:lpstr>
      <vt:lpstr>Классы опасности</vt:lpstr>
      <vt:lpstr>Какую опасность несут бытовые отходы ?</vt:lpstr>
      <vt:lpstr>Перспективы решения проблем бытовых отходов.</vt:lpstr>
      <vt:lpstr>Презентация PowerPoint</vt:lpstr>
      <vt:lpstr>Опасность мусорных свалок.</vt:lpstr>
      <vt:lpstr>Кто должен убирать свалки</vt:lpstr>
      <vt:lpstr>Мои наблюдения в парке с. Нежитино </vt:lpstr>
      <vt:lpstr>Какая ответственность за незаконную свалку мусора</vt:lpstr>
      <vt:lpstr>Несанкционированные свалки мусора – куда жаловаться.</vt:lpstr>
      <vt:lpstr>Предложения по сохранению экологии</vt:lpstr>
      <vt:lpstr>Вывод: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</dc:creator>
  <cp:lastModifiedBy>Екатерина</cp:lastModifiedBy>
  <cp:revision>13</cp:revision>
  <dcterms:created xsi:type="dcterms:W3CDTF">2021-12-09T09:45:01Z</dcterms:created>
  <dcterms:modified xsi:type="dcterms:W3CDTF">2022-01-16T17:09:43Z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0x010100D71F7D17AAC9B84D9B10D0E7E91C15BE</vt:lpwstr>
  </property>
  <property fmtid="{D5CDD505-2E9C-101B-9397-08002B2CF9AE}" pid="3" name="_dlc_DocIdItemGuid">
    <vt:lpwstr>4c3e5419-9ad0-44a8-960b-84e9dbe802e6</vt:lpwstr>
  </property>
</Properties>
</file>