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s/slide3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1.xml" ContentType="application/vnd.openxmlformats-officedocument.presentationml.slide+xml"/>
  <Override PartName="/ppt/slides/slide1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3.xml" ContentType="application/vnd.openxmlformats-officedocument.presentationml.notesSlid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8" r:id="rId2"/>
    <p:sldId id="372" r:id="rId3"/>
    <p:sldId id="373" r:id="rId4"/>
    <p:sldId id="374" r:id="rId5"/>
    <p:sldId id="375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96" r:id="rId15"/>
    <p:sldId id="397" r:id="rId16"/>
    <p:sldId id="384" r:id="rId17"/>
    <p:sldId id="385" r:id="rId18"/>
    <p:sldId id="386" r:id="rId19"/>
    <p:sldId id="398" r:id="rId20"/>
    <p:sldId id="399" r:id="rId21"/>
    <p:sldId id="410" r:id="rId22"/>
    <p:sldId id="400" r:id="rId23"/>
    <p:sldId id="395" r:id="rId24"/>
    <p:sldId id="402" r:id="rId25"/>
    <p:sldId id="407" r:id="rId26"/>
    <p:sldId id="408" r:id="rId27"/>
    <p:sldId id="409" r:id="rId28"/>
    <p:sldId id="403" r:id="rId29"/>
    <p:sldId id="404" r:id="rId30"/>
    <p:sldId id="387" r:id="rId31"/>
    <p:sldId id="411" r:id="rId32"/>
    <p:sldId id="412" r:id="rId33"/>
    <p:sldId id="413" r:id="rId34"/>
    <p:sldId id="392" r:id="rId35"/>
    <p:sldId id="393" r:id="rId36"/>
    <p:sldId id="394" r:id="rId37"/>
    <p:sldId id="414" r:id="rId38"/>
    <p:sldId id="405" r:id="rId39"/>
    <p:sldId id="406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tePad.by" initials="N" lastIdx="1" clrIdx="0">
    <p:extLst>
      <p:ext uri="{19B8F6BF-5375-455C-9EA6-DF929625EA0E}">
        <p15:presenceInfo xmlns="" xmlns:p15="http://schemas.microsoft.com/office/powerpoint/2012/main" userId="NotePad.b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F35"/>
    <a:srgbClr val="EAEFF5"/>
    <a:srgbClr val="2A2E44"/>
    <a:srgbClr val="FFFFFF"/>
    <a:srgbClr val="ECEAEB"/>
    <a:srgbClr val="E5E5E6"/>
    <a:srgbClr val="F2F1F6"/>
    <a:srgbClr val="F9F9F9"/>
    <a:srgbClr val="4E3C50"/>
    <a:srgbClr val="DEDB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0" autoAdjust="0"/>
    <p:restoredTop sz="94533" autoAdjust="0"/>
  </p:normalViewPr>
  <p:slideViewPr>
    <p:cSldViewPr snapToGrid="0">
      <p:cViewPr>
        <p:scale>
          <a:sx n="100" d="100"/>
          <a:sy n="100" d="100"/>
        </p:scale>
        <p:origin x="-1050" y="-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47" Type="http://schemas.openxmlformats.org/officeDocument/2006/relationships/customXml" Target="../customXml/item1.xml"/><Relationship Id="rId50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86C61-92DC-407C-B19E-5471011CD953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49D7A-C0BF-4727-9BFE-AA0D4C28C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524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49D7A-C0BF-4727-9BFE-AA0D4C28C09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854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49D7A-C0BF-4727-9BFE-AA0D4C28C09E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48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49D7A-C0BF-4727-9BFE-AA0D4C28C09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826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49D7A-C0BF-4727-9BFE-AA0D4C28C09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197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49D7A-C0BF-4727-9BFE-AA0D4C28C09E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912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49D7A-C0BF-4727-9BFE-AA0D4C28C09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912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49D7A-C0BF-4727-9BFE-AA0D4C28C09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912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49D7A-C0BF-4727-9BFE-AA0D4C28C09E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912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49D7A-C0BF-4727-9BFE-AA0D4C28C09E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265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49D7A-C0BF-4727-9BFE-AA0D4C28C09E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271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21.08.2017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33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21.08.2017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9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21.08.2017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51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21.08.2017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30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21.08.2017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3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21.08.2017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70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21.08.2017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62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21.08.2017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36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21.08.2017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28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21.08.2017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2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21.08.2017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0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21.08.2017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1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21.08.2017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4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21.08.2017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83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21.08.2017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84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21.08.2017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52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21.08.2017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6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21.08.2017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4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85" y="0"/>
            <a:ext cx="8155859" cy="71691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83110" y="0"/>
            <a:ext cx="11056375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60000">
                <a:schemeClr val="bg1">
                  <a:alpha val="99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207841" y="1890117"/>
            <a:ext cx="5408971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2A2E44"/>
                </a:solidFill>
              </a:rPr>
              <a:t>Формирование учебной мотивации как залог успешного обучения </a:t>
            </a:r>
            <a:r>
              <a:rPr lang="ru-RU" sz="4400" b="1" dirty="0" smtClean="0">
                <a:solidFill>
                  <a:srgbClr val="2A2E44"/>
                </a:solidFill>
              </a:rPr>
              <a:t>ребёнка</a:t>
            </a:r>
            <a:endParaRPr lang="ru-RU" sz="4400" dirty="0">
              <a:solidFill>
                <a:srgbClr val="2A2E44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39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873045" y="1327354"/>
            <a:ext cx="9878961" cy="494678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200" dirty="0">
              <a:solidFill>
                <a:srgbClr val="2A2E44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61" y="1238341"/>
            <a:ext cx="3624179" cy="4908081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474896" y="1553977"/>
            <a:ext cx="71738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2A2E44"/>
                </a:solidFill>
              </a:rPr>
              <a:t>1. Отрицательные мотивы</a:t>
            </a:r>
            <a:endParaRPr lang="ru-RU" sz="2200" b="1" dirty="0">
              <a:solidFill>
                <a:srgbClr val="2A2E44"/>
              </a:solidFill>
            </a:endParaRPr>
          </a:p>
          <a:p>
            <a:pPr algn="just"/>
            <a:r>
              <a:rPr lang="ru-RU" sz="2200" dirty="0" smtClean="0">
                <a:solidFill>
                  <a:srgbClr val="2A2E44"/>
                </a:solidFill>
              </a:rPr>
              <a:t>Побуждения </a:t>
            </a:r>
            <a:r>
              <a:rPr lang="ru-RU" sz="2200" dirty="0">
                <a:solidFill>
                  <a:srgbClr val="2A2E44"/>
                </a:solidFill>
              </a:rPr>
              <a:t>учащегося, вызванные осознанием определенных неудобств и неприятностей, которые могут возникнуть в том случае, если он не будет учиться: </a:t>
            </a:r>
            <a:r>
              <a:rPr lang="ru-RU" sz="2200" b="1" dirty="0">
                <a:solidFill>
                  <a:srgbClr val="2A2E44"/>
                </a:solidFill>
              </a:rPr>
              <a:t>выговоры, угрозы родителей </a:t>
            </a:r>
            <a:r>
              <a:rPr lang="ru-RU" sz="2200" dirty="0">
                <a:solidFill>
                  <a:srgbClr val="2A2E44"/>
                </a:solidFill>
              </a:rPr>
              <a:t>и </a:t>
            </a:r>
            <a:r>
              <a:rPr lang="ru-RU" sz="2200" dirty="0" smtClean="0">
                <a:solidFill>
                  <a:srgbClr val="2A2E44"/>
                </a:solidFill>
              </a:rPr>
              <a:t>т.п</a:t>
            </a:r>
            <a:r>
              <a:rPr lang="ru-RU" sz="2200" dirty="0">
                <a:solidFill>
                  <a:srgbClr val="2A2E44"/>
                </a:solidFill>
              </a:rPr>
              <a:t>. </a:t>
            </a:r>
            <a:endParaRPr lang="ru-RU" sz="2200" dirty="0" smtClean="0">
              <a:solidFill>
                <a:srgbClr val="2A2E44"/>
              </a:solidFill>
            </a:endParaRPr>
          </a:p>
          <a:p>
            <a:pPr algn="just"/>
            <a:r>
              <a:rPr lang="ru-RU" sz="2200" dirty="0" smtClean="0">
                <a:solidFill>
                  <a:srgbClr val="2A2E44"/>
                </a:solidFill>
              </a:rPr>
              <a:t>При </a:t>
            </a:r>
            <a:r>
              <a:rPr lang="ru-RU" sz="2200" dirty="0" smtClean="0">
                <a:solidFill>
                  <a:srgbClr val="2A2E44"/>
                </a:solidFill>
              </a:rPr>
              <a:t>таком мотиве обучение проходит </a:t>
            </a:r>
            <a:r>
              <a:rPr lang="ru-RU" sz="2200" dirty="0">
                <a:solidFill>
                  <a:srgbClr val="2A2E44"/>
                </a:solidFill>
              </a:rPr>
              <a:t>без всякой охоты, без интереса и к получению </a:t>
            </a:r>
            <a:r>
              <a:rPr lang="ru-RU" sz="2200" dirty="0" smtClean="0">
                <a:solidFill>
                  <a:srgbClr val="2A2E44"/>
                </a:solidFill>
              </a:rPr>
              <a:t>образования, </a:t>
            </a:r>
            <a:r>
              <a:rPr lang="ru-RU" sz="2200" dirty="0">
                <a:solidFill>
                  <a:srgbClr val="2A2E44"/>
                </a:solidFill>
              </a:rPr>
              <a:t>и к посещению учебного заведения. Здесь мотивация осуществляется по принципу </a:t>
            </a:r>
            <a:r>
              <a:rPr lang="ru-RU" sz="2200" i="1" dirty="0">
                <a:solidFill>
                  <a:srgbClr val="2A2E44"/>
                </a:solidFill>
              </a:rPr>
              <a:t>«из двух зол выбрать меньшее</a:t>
            </a:r>
            <a:r>
              <a:rPr lang="ru-RU" sz="2200" i="1" dirty="0" smtClean="0">
                <a:solidFill>
                  <a:srgbClr val="2A2E44"/>
                </a:solidFill>
              </a:rPr>
              <a:t>».</a:t>
            </a:r>
            <a:r>
              <a:rPr lang="ru-RU" sz="2200" dirty="0" smtClean="0">
                <a:solidFill>
                  <a:srgbClr val="2A2E44"/>
                </a:solidFill>
              </a:rPr>
              <a:t> </a:t>
            </a:r>
            <a:endParaRPr lang="ru-RU" sz="2200" dirty="0" smtClean="0">
              <a:solidFill>
                <a:srgbClr val="2A2E44"/>
              </a:solidFill>
            </a:endParaRPr>
          </a:p>
          <a:p>
            <a:pPr algn="just"/>
            <a:r>
              <a:rPr lang="ru-RU" sz="2200" dirty="0" smtClean="0">
                <a:solidFill>
                  <a:srgbClr val="2A2E44"/>
                </a:solidFill>
              </a:rPr>
              <a:t>Этот </a:t>
            </a:r>
            <a:r>
              <a:rPr lang="ru-RU" sz="2200" dirty="0">
                <a:solidFill>
                  <a:srgbClr val="2A2E44"/>
                </a:solidFill>
              </a:rPr>
              <a:t>мотив позиционируется как необходимость. Он  присущ некоторым учащимся </a:t>
            </a:r>
            <a:r>
              <a:rPr lang="ru-RU" sz="2200" dirty="0" smtClean="0">
                <a:solidFill>
                  <a:srgbClr val="2A2E44"/>
                </a:solidFill>
              </a:rPr>
              <a:t>и </a:t>
            </a:r>
            <a:r>
              <a:rPr lang="ru-RU" sz="2200" b="1" dirty="0">
                <a:solidFill>
                  <a:srgbClr val="2A2E44"/>
                </a:solidFill>
              </a:rPr>
              <a:t>не может привести к успехам в учении.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1844" y="97162"/>
            <a:ext cx="1022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13F35"/>
                </a:solidFill>
              </a:rPr>
              <a:t>Классификация мотивации </a:t>
            </a:r>
            <a:endParaRPr lang="ru-RU" sz="3600" b="1" dirty="0" smtClean="0">
              <a:solidFill>
                <a:srgbClr val="313F35"/>
              </a:solidFill>
            </a:endParaRPr>
          </a:p>
          <a:p>
            <a:pPr algn="ctr"/>
            <a:r>
              <a:rPr lang="ru-RU" sz="2400" b="1" dirty="0">
                <a:solidFill>
                  <a:srgbClr val="313F35"/>
                </a:solidFill>
              </a:rPr>
              <a:t>(</a:t>
            </a:r>
            <a:r>
              <a:rPr lang="ru-RU" sz="2400" b="1" dirty="0" smtClean="0">
                <a:solidFill>
                  <a:srgbClr val="313F35"/>
                </a:solidFill>
              </a:rPr>
              <a:t>по </a:t>
            </a:r>
            <a:r>
              <a:rPr lang="ru-RU" sz="2400" b="1" dirty="0" smtClean="0">
                <a:solidFill>
                  <a:srgbClr val="313F35"/>
                </a:solidFill>
              </a:rPr>
              <a:t>П.М. </a:t>
            </a:r>
            <a:r>
              <a:rPr lang="ru-RU" sz="2400" b="1" dirty="0" smtClean="0">
                <a:solidFill>
                  <a:srgbClr val="313F35"/>
                </a:solidFill>
              </a:rPr>
              <a:t>Якобсону)</a:t>
            </a:r>
            <a:endParaRPr lang="ru-RU" sz="2400" b="1" dirty="0">
              <a:solidFill>
                <a:srgbClr val="313F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30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873045" y="1327354"/>
            <a:ext cx="9878961" cy="494678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200" dirty="0">
              <a:solidFill>
                <a:srgbClr val="2A2E4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8333" y="1723254"/>
            <a:ext cx="65163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2. Мотивы, связанные </a:t>
            </a:r>
            <a:r>
              <a:rPr lang="ru-RU" sz="2200" b="1" dirty="0"/>
              <a:t>с </a:t>
            </a:r>
            <a:r>
              <a:rPr lang="ru-RU" sz="2200" b="1" dirty="0" err="1"/>
              <a:t>внеучебной</a:t>
            </a:r>
            <a:r>
              <a:rPr lang="ru-RU" sz="2200" b="1" dirty="0"/>
              <a:t> </a:t>
            </a:r>
            <a:r>
              <a:rPr lang="ru-RU" sz="2200" b="1" dirty="0" smtClean="0"/>
              <a:t>ситуацией</a:t>
            </a:r>
            <a:r>
              <a:rPr lang="ru-RU" sz="2200" dirty="0"/>
              <a:t>, </a:t>
            </a:r>
            <a:r>
              <a:rPr lang="ru-RU" sz="2200" b="1" dirty="0" smtClean="0"/>
              <a:t>имеющей положительное </a:t>
            </a:r>
            <a:r>
              <a:rPr lang="ru-RU" sz="2200" b="1" dirty="0"/>
              <a:t>влияние на </a:t>
            </a:r>
            <a:r>
              <a:rPr lang="ru-RU" sz="2200" b="1" dirty="0" smtClean="0"/>
              <a:t>учёбу</a:t>
            </a:r>
            <a:r>
              <a:rPr lang="ru-RU" sz="2200" dirty="0"/>
              <a:t>. </a:t>
            </a:r>
            <a:endParaRPr lang="ru-RU" sz="2200" dirty="0" smtClean="0"/>
          </a:p>
          <a:p>
            <a:r>
              <a:rPr lang="ru-RU" sz="2200" dirty="0" smtClean="0"/>
              <a:t>Воздействия со </a:t>
            </a:r>
            <a:r>
              <a:rPr lang="ru-RU" sz="2200" dirty="0"/>
              <a:t>стороны общества формируют у учащегося чувство долга, которое обязывает его получить </a:t>
            </a:r>
            <a:r>
              <a:rPr lang="ru-RU" sz="2200" dirty="0" smtClean="0"/>
              <a:t>образование </a:t>
            </a:r>
            <a:r>
              <a:rPr lang="ru-RU" sz="2200" dirty="0"/>
              <a:t>и стать полноценным гражданином, полезным для </a:t>
            </a:r>
            <a:r>
              <a:rPr lang="ru-RU" sz="2200" dirty="0" smtClean="0"/>
              <a:t>общества. </a:t>
            </a:r>
            <a:r>
              <a:rPr lang="ru-RU" sz="2200" dirty="0"/>
              <a:t>Такая установка на учение, если она </a:t>
            </a:r>
            <a:r>
              <a:rPr lang="ru-RU" sz="2200" dirty="0" smtClean="0"/>
              <a:t>устойчива </a:t>
            </a:r>
            <a:r>
              <a:rPr lang="ru-RU" sz="2200" dirty="0"/>
              <a:t>и занимает существенное место в направленности личности учащегося,</a:t>
            </a:r>
            <a:r>
              <a:rPr lang="ru-RU" sz="2200" b="1" dirty="0"/>
              <a:t> делает учение не просто нужным, но и привлекательным</a:t>
            </a:r>
            <a:r>
              <a:rPr lang="ru-RU" sz="2200" dirty="0"/>
              <a:t>, дает силы для преодоления затруднений, для проявления терпения, усидчивости, настойчивости.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69806"/>
            <a:ext cx="4960989" cy="5088194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81844" y="97162"/>
            <a:ext cx="1022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13F35"/>
                </a:solidFill>
              </a:rPr>
              <a:t>Классификация мотивации </a:t>
            </a:r>
            <a:endParaRPr lang="ru-RU" sz="3600" b="1" dirty="0" smtClean="0">
              <a:solidFill>
                <a:srgbClr val="313F35"/>
              </a:solidFill>
            </a:endParaRPr>
          </a:p>
          <a:p>
            <a:pPr algn="ctr"/>
            <a:r>
              <a:rPr lang="ru-RU" sz="2400" b="1" dirty="0">
                <a:solidFill>
                  <a:srgbClr val="313F35"/>
                </a:solidFill>
              </a:rPr>
              <a:t>(</a:t>
            </a:r>
            <a:r>
              <a:rPr lang="ru-RU" sz="2400" b="1" dirty="0" smtClean="0">
                <a:solidFill>
                  <a:srgbClr val="313F35"/>
                </a:solidFill>
              </a:rPr>
              <a:t>по </a:t>
            </a:r>
            <a:r>
              <a:rPr lang="ru-RU" sz="2400" b="1" dirty="0" smtClean="0">
                <a:solidFill>
                  <a:srgbClr val="313F35"/>
                </a:solidFill>
              </a:rPr>
              <a:t>П.М. </a:t>
            </a:r>
            <a:r>
              <a:rPr lang="ru-RU" sz="2400" b="1" dirty="0" smtClean="0">
                <a:solidFill>
                  <a:srgbClr val="313F35"/>
                </a:solidFill>
              </a:rPr>
              <a:t>Якобсону)</a:t>
            </a:r>
            <a:endParaRPr lang="ru-RU" sz="2400" b="1" dirty="0">
              <a:solidFill>
                <a:srgbClr val="313F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2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981844" y="97162"/>
            <a:ext cx="1022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13F35"/>
                </a:solidFill>
              </a:rPr>
              <a:t>Классификация мотивации по П.М. Якобсону</a:t>
            </a:r>
            <a:endParaRPr lang="ru-RU" sz="3600" b="1" dirty="0">
              <a:solidFill>
                <a:srgbClr val="313F35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73045" y="1327354"/>
            <a:ext cx="9878961" cy="494678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200" dirty="0">
              <a:solidFill>
                <a:srgbClr val="2A2E4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71564" y="1892531"/>
            <a:ext cx="772301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3. Мотивы, связанные с процессом </a:t>
            </a:r>
            <a:r>
              <a:rPr lang="ru-RU" sz="2200" b="1" dirty="0"/>
              <a:t>учебной деятельности. </a:t>
            </a:r>
            <a:endParaRPr lang="ru-RU" sz="2200" b="1" dirty="0" smtClean="0"/>
          </a:p>
          <a:p>
            <a:r>
              <a:rPr lang="ru-RU" sz="2200" dirty="0" smtClean="0"/>
              <a:t>Побуждают </a:t>
            </a:r>
            <a:r>
              <a:rPr lang="ru-RU" sz="2200" dirty="0"/>
              <a:t>учиться </a:t>
            </a:r>
            <a:r>
              <a:rPr lang="ru-RU" sz="2200" i="1" dirty="0" smtClean="0"/>
              <a:t>, </a:t>
            </a:r>
            <a:r>
              <a:rPr lang="ru-RU" sz="2200" dirty="0" smtClean="0"/>
              <a:t>активизируют </a:t>
            </a:r>
            <a:r>
              <a:rPr lang="ru-RU" sz="2200" dirty="0"/>
              <a:t>любознательность, стремление познавать новое. </a:t>
            </a:r>
            <a:endParaRPr lang="ru-RU" sz="2200" dirty="0" smtClean="0"/>
          </a:p>
          <a:p>
            <a:r>
              <a:rPr lang="ru-RU" sz="2200" dirty="0" smtClean="0"/>
              <a:t>Учащийся </a:t>
            </a:r>
            <a:r>
              <a:rPr lang="ru-RU" sz="2200" dirty="0"/>
              <a:t>получает удовлетворение от роста своих знаний при освоении нового материала; мотивация учения отражает устойчивые познавательные интересы. </a:t>
            </a:r>
            <a:endParaRPr lang="ru-RU" sz="2200" dirty="0" smtClean="0"/>
          </a:p>
          <a:p>
            <a:r>
              <a:rPr lang="ru-RU" sz="2200" dirty="0" smtClean="0"/>
              <a:t>Специфика </a:t>
            </a:r>
            <a:r>
              <a:rPr lang="ru-RU" sz="2200" dirty="0"/>
              <a:t>мотивации учебной деятельности зависит от личностных особенностей учащихся: от потребности в достижении успеха или, наоборот, от лени, пассивности, нежелания совершать усилия над собой, устойчивости к неудачам </a:t>
            </a:r>
            <a:r>
              <a:rPr lang="ru-RU" sz="2200" dirty="0" smtClean="0"/>
              <a:t>и т.п</a:t>
            </a:r>
            <a:r>
              <a:rPr lang="ru-RU" sz="2200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0" y="840655"/>
            <a:ext cx="3218570" cy="5846576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205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594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33188" y="1238865"/>
            <a:ext cx="4232786" cy="384933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dirty="0" smtClean="0">
                <a:solidFill>
                  <a:srgbClr val="2A2E44"/>
                </a:solidFill>
              </a:rPr>
              <a:t>Чтобы ученик </a:t>
            </a:r>
            <a:r>
              <a:rPr lang="ru-RU" sz="2200" dirty="0">
                <a:solidFill>
                  <a:srgbClr val="2A2E44"/>
                </a:solidFill>
              </a:rPr>
              <a:t>начал </a:t>
            </a:r>
            <a:r>
              <a:rPr lang="ru-RU" sz="2200" dirty="0" smtClean="0">
                <a:solidFill>
                  <a:srgbClr val="2A2E44"/>
                </a:solidFill>
              </a:rPr>
              <a:t>изучать </a:t>
            </a:r>
            <a:r>
              <a:rPr lang="ru-RU" sz="2200" dirty="0">
                <a:solidFill>
                  <a:srgbClr val="2A2E44"/>
                </a:solidFill>
              </a:rPr>
              <a:t>предмет, необходимо, чтобы он </a:t>
            </a:r>
            <a:r>
              <a:rPr lang="ru-RU" sz="2200" b="1" dirty="0" smtClean="0">
                <a:solidFill>
                  <a:srgbClr val="2A2E44"/>
                </a:solidFill>
              </a:rPr>
              <a:t>чётко </a:t>
            </a:r>
            <a:r>
              <a:rPr lang="ru-RU" sz="2200" b="1" dirty="0">
                <a:solidFill>
                  <a:srgbClr val="2A2E44"/>
                </a:solidFill>
              </a:rPr>
              <a:t>понимал задачи</a:t>
            </a:r>
            <a:r>
              <a:rPr lang="ru-RU" sz="2200" dirty="0">
                <a:solidFill>
                  <a:srgbClr val="2A2E44"/>
                </a:solidFill>
              </a:rPr>
              <a:t>, которые перед ним ставят, а </a:t>
            </a:r>
            <a:r>
              <a:rPr lang="ru-RU" sz="2200" dirty="0" smtClean="0">
                <a:solidFill>
                  <a:srgbClr val="2A2E44"/>
                </a:solidFill>
              </a:rPr>
              <a:t>также </a:t>
            </a:r>
            <a:r>
              <a:rPr lang="ru-RU" sz="2200" b="1" dirty="0">
                <a:solidFill>
                  <a:srgbClr val="2A2E44"/>
                </a:solidFill>
              </a:rPr>
              <a:t>не имел внутреннего «отторжения»</a:t>
            </a:r>
            <a:r>
              <a:rPr lang="ru-RU" sz="2200" dirty="0">
                <a:solidFill>
                  <a:srgbClr val="2A2E44"/>
                </a:solidFill>
              </a:rPr>
              <a:t>,</a:t>
            </a:r>
            <a:r>
              <a:rPr lang="ru-RU" sz="2200" b="1" dirty="0">
                <a:solidFill>
                  <a:srgbClr val="2A2E44"/>
                </a:solidFill>
              </a:rPr>
              <a:t> </a:t>
            </a:r>
            <a:r>
              <a:rPr lang="ru-RU" sz="2200" dirty="0">
                <a:solidFill>
                  <a:srgbClr val="2A2E44"/>
                </a:solidFill>
              </a:rPr>
              <a:t>т.е. должен внутренне принять необходимость выполнения конкретных поставленных </a:t>
            </a:r>
            <a:r>
              <a:rPr lang="ru-RU" sz="2200" dirty="0" smtClean="0">
                <a:solidFill>
                  <a:srgbClr val="2A2E44"/>
                </a:solidFill>
              </a:rPr>
              <a:t>задач, которые должны </a:t>
            </a:r>
            <a:r>
              <a:rPr lang="ru-RU" sz="2200" dirty="0">
                <a:solidFill>
                  <a:srgbClr val="2A2E44"/>
                </a:solidFill>
              </a:rPr>
              <a:t>стать значимыми для него.</a:t>
            </a:r>
          </a:p>
        </p:txBody>
      </p:sp>
    </p:spTree>
    <p:extLst>
      <p:ext uri="{BB962C8B-B14F-4D97-AF65-F5344CB8AC3E}">
        <p14:creationId xmlns:p14="http://schemas.microsoft.com/office/powerpoint/2010/main" val="373772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-51619" y="0"/>
            <a:ext cx="1229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13F35"/>
                </a:solidFill>
              </a:rPr>
              <a:t>Психологические принципы, направленные на формирование мотивации учения у школьников </a:t>
            </a:r>
            <a:endParaRPr lang="ru-RU" sz="3200" b="1" dirty="0" smtClean="0">
              <a:solidFill>
                <a:srgbClr val="313F35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313F35"/>
                </a:solidFill>
              </a:rPr>
              <a:t>(</a:t>
            </a:r>
            <a:r>
              <a:rPr lang="ru-RU" sz="2000" b="1" dirty="0" smtClean="0">
                <a:solidFill>
                  <a:srgbClr val="313F35"/>
                </a:solidFill>
              </a:rPr>
              <a:t>А.К. Маркова)</a:t>
            </a:r>
            <a:endParaRPr lang="ru-RU" sz="2000" b="1" dirty="0">
              <a:solidFill>
                <a:srgbClr val="313F35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04756" y="1383100"/>
            <a:ext cx="5766031" cy="2403987"/>
            <a:chOff x="104756" y="1383100"/>
            <a:chExt cx="5766031" cy="2403987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5406" y="1383100"/>
              <a:ext cx="4940710" cy="240398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56" y="1572912"/>
              <a:ext cx="1925061" cy="2079523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2134573" y="1769485"/>
              <a:ext cx="37362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ru-RU" sz="2000" dirty="0" smtClean="0"/>
                <a:t>учет </a:t>
              </a:r>
              <a:r>
                <a:rPr lang="ru-RU" sz="2000" dirty="0" smtClean="0"/>
                <a:t>возрастного своеобразия деятельности и мотивации обучаемых, </a:t>
              </a:r>
              <a:endParaRPr lang="ru-RU" sz="2000" dirty="0" smtClean="0"/>
            </a:p>
            <a:p>
              <a:pPr marL="342900" indent="-342900">
                <a:buFontTx/>
                <a:buChar char="-"/>
              </a:pPr>
              <a:r>
                <a:rPr lang="ru-RU" sz="2000" dirty="0" smtClean="0"/>
                <a:t>определение </a:t>
              </a:r>
              <a:r>
                <a:rPr lang="ru-RU" sz="2000" dirty="0" smtClean="0"/>
                <a:t>ближайших и дальних перспектив развития мотивации</a:t>
              </a:r>
              <a:endParaRPr lang="ru-RU" sz="200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855406" y="3967608"/>
            <a:ext cx="5373329" cy="2709870"/>
            <a:chOff x="855406" y="3967608"/>
            <a:chExt cx="5373329" cy="2709870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855406" y="4148130"/>
              <a:ext cx="4940710" cy="240398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778" y="3967608"/>
              <a:ext cx="2322957" cy="2709870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931770" y="4564116"/>
              <a:ext cx="329533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/>
                <a:t>- включение </a:t>
              </a:r>
              <a:r>
                <a:rPr lang="ru-RU" sz="2000" dirty="0"/>
                <a:t>ребенка в активные виды деятельности и виды общественных взаимодействий с другим человеком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473448" y="1535603"/>
            <a:ext cx="5542872" cy="5192368"/>
            <a:chOff x="6386051" y="1383100"/>
            <a:chExt cx="5630270" cy="5342076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6386051" y="1383100"/>
              <a:ext cx="4940710" cy="516901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2465" y="2004471"/>
              <a:ext cx="1053856" cy="1636576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526" y="4663393"/>
              <a:ext cx="1244562" cy="2009834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6755831" y="1595439"/>
              <a:ext cx="4246851" cy="5129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000" dirty="0" smtClean="0"/>
                <a:t>- появление </a:t>
              </a:r>
              <a:r>
                <a:rPr lang="ru-RU" sz="2000" dirty="0"/>
                <a:t>психических новообразований школьника в деятельности, проявляющихся применительно к мотивации в новых типах отношений: </a:t>
              </a:r>
              <a:r>
                <a:rPr lang="ru-RU" sz="2000" b="1" dirty="0"/>
                <a:t>к изучаемому объекту</a:t>
              </a:r>
              <a:r>
                <a:rPr lang="ru-RU" sz="2000" dirty="0"/>
                <a:t> (познавательная активность); </a:t>
              </a:r>
              <a:r>
                <a:rPr lang="ru-RU" sz="2000" b="1" dirty="0"/>
                <a:t>к другому человеку </a:t>
              </a:r>
              <a:r>
                <a:rPr lang="ru-RU" sz="2000" dirty="0"/>
                <a:t>(социальная активность); </a:t>
              </a:r>
              <a:r>
                <a:rPr lang="ru-RU" sz="2000" b="1" dirty="0"/>
                <a:t>к себе </a:t>
              </a:r>
              <a:r>
                <a:rPr lang="ru-RU" sz="2000" dirty="0"/>
                <a:t>(умение осознавать и перестраивать свою мотивационную сферу). На основе этих новообразований личность обучаемого формируется как субъект учебной деятельности, субъект взаимодействия, субъект своей мотивационной </a:t>
              </a:r>
              <a:r>
                <a:rPr lang="ru-RU" sz="2000" dirty="0" smtClean="0"/>
                <a:t>сферы</a:t>
              </a:r>
              <a:endParaRPr lang="ru-RU" sz="2000" dirty="0"/>
            </a:p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43117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74360" y="299094"/>
            <a:ext cx="5947594" cy="6858000"/>
            <a:chOff x="74360" y="299094"/>
            <a:chExt cx="5947594" cy="685800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810856" y="1324107"/>
              <a:ext cx="5159478" cy="516901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0" y="299094"/>
              <a:ext cx="4439265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418736" y="1533832"/>
              <a:ext cx="3603218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/>
                <a:t>- ориентация </a:t>
              </a:r>
              <a:r>
                <a:rPr lang="ru-RU" sz="2000" dirty="0"/>
                <a:t>на </a:t>
              </a:r>
              <a:r>
                <a:rPr lang="ru-RU" sz="2000" i="1" dirty="0"/>
                <a:t>единство</a:t>
              </a:r>
              <a:r>
                <a:rPr lang="ru-RU" sz="2000" dirty="0"/>
                <a:t> двух общих принципиальных </a:t>
              </a:r>
              <a:r>
                <a:rPr lang="ru-RU" sz="2000" i="1" dirty="0"/>
                <a:t>путей формирования мотивации в обучении</a:t>
              </a:r>
              <a:r>
                <a:rPr lang="ru-RU" sz="2000" dirty="0"/>
                <a:t>: усвоение школьником «знакомых» мотивов как эталонов, предлагаемых обществом (</a:t>
              </a:r>
              <a:r>
                <a:rPr lang="ru-RU" sz="2000" b="1" dirty="0"/>
                <a:t>путь «сверху вниз»</a:t>
              </a:r>
              <a:r>
                <a:rPr lang="ru-RU" sz="2000" dirty="0"/>
                <a:t>); включение ребенка в различные виды деятельности, приводящее к формированию реально действующих мотивов (</a:t>
              </a:r>
              <a:r>
                <a:rPr lang="ru-RU" sz="2000" b="1" dirty="0"/>
                <a:t>путь «снизу вверх»</a:t>
              </a:r>
              <a:r>
                <a:rPr lang="ru-RU" sz="2000" dirty="0"/>
                <a:t>)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878136" y="1324107"/>
            <a:ext cx="5670775" cy="2500642"/>
            <a:chOff x="5878136" y="1324107"/>
            <a:chExt cx="5670775" cy="250064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514794" y="1324107"/>
              <a:ext cx="4940710" cy="240398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13626">
              <a:off x="5585716" y="1874943"/>
              <a:ext cx="2242226" cy="16573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439030" y="1556604"/>
              <a:ext cx="410988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/>
                <a:t>- качественные </a:t>
              </a:r>
              <a:r>
                <a:rPr lang="ru-RU" sz="2000" dirty="0"/>
                <a:t>изменения отдельных сторон мотивационной сферы, усложнение ее строения, произвольная регуляция как показатели </a:t>
              </a:r>
              <a:r>
                <a:rPr lang="ru-RU" sz="2000" dirty="0" err="1"/>
                <a:t>сформированности</a:t>
              </a:r>
              <a:r>
                <a:rPr lang="ru-RU" sz="2000" dirty="0"/>
                <a:t> новообразований в этой сфере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514794" y="4089137"/>
            <a:ext cx="5084484" cy="2403987"/>
            <a:chOff x="6514794" y="4089137"/>
            <a:chExt cx="5084484" cy="2403987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6514794" y="4089137"/>
              <a:ext cx="4940710" cy="240398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9439" y="4314186"/>
              <a:ext cx="1529839" cy="1953888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6685783" y="4783298"/>
              <a:ext cx="35053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/>
                <a:t>- возможность </a:t>
              </a:r>
              <a:r>
                <a:rPr lang="ru-RU" sz="2000" dirty="0"/>
                <a:t>программирования характера мотивации через тип учения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-51619" y="0"/>
            <a:ext cx="1229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13F35"/>
                </a:solidFill>
              </a:rPr>
              <a:t>Психологические принципы, направленные на формирование мотивации учения у школьников </a:t>
            </a:r>
            <a:endParaRPr lang="ru-RU" sz="3200" b="1" dirty="0" smtClean="0">
              <a:solidFill>
                <a:srgbClr val="313F35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313F35"/>
                </a:solidFill>
              </a:rPr>
              <a:t>(</a:t>
            </a:r>
            <a:r>
              <a:rPr lang="ru-RU" sz="2000" b="1" dirty="0" smtClean="0">
                <a:solidFill>
                  <a:srgbClr val="313F35"/>
                </a:solidFill>
              </a:rPr>
              <a:t>А.К. Маркова)</a:t>
            </a:r>
            <a:endParaRPr lang="ru-RU" sz="2000" b="1" dirty="0">
              <a:solidFill>
                <a:srgbClr val="313F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1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200" dirty="0">
              <a:solidFill>
                <a:srgbClr val="2A2E4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48361" y="1163840"/>
            <a:ext cx="503154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Формирование </a:t>
            </a:r>
            <a:r>
              <a:rPr lang="ru-RU" sz="2200" dirty="0"/>
              <a:t>мотивации – длительный процесс, связанный со становлением личности в целом, причем познавательные мотивы перестраиваются быстрее и легче, чем социальные. Познавательная активность включает «все виды активного отношения к учению как к познанию: наличие смысла, значимости для ребенка учения как познания; все виды познавательных мотивов».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270" y="144124"/>
            <a:ext cx="9264134" cy="779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1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200" dirty="0">
              <a:solidFill>
                <a:srgbClr val="2A2E4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4786" y="4628844"/>
            <a:ext cx="98224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Формирование побуждений к учению является одной из важнейших проблем в </a:t>
            </a:r>
            <a:r>
              <a:rPr lang="ru-RU" sz="2200" i="1" dirty="0"/>
              <a:t>начальной </a:t>
            </a:r>
            <a:r>
              <a:rPr lang="ru-RU" sz="2200" i="1" dirty="0" smtClean="0"/>
              <a:t>школе. </a:t>
            </a:r>
            <a:r>
              <a:rPr lang="ru-RU" sz="2200" dirty="0" smtClean="0"/>
              <a:t>Крайне </a:t>
            </a:r>
            <a:r>
              <a:rPr lang="ru-RU" sz="2200" dirty="0"/>
              <a:t>важно, чтобы младший школьник осознавал мотивы учения, так как именно  это и закладывает основу его интеллектуальной и волевой активности, формирование его отношения и стремления к процессу познания.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60" y="379229"/>
            <a:ext cx="11134279" cy="414626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048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200" dirty="0">
              <a:solidFill>
                <a:srgbClr val="2A2E44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61" y="0"/>
            <a:ext cx="9381436" cy="6858000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667866" y="3689609"/>
            <a:ext cx="53290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Младший школьный возраст </a:t>
            </a:r>
            <a:r>
              <a:rPr lang="ru-RU" sz="2400" dirty="0"/>
              <a:t>наиболее подходит  для формирования  умения и  желания учиться. Мотивация оказывает самое большое влияние на результативность учебного процесса и определяет успешность учащихся. </a:t>
            </a:r>
          </a:p>
        </p:txBody>
      </p:sp>
    </p:spTree>
    <p:extLst>
      <p:ext uri="{BB962C8B-B14F-4D97-AF65-F5344CB8AC3E}">
        <p14:creationId xmlns:p14="http://schemas.microsoft.com/office/powerpoint/2010/main" val="349213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56519" y="955607"/>
            <a:ext cx="9878961" cy="494678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3243"/>
            <a:ext cx="2761222" cy="287904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066" y="199174"/>
            <a:ext cx="2840933" cy="2963022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40" y="155709"/>
            <a:ext cx="2213907" cy="3049953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440" y="4062919"/>
            <a:ext cx="2625119" cy="272904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489579" y="1720839"/>
            <a:ext cx="72153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/>
              <a:t>Интересы, желания, намерения, задачи и цели </a:t>
            </a:r>
            <a:r>
              <a:rPr lang="ru-RU" sz="2400"/>
              <a:t>– все это важные составляющие мотивационного процесса. </a:t>
            </a:r>
            <a:r>
              <a:rPr lang="ru-RU" sz="2400" smtClean="0"/>
              <a:t>          У учащихся, </a:t>
            </a:r>
            <a:r>
              <a:rPr lang="ru-RU" sz="2400"/>
              <a:t>проявляющих интерес к той или иной </a:t>
            </a:r>
            <a:r>
              <a:rPr lang="ru-RU" sz="2400" smtClean="0"/>
              <a:t>теме, </a:t>
            </a:r>
            <a:r>
              <a:rPr lang="ru-RU" sz="2400"/>
              <a:t>наблюдается </a:t>
            </a:r>
            <a:r>
              <a:rPr lang="ru-RU" sz="2400" b="1"/>
              <a:t>стремление к проявлению самостоятельной исследовательской деятельности</a:t>
            </a:r>
            <a:r>
              <a:rPr lang="ru-RU" sz="2400"/>
              <a:t>, что способствует развитию всевозможных когнитивных (познавательных) процессов. </a:t>
            </a:r>
            <a:r>
              <a:rPr lang="ru-RU" sz="2400" smtClean="0"/>
              <a:t>Это оказывает </a:t>
            </a:r>
            <a:r>
              <a:rPr lang="ru-RU" sz="2400"/>
              <a:t>положительное влияние на успеваемость по всем изучаемым предметам.</a:t>
            </a:r>
          </a:p>
        </p:txBody>
      </p:sp>
    </p:spTree>
    <p:extLst>
      <p:ext uri="{BB962C8B-B14F-4D97-AF65-F5344CB8AC3E}">
        <p14:creationId xmlns:p14="http://schemas.microsoft.com/office/powerpoint/2010/main" val="266328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7322"/>
            <a:ext cx="12192000" cy="75453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8485" y="614987"/>
            <a:ext cx="4539632" cy="235479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2A2E44"/>
                </a:solidFill>
              </a:rPr>
              <a:t>Образ современного успешного человека </a:t>
            </a:r>
            <a:r>
              <a:rPr lang="ru-RU" sz="2200" dirty="0">
                <a:solidFill>
                  <a:srgbClr val="2A2E44"/>
                </a:solidFill>
              </a:rPr>
              <a:t>невозможен без определенных знаний и опыта,  полученных в детстве. Именно в школьные годы закладываются способность к организации учебной </a:t>
            </a:r>
            <a:r>
              <a:rPr lang="ru-RU" sz="2200" dirty="0" smtClean="0">
                <a:solidFill>
                  <a:srgbClr val="2A2E44"/>
                </a:solidFill>
              </a:rPr>
              <a:t>деятельности, </a:t>
            </a:r>
            <a:r>
              <a:rPr lang="ru-RU" sz="2200" dirty="0" smtClean="0">
                <a:solidFill>
                  <a:srgbClr val="2A2E44"/>
                </a:solidFill>
              </a:rPr>
              <a:t>её </a:t>
            </a:r>
            <a:r>
              <a:rPr lang="ru-RU" sz="2200" dirty="0" smtClean="0">
                <a:solidFill>
                  <a:srgbClr val="2A2E44"/>
                </a:solidFill>
              </a:rPr>
              <a:t>структурированию. </a:t>
            </a:r>
            <a:endParaRPr lang="ru-RU" sz="2200" dirty="0">
              <a:solidFill>
                <a:srgbClr val="2A2E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05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23">
            <a:off x="-180463" y="-527839"/>
            <a:ext cx="12531387" cy="7828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262510">
            <a:off x="3627327" y="221655"/>
            <a:ext cx="46159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Ф</a:t>
            </a:r>
            <a:r>
              <a:rPr lang="ru-RU" sz="2400" b="1" dirty="0" smtClean="0"/>
              <a:t>акторы</a:t>
            </a:r>
            <a:r>
              <a:rPr lang="ru-RU" sz="2400" b="1" dirty="0"/>
              <a:t>, которые оказывают влияние на формирование мотивации к учебной деятельности у учащихся</a:t>
            </a:r>
            <a:r>
              <a:rPr lang="ru-RU" sz="2400" b="1" dirty="0" smtClean="0"/>
              <a:t>:</a:t>
            </a:r>
          </a:p>
          <a:p>
            <a:endParaRPr lang="ru-RU" sz="2400" b="1" dirty="0"/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/>
              <a:t>содержание учебного материала;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/>
              <a:t>организация учебного процесса;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/>
              <a:t>стиль педагогической деятельности учителя;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/>
              <a:t>форма учебной деятельности (групповая, индивидуальная);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оценка результатов учебной деятельности учащегося или группы учащихся.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751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3951890"/>
            <a:ext cx="12192000" cy="2906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-1"/>
            <a:ext cx="6533536" cy="395188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4780936" y="1917290"/>
            <a:ext cx="7580167" cy="4940709"/>
            <a:chOff x="4780936" y="1917290"/>
            <a:chExt cx="7580167" cy="494070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936" y="1917290"/>
              <a:ext cx="7411064" cy="4940709"/>
            </a:xfrm>
            <a:prstGeom prst="rect">
              <a:avLst/>
            </a:prstGeom>
          </p:spPr>
        </p:pic>
        <p:sp useBgFill="1">
          <p:nvSpPr>
            <p:cNvPr id="8" name="Прямоугольник 7"/>
            <p:cNvSpPr/>
            <p:nvPr/>
          </p:nvSpPr>
          <p:spPr>
            <a:xfrm rot="20782071">
              <a:off x="10507722" y="2757948"/>
              <a:ext cx="1853381" cy="8037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15198" y="806187"/>
            <a:ext cx="56486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Факторы, влияющие на формирование мотивации,   </a:t>
            </a:r>
            <a:r>
              <a:rPr lang="ru-RU" sz="2200" dirty="0"/>
              <a:t>должны носить </a:t>
            </a:r>
            <a:r>
              <a:rPr lang="ru-RU" sz="2200" b="1" dirty="0"/>
              <a:t>положительный окрас</a:t>
            </a:r>
            <a:r>
              <a:rPr lang="ru-RU" sz="2200" dirty="0"/>
              <a:t>. </a:t>
            </a:r>
            <a:r>
              <a:rPr lang="ru-RU" sz="2200" dirty="0" smtClean="0"/>
              <a:t>Ученик не должен </a:t>
            </a:r>
            <a:r>
              <a:rPr lang="ru-RU" sz="2200" dirty="0"/>
              <a:t>ощущать негативную психологическую атмосферу. Даже при необходимости критики следует изначально сконцентрировать внимание на </a:t>
            </a:r>
            <a:r>
              <a:rPr lang="ru-RU" sz="2200" b="1" dirty="0"/>
              <a:t>позитивных аспектах </a:t>
            </a:r>
            <a:r>
              <a:rPr lang="ru-RU" sz="2200" dirty="0"/>
              <a:t>выполняемой учеником деятельности. Положительное восприятие педагогом своих учеников и самого себя способствует развитию позитивной самооценки и внутренней учебной мотивации. </a:t>
            </a:r>
          </a:p>
        </p:txBody>
      </p:sp>
    </p:spTree>
    <p:extLst>
      <p:ext uri="{BB962C8B-B14F-4D97-AF65-F5344CB8AC3E}">
        <p14:creationId xmlns:p14="http://schemas.microsoft.com/office/powerpoint/2010/main" val="4038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451123" y="693175"/>
            <a:ext cx="8037871" cy="439502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81" y="623087"/>
            <a:ext cx="5273743" cy="5216686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572000" y="1828856"/>
            <a:ext cx="67842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Если </a:t>
            </a:r>
            <a:r>
              <a:rPr lang="ru-RU" sz="2200" dirty="0"/>
              <a:t>педагог способен создать в классе</a:t>
            </a:r>
            <a:r>
              <a:rPr lang="ru-RU" sz="2200" b="1" dirty="0"/>
              <a:t> атмосферу взаимного уважения и </a:t>
            </a:r>
            <a:r>
              <a:rPr lang="ru-RU" sz="2200" b="1" dirty="0" smtClean="0"/>
              <a:t>доверия</a:t>
            </a:r>
            <a:r>
              <a:rPr lang="ru-RU" sz="2200" dirty="0" smtClean="0"/>
              <a:t> – его </a:t>
            </a:r>
            <a:r>
              <a:rPr lang="ru-RU" sz="2200" dirty="0"/>
              <a:t>деятельность будет успешной, так как будут отсутствовать </a:t>
            </a:r>
            <a:r>
              <a:rPr lang="ru-RU" sz="2200" dirty="0" smtClean="0"/>
              <a:t>факторы, </a:t>
            </a:r>
            <a:r>
              <a:rPr lang="ru-RU" sz="2200" dirty="0"/>
              <a:t>провоцирующие тревожность и другие психологические барьеры, формирующие препятствия для получения  новых знаний.</a:t>
            </a:r>
          </a:p>
        </p:txBody>
      </p:sp>
    </p:spTree>
    <p:extLst>
      <p:ext uri="{BB962C8B-B14F-4D97-AF65-F5344CB8AC3E}">
        <p14:creationId xmlns:p14="http://schemas.microsoft.com/office/powerpoint/2010/main" val="208579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200" dirty="0">
              <a:solidFill>
                <a:srgbClr val="2A2E44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41110" cy="7526076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793389" y="-550798"/>
            <a:ext cx="9630725" cy="7931393"/>
            <a:chOff x="2793389" y="-550798"/>
            <a:chExt cx="9630725" cy="7931393"/>
          </a:xfrm>
        </p:grpSpPr>
        <p:sp>
          <p:nvSpPr>
            <p:cNvPr id="5" name="Прямоугольник 4"/>
            <p:cNvSpPr/>
            <p:nvPr/>
          </p:nvSpPr>
          <p:spPr>
            <a:xfrm rot="172105">
              <a:off x="2936709" y="74552"/>
              <a:ext cx="9091062" cy="3136932"/>
            </a:xfrm>
            <a:prstGeom prst="rect">
              <a:avLst/>
            </a:prstGeom>
            <a:solidFill>
              <a:srgbClr val="EAE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 rot="172105">
              <a:off x="3446324" y="2937432"/>
              <a:ext cx="3217640" cy="1941048"/>
            </a:xfrm>
            <a:prstGeom prst="rect">
              <a:avLst/>
            </a:prstGeom>
            <a:solidFill>
              <a:srgbClr val="EAE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 rot="172105">
              <a:off x="3382268" y="2439443"/>
              <a:ext cx="1237291" cy="837389"/>
            </a:xfrm>
            <a:prstGeom prst="rect">
              <a:avLst/>
            </a:prstGeom>
            <a:solidFill>
              <a:srgbClr val="EAE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 rot="172105">
              <a:off x="2793389" y="3841369"/>
              <a:ext cx="3217640" cy="3476501"/>
            </a:xfrm>
            <a:prstGeom prst="rect">
              <a:avLst/>
            </a:prstGeom>
            <a:solidFill>
              <a:srgbClr val="EAE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 rot="172105">
              <a:off x="5846086" y="-550798"/>
              <a:ext cx="6578028" cy="7931393"/>
            </a:xfrm>
            <a:prstGeom prst="rect">
              <a:avLst/>
            </a:prstGeom>
            <a:solidFill>
              <a:srgbClr val="EAE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041058" y="1506683"/>
            <a:ext cx="770357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Преподаватель должен помнить, что неправильное или неинтересное занятие, а также негативная обстановка в коллективе способствует потере интереса к учению и </a:t>
            </a:r>
            <a:r>
              <a:rPr lang="ru-RU" sz="2200" dirty="0" smtClean="0"/>
              <a:t>может </a:t>
            </a:r>
            <a:r>
              <a:rPr lang="ru-RU" sz="2200" dirty="0"/>
              <a:t>привести к </a:t>
            </a:r>
            <a:r>
              <a:rPr lang="ru-RU" sz="2200" dirty="0" smtClean="0"/>
              <a:t>проявлениям </a:t>
            </a:r>
            <a:r>
              <a:rPr lang="ru-RU" sz="2200" i="1" dirty="0" smtClean="0"/>
              <a:t>асоциального или </a:t>
            </a:r>
            <a:r>
              <a:rPr lang="ru-RU" sz="2200" i="1" dirty="0" err="1" smtClean="0"/>
              <a:t>девиантного</a:t>
            </a:r>
            <a:r>
              <a:rPr lang="ru-RU" sz="2200" i="1" dirty="0" smtClean="0"/>
              <a:t> поведения </a:t>
            </a:r>
            <a:r>
              <a:rPr lang="ru-RU" sz="2200" dirty="0" smtClean="0"/>
              <a:t>у </a:t>
            </a:r>
            <a:r>
              <a:rPr lang="ru-RU" sz="2200" dirty="0" smtClean="0"/>
              <a:t>учащегося. </a:t>
            </a:r>
          </a:p>
          <a:p>
            <a:r>
              <a:rPr lang="ru-RU" sz="2200" dirty="0"/>
              <a:t>С</a:t>
            </a:r>
            <a:r>
              <a:rPr lang="ru-RU" sz="2200" dirty="0" smtClean="0"/>
              <a:t>тремление </a:t>
            </a:r>
            <a:r>
              <a:rPr lang="ru-RU" sz="2200" dirty="0"/>
              <a:t>к учению проще всего начинать формировать с первых дней пребывания ученика в школе. Задача учителя построить весь учебный процесс так, чтобы получение или перенимание знаний и умений сопровождались формированием и укреплением мотивационной сферы учащихся.</a:t>
            </a:r>
          </a:p>
        </p:txBody>
      </p:sp>
    </p:spTree>
    <p:extLst>
      <p:ext uri="{BB962C8B-B14F-4D97-AF65-F5344CB8AC3E}">
        <p14:creationId xmlns:p14="http://schemas.microsoft.com/office/powerpoint/2010/main" val="1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497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77" y="510870"/>
            <a:ext cx="2397080" cy="249936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622" y="3301550"/>
            <a:ext cx="2385471" cy="248798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99" y="3301550"/>
            <a:ext cx="1873272" cy="2580683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788" y="3429000"/>
            <a:ext cx="2261215" cy="2350736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787073" y="693175"/>
            <a:ext cx="7660146" cy="23170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/>
          </a:p>
        </p:txBody>
      </p:sp>
      <p:sp>
        <p:nvSpPr>
          <p:cNvPr id="8" name="TextBox 7"/>
          <p:cNvSpPr txBox="1"/>
          <p:nvPr/>
        </p:nvSpPr>
        <p:spPr>
          <a:xfrm>
            <a:off x="4049010" y="1062990"/>
            <a:ext cx="6758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Разные </a:t>
            </a:r>
            <a:r>
              <a:rPr lang="ru-RU" sz="2400" dirty="0"/>
              <a:t>школьные возрасты </a:t>
            </a:r>
            <a:r>
              <a:rPr lang="ru-RU" sz="2400" dirty="0" smtClean="0"/>
              <a:t>способствую</a:t>
            </a:r>
            <a:r>
              <a:rPr lang="ru-RU" sz="2400" dirty="0"/>
              <a:t>т</a:t>
            </a:r>
            <a:r>
              <a:rPr lang="ru-RU" sz="2400" dirty="0" smtClean="0"/>
              <a:t> </a:t>
            </a:r>
            <a:r>
              <a:rPr lang="ru-RU" sz="2400" dirty="0"/>
              <a:t>развитию отдельных сторон мотивационной сферы</a:t>
            </a:r>
            <a:r>
              <a:rPr lang="ru-RU" sz="2400" b="1" dirty="0"/>
              <a:t> </a:t>
            </a:r>
            <a:r>
              <a:rPr lang="ru-RU" sz="2400" dirty="0"/>
              <a:t>и определяются различными видами интересов. </a:t>
            </a:r>
          </a:p>
        </p:txBody>
      </p:sp>
    </p:spTree>
    <p:extLst>
      <p:ext uri="{BB962C8B-B14F-4D97-AF65-F5344CB8AC3E}">
        <p14:creationId xmlns:p14="http://schemas.microsoft.com/office/powerpoint/2010/main" val="186479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6695769" cy="414429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439" y="4919500"/>
            <a:ext cx="1349082" cy="1693528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7" y="3587113"/>
            <a:ext cx="2373868" cy="1087416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553" y="4375434"/>
            <a:ext cx="1721781" cy="142480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07" y="2652547"/>
            <a:ext cx="3035563" cy="4074879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48" y="230188"/>
            <a:ext cx="3067533" cy="4074880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518" y="4835300"/>
            <a:ext cx="1353345" cy="1777728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49941" y="275479"/>
            <a:ext cx="63958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ea typeface="Calibri" panose="020F0502020204030204" pitchFamily="34" charset="0"/>
              </a:rPr>
              <a:t>В </a:t>
            </a:r>
            <a:r>
              <a:rPr lang="ru-RU" sz="2400" b="1" dirty="0">
                <a:ea typeface="Calibri" panose="020F0502020204030204" pitchFamily="34" charset="0"/>
              </a:rPr>
              <a:t>младшем школьном возрасте </a:t>
            </a:r>
            <a:r>
              <a:rPr lang="ru-RU" sz="2400" dirty="0">
                <a:ea typeface="Calibri" panose="020F0502020204030204" pitchFamily="34" charset="0"/>
              </a:rPr>
              <a:t>преобладает </a:t>
            </a:r>
            <a:r>
              <a:rPr lang="ru-RU" sz="2400" b="1" dirty="0">
                <a:ea typeface="Calibri" panose="020F0502020204030204" pitchFamily="34" charset="0"/>
              </a:rPr>
              <a:t>познавательный мотив</a:t>
            </a:r>
            <a:r>
              <a:rPr lang="ru-RU" sz="2400" dirty="0">
                <a:ea typeface="Calibri" panose="020F0502020204030204" pitchFamily="34" charset="0"/>
              </a:rPr>
              <a:t>, ученик хочет понять, что такое учиться (активно проявляет интерес к первым написанным буквам, к получаемым отметкам и другому) и освоить новую социальную позицию в качестве </a:t>
            </a:r>
            <a:r>
              <a:rPr lang="ru-RU" sz="2400" dirty="0" smtClean="0">
                <a:ea typeface="Calibri" panose="020F0502020204030204" pitchFamily="34" charset="0"/>
              </a:rPr>
              <a:t>школьника.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571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743200" y="0"/>
            <a:ext cx="6695769" cy="414429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893139" y="278836"/>
            <a:ext cx="63958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</a:t>
            </a:r>
            <a:r>
              <a:rPr lang="ru-RU" sz="2400" b="1" dirty="0"/>
              <a:t>среднем школьном возрасте </a:t>
            </a:r>
            <a:r>
              <a:rPr lang="ru-RU" sz="2400" dirty="0"/>
              <a:t>преобладают </a:t>
            </a:r>
            <a:r>
              <a:rPr lang="ru-RU" sz="2400" b="1" dirty="0"/>
              <a:t>социальные мотивы</a:t>
            </a:r>
            <a:r>
              <a:rPr lang="ru-RU" sz="2400" dirty="0"/>
              <a:t>, активно выражено стремление занять определенное место в коллективе одноклассников, получить и освоить навыки взаимодействия и общения с другими людьми в учебном процессе.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654" y="2865996"/>
            <a:ext cx="7600857" cy="3992004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584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496231" y="0"/>
            <a:ext cx="6695769" cy="414429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646170" y="278836"/>
            <a:ext cx="63958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Старшему школьному возрасту </a:t>
            </a:r>
            <a:r>
              <a:rPr lang="ru-RU" sz="2400" dirty="0"/>
              <a:t>наиболее </a:t>
            </a:r>
            <a:r>
              <a:rPr lang="ru-RU" sz="2400" dirty="0" smtClean="0"/>
              <a:t>интерес</a:t>
            </a:r>
            <a:r>
              <a:rPr lang="ru-RU" sz="2400" dirty="0"/>
              <a:t>н</a:t>
            </a:r>
            <a:r>
              <a:rPr lang="ru-RU" sz="2400" dirty="0" smtClean="0"/>
              <a:t>ы </a:t>
            </a:r>
            <a:r>
              <a:rPr lang="ru-RU" sz="2400" b="1" dirty="0"/>
              <a:t>познавательные мотивы самообразования</a:t>
            </a:r>
            <a:r>
              <a:rPr lang="ru-RU" sz="2400" dirty="0"/>
              <a:t>, активно формируются мотивы способствующие выбору бедующей профессии, укрепляются социальные мотивы (включения в группу сверстников).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87160"/>
            <a:ext cx="8229601" cy="4270839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993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19" y="810570"/>
            <a:ext cx="7096715" cy="441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911865" y="4151215"/>
            <a:ext cx="6867612" cy="25651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/>
          </a:p>
        </p:txBody>
      </p:sp>
      <p:sp>
        <p:nvSpPr>
          <p:cNvPr id="13" name="TextBox 12"/>
          <p:cNvSpPr txBox="1"/>
          <p:nvPr/>
        </p:nvSpPr>
        <p:spPr>
          <a:xfrm>
            <a:off x="5259822" y="4464306"/>
            <a:ext cx="64008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Для того чтобы правильно начать работу со школьником, который не хочет учиться, нужно точно выяснить </a:t>
            </a:r>
            <a:r>
              <a:rPr lang="ru-RU" sz="2400" b="1" dirty="0"/>
              <a:t>причины его нежелания</a:t>
            </a:r>
            <a:r>
              <a:rPr lang="ru-RU" sz="2400" dirty="0"/>
              <a:t>. Помочь выяснить данные причины может школьный психолог. </a:t>
            </a:r>
          </a:p>
        </p:txBody>
      </p:sp>
    </p:spTree>
    <p:extLst>
      <p:ext uri="{BB962C8B-B14F-4D97-AF65-F5344CB8AC3E}">
        <p14:creationId xmlns:p14="http://schemas.microsoft.com/office/powerpoint/2010/main" val="153142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915" y="233614"/>
            <a:ext cx="691699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6870" y="1061885"/>
            <a:ext cx="438272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/>
              <a:t>Причины отсутствия </a:t>
            </a:r>
            <a:endParaRPr lang="ru-RU" sz="2200" b="1" dirty="0" smtClean="0"/>
          </a:p>
          <a:p>
            <a:pPr algn="ctr"/>
            <a:r>
              <a:rPr lang="ru-RU" sz="2200" b="1" dirty="0" smtClean="0"/>
              <a:t>интереса </a:t>
            </a:r>
            <a:r>
              <a:rPr lang="ru-RU" sz="2200" b="1" dirty="0"/>
              <a:t>к </a:t>
            </a:r>
            <a:r>
              <a:rPr lang="ru-RU" sz="2200" b="1" dirty="0" smtClean="0"/>
              <a:t>учению</a:t>
            </a:r>
            <a:r>
              <a:rPr lang="ru-RU" sz="2200" dirty="0" smtClean="0"/>
              <a:t>:</a:t>
            </a:r>
            <a:endParaRPr lang="en-US" sz="2200" dirty="0" smtClean="0"/>
          </a:p>
          <a:p>
            <a:endParaRPr lang="ru-RU" sz="2200" dirty="0"/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200" dirty="0"/>
              <a:t>п</a:t>
            </a:r>
            <a:r>
              <a:rPr lang="ru-RU" sz="2200" dirty="0" smtClean="0"/>
              <a:t>робелы </a:t>
            </a:r>
            <a:r>
              <a:rPr lang="ru-RU" sz="2200" dirty="0"/>
              <a:t>в знаниях;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200" dirty="0"/>
              <a:t>о</a:t>
            </a:r>
            <a:r>
              <a:rPr lang="ru-RU" sz="2200" dirty="0" smtClean="0"/>
              <a:t>тсутствие </a:t>
            </a:r>
            <a:r>
              <a:rPr lang="ru-RU" sz="2200" dirty="0"/>
              <a:t>приемов и навыков учебного труда;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200" dirty="0"/>
              <a:t>н</a:t>
            </a:r>
            <a:r>
              <a:rPr lang="ru-RU" sz="2200" dirty="0" smtClean="0"/>
              <a:t>арушение </a:t>
            </a:r>
            <a:r>
              <a:rPr lang="ru-RU" sz="2200" dirty="0"/>
              <a:t>взаимоотношений (смысловые барьеры) с учителем, родителями, сверстниками;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200" dirty="0"/>
              <a:t>с</a:t>
            </a:r>
            <a:r>
              <a:rPr lang="ru-RU" sz="2200" dirty="0" smtClean="0"/>
              <a:t>ильные </a:t>
            </a:r>
            <a:r>
              <a:rPr lang="ru-RU" sz="2200" dirty="0" err="1"/>
              <a:t>внеучебные</a:t>
            </a:r>
            <a:r>
              <a:rPr lang="ru-RU" sz="2200" dirty="0"/>
              <a:t> </a:t>
            </a:r>
            <a:r>
              <a:rPr lang="ru-RU" sz="2200" dirty="0" smtClean="0"/>
              <a:t>интересы;</a:t>
            </a:r>
            <a:endParaRPr lang="ru-RU" sz="22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err="1"/>
              <a:t>н</a:t>
            </a:r>
            <a:r>
              <a:rPr lang="ru-RU" sz="2200" dirty="0" err="1" smtClean="0"/>
              <a:t>есформиированность</a:t>
            </a:r>
            <a:r>
              <a:rPr lang="ru-RU" sz="2200" dirty="0" smtClean="0"/>
              <a:t> </a:t>
            </a:r>
            <a:r>
              <a:rPr lang="ru-RU" sz="2200" dirty="0"/>
              <a:t>у школьников отдельных сторон мотивации (преобладание </a:t>
            </a:r>
            <a:r>
              <a:rPr lang="ru-RU" sz="2200" dirty="0" err="1"/>
              <a:t>узкопозновательных</a:t>
            </a:r>
            <a:r>
              <a:rPr lang="ru-RU" sz="2200" dirty="0"/>
              <a:t> мотивов).</a:t>
            </a:r>
          </a:p>
        </p:txBody>
      </p:sp>
    </p:spTree>
    <p:extLst>
      <p:ext uri="{BB962C8B-B14F-4D97-AF65-F5344CB8AC3E}">
        <p14:creationId xmlns:p14="http://schemas.microsoft.com/office/powerpoint/2010/main" val="57003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9460" y="1148566"/>
            <a:ext cx="8676139" cy="46540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261557" y="1874728"/>
            <a:ext cx="590008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Мотивация</a:t>
            </a:r>
            <a:r>
              <a:rPr lang="ru-RU" sz="2800" dirty="0" smtClean="0"/>
              <a:t> </a:t>
            </a:r>
            <a:r>
              <a:rPr lang="ru-RU" sz="2800" dirty="0"/>
              <a:t>в </a:t>
            </a:r>
            <a:r>
              <a:rPr lang="ru-RU" sz="2800" dirty="0" smtClean="0"/>
              <a:t>психологии – совокупность </a:t>
            </a:r>
            <a:r>
              <a:rPr lang="ru-RU" sz="2800" b="1" dirty="0"/>
              <a:t>побуждающих факторов</a:t>
            </a:r>
            <a:r>
              <a:rPr lang="ru-RU" sz="2800" dirty="0"/>
              <a:t>, определяющих активность </a:t>
            </a:r>
            <a:r>
              <a:rPr lang="ru-RU" sz="2800" dirty="0" smtClean="0"/>
              <a:t>личности. К </a:t>
            </a:r>
            <a:r>
              <a:rPr lang="ru-RU" sz="2800" dirty="0"/>
              <a:t>ним относятся </a:t>
            </a:r>
            <a:endParaRPr lang="ru-RU" sz="2800" dirty="0" smtClean="0"/>
          </a:p>
          <a:p>
            <a:r>
              <a:rPr lang="ru-RU" sz="2800" i="1" dirty="0" smtClean="0"/>
              <a:t>мотивы</a:t>
            </a:r>
            <a:r>
              <a:rPr lang="ru-RU" sz="2800" i="1" dirty="0"/>
              <a:t>, </a:t>
            </a:r>
            <a:r>
              <a:rPr lang="ru-RU" sz="2800" i="1" dirty="0" smtClean="0"/>
              <a:t>потребности</a:t>
            </a:r>
            <a:r>
              <a:rPr lang="ru-RU" sz="2800" i="1" dirty="0"/>
              <a:t>, </a:t>
            </a:r>
            <a:r>
              <a:rPr lang="ru-RU" sz="2800" i="1" dirty="0" smtClean="0"/>
              <a:t>стимулы</a:t>
            </a:r>
            <a:r>
              <a:rPr lang="ru-RU" sz="2800" i="1" dirty="0"/>
              <a:t>, </a:t>
            </a:r>
            <a:r>
              <a:rPr lang="ru-RU" sz="2800" i="1" dirty="0" smtClean="0"/>
              <a:t>ситуативные </a:t>
            </a:r>
            <a:r>
              <a:rPr lang="ru-RU" sz="2800" i="1" dirty="0"/>
              <a:t>факторы</a:t>
            </a:r>
            <a:r>
              <a:rPr lang="ru-RU" sz="2800" dirty="0"/>
              <a:t>, </a:t>
            </a:r>
            <a:r>
              <a:rPr lang="ru-RU" sz="2800" dirty="0" smtClean="0"/>
              <a:t>которые </a:t>
            </a:r>
            <a:r>
              <a:rPr lang="ru-RU" sz="2800" dirty="0"/>
              <a:t>и </a:t>
            </a:r>
            <a:r>
              <a:rPr lang="ru-RU" sz="2800" dirty="0" smtClean="0"/>
              <a:t>обуславливают  </a:t>
            </a:r>
            <a:r>
              <a:rPr lang="ru-RU" sz="2800" dirty="0"/>
              <a:t>поведение человека.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4" y="265471"/>
            <a:ext cx="3574723" cy="3568212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950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75129" y="240669"/>
            <a:ext cx="11790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A2E44"/>
                </a:solidFill>
              </a:rPr>
              <a:t>Рекомендации учителю по формированию мотивационной среды учащегося</a:t>
            </a:r>
            <a:endParaRPr lang="ru-RU" sz="3600" b="1" dirty="0">
              <a:solidFill>
                <a:srgbClr val="2A2E44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23009" y="1598534"/>
            <a:ext cx="9362486" cy="48962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164619" y="1614718"/>
            <a:ext cx="907926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200" b="1" dirty="0" smtClean="0"/>
              <a:t>1. Грамотно </a:t>
            </a:r>
            <a:r>
              <a:rPr lang="ru-RU" sz="2200" b="1" dirty="0"/>
              <a:t>планировать учебное </a:t>
            </a:r>
            <a:r>
              <a:rPr lang="ru-RU" sz="2200" b="1" dirty="0" smtClean="0"/>
              <a:t>занятие</a:t>
            </a:r>
            <a:r>
              <a:rPr lang="ru-RU" sz="2200" dirty="0" smtClean="0"/>
              <a:t>. </a:t>
            </a:r>
            <a:endParaRPr lang="ru-RU" sz="2200" dirty="0" smtClean="0"/>
          </a:p>
          <a:p>
            <a:pPr lvl="0"/>
            <a:r>
              <a:rPr lang="ru-RU" sz="2200" dirty="0" smtClean="0"/>
              <a:t>Необходимо </a:t>
            </a:r>
            <a:r>
              <a:rPr lang="ru-RU" sz="2200" dirty="0"/>
              <a:t>определить ключевые идеи темы, принципы, основные единицы. Для поддержания интереса необходимо привнести элемент неожиданности, возможность переключения с одного вида деятельности на другой</a:t>
            </a:r>
            <a:r>
              <a:rPr lang="ru-RU" sz="2200" dirty="0" smtClean="0"/>
              <a:t>.</a:t>
            </a:r>
          </a:p>
          <a:p>
            <a:pPr lvl="0"/>
            <a:endParaRPr lang="ru-RU" sz="2200" dirty="0"/>
          </a:p>
          <a:p>
            <a:pPr lvl="0"/>
            <a:r>
              <a:rPr lang="ru-RU" sz="2200" b="1" dirty="0" smtClean="0"/>
              <a:t>2. Не </a:t>
            </a:r>
            <a:r>
              <a:rPr lang="ru-RU" sz="2200" b="1" dirty="0"/>
              <a:t>допускать </a:t>
            </a:r>
            <a:r>
              <a:rPr lang="ru-RU" sz="2200" b="1" dirty="0"/>
              <a:t>усложненности (</a:t>
            </a:r>
            <a:r>
              <a:rPr lang="ru-RU" sz="2200" b="1" dirty="0" smtClean="0"/>
              <a:t>упрощенности) </a:t>
            </a:r>
            <a:r>
              <a:rPr lang="ru-RU" sz="2200" b="1" dirty="0"/>
              <a:t>учебного </a:t>
            </a:r>
            <a:r>
              <a:rPr lang="ru-RU" sz="2200" b="1" dirty="0" smtClean="0"/>
              <a:t>материала.</a:t>
            </a:r>
            <a:endParaRPr lang="ru-RU" sz="2200" dirty="0" smtClean="0"/>
          </a:p>
          <a:p>
            <a:pPr lvl="0"/>
            <a:r>
              <a:rPr lang="ru-RU" sz="2200" dirty="0" smtClean="0"/>
              <a:t>Предлагаемая </a:t>
            </a:r>
            <a:r>
              <a:rPr lang="ru-RU" sz="2200" dirty="0"/>
              <a:t>информация должна быть адаптирована под психофизиологические особенности и возрастные способности учащихся. </a:t>
            </a:r>
            <a:r>
              <a:rPr lang="ru-RU" sz="2200" dirty="0" smtClean="0"/>
              <a:t>Поставленные </a:t>
            </a:r>
            <a:r>
              <a:rPr lang="ru-RU" sz="2200" dirty="0"/>
              <a:t>учебные задачи не должны быть легкими, они должны вызывать определенные трудности. Это поможет осознать ощущение вложенного труда и способность к преодолению препятствий. Однако чрезмерно трудные задачи будут вызывать  отрицательные  переживания неуспеха.</a:t>
            </a:r>
          </a:p>
          <a:p>
            <a:endParaRPr lang="ru-RU" dirty="0"/>
          </a:p>
        </p:txBody>
      </p:sp>
      <p:pic>
        <p:nvPicPr>
          <p:cNvPr id="2052" name="Picture 4" descr="Картинки по запросу учитель готовится к урок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463" y="2303796"/>
            <a:ext cx="268605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24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75129" y="240669"/>
            <a:ext cx="11790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A2E44"/>
                </a:solidFill>
              </a:rPr>
              <a:t>Рекомендации учителю по формированию мотивационной среды учащегося</a:t>
            </a:r>
            <a:endParaRPr lang="ru-RU" sz="3600" b="1" dirty="0">
              <a:solidFill>
                <a:srgbClr val="2A2E44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23009" y="1598534"/>
            <a:ext cx="9362486" cy="48962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Картинки по запросу учитель готовится к урок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463" y="2303796"/>
            <a:ext cx="268605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49283" y="1687547"/>
            <a:ext cx="884200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200" b="1" dirty="0" smtClean="0"/>
              <a:t>3. Делайте </a:t>
            </a:r>
            <a:r>
              <a:rPr lang="ru-RU" sz="2200" b="1" dirty="0"/>
              <a:t>акцент </a:t>
            </a:r>
            <a:r>
              <a:rPr lang="ru-RU" sz="2200" b="1" dirty="0" smtClean="0"/>
              <a:t>на </a:t>
            </a:r>
            <a:r>
              <a:rPr lang="ru-RU" sz="2200" b="1" dirty="0"/>
              <a:t>положительные результаты в работе. </a:t>
            </a:r>
            <a:endParaRPr lang="ru-RU" sz="2200" b="1" dirty="0" smtClean="0"/>
          </a:p>
          <a:p>
            <a:pPr lvl="0"/>
            <a:r>
              <a:rPr lang="ru-RU" sz="2200" dirty="0" smtClean="0"/>
              <a:t>Даже </a:t>
            </a:r>
            <a:r>
              <a:rPr lang="ru-RU" sz="2200" dirty="0"/>
              <a:t>незначительное улучшение в качестве выполняемых задач следует </a:t>
            </a:r>
            <a:r>
              <a:rPr lang="ru-RU" sz="2200" dirty="0" smtClean="0"/>
              <a:t>поощрять: </a:t>
            </a:r>
            <a:r>
              <a:rPr lang="ru-RU" sz="2200" dirty="0"/>
              <a:t>таким </a:t>
            </a:r>
            <a:r>
              <a:rPr lang="ru-RU" sz="2200" dirty="0" smtClean="0"/>
              <a:t>образом </a:t>
            </a:r>
            <a:r>
              <a:rPr lang="ru-RU" sz="2200" dirty="0" smtClean="0"/>
              <a:t> дается </a:t>
            </a:r>
            <a:r>
              <a:rPr lang="ru-RU" sz="2200" dirty="0"/>
              <a:t>стимул к дальнейшему стремлению и усердию в учебной деятельности. </a:t>
            </a:r>
            <a:r>
              <a:rPr lang="ru-RU" sz="2200" dirty="0" smtClean="0"/>
              <a:t>Не </a:t>
            </a:r>
            <a:r>
              <a:rPr lang="ru-RU" sz="2200" dirty="0"/>
              <a:t>стоит захваливать школьников, так как этим </a:t>
            </a:r>
            <a:r>
              <a:rPr lang="ru-RU" sz="2200" dirty="0" smtClean="0"/>
              <a:t>обесценивается похвала.</a:t>
            </a:r>
            <a:endParaRPr lang="ru-RU" sz="2200" dirty="0" smtClean="0"/>
          </a:p>
          <a:p>
            <a:pPr lvl="0"/>
            <a:endParaRPr lang="ru-RU" sz="2200" dirty="0"/>
          </a:p>
          <a:p>
            <a:pPr lvl="0"/>
            <a:r>
              <a:rPr lang="ru-RU" sz="2200" b="1" dirty="0" smtClean="0"/>
              <a:t>4. Предоставляйте </a:t>
            </a:r>
            <a:r>
              <a:rPr lang="ru-RU" sz="2200" b="1" dirty="0"/>
              <a:t>учащимся возможность </a:t>
            </a:r>
            <a:r>
              <a:rPr lang="ru-RU" sz="2200" b="1" dirty="0" smtClean="0"/>
              <a:t>решения </a:t>
            </a:r>
            <a:r>
              <a:rPr lang="ru-RU" sz="2200" b="1" dirty="0"/>
              <a:t>поставленных учебных задач самостоятельно</a:t>
            </a:r>
            <a:r>
              <a:rPr lang="ru-RU" sz="2200" dirty="0"/>
              <a:t>. </a:t>
            </a:r>
            <a:endParaRPr lang="ru-RU" sz="2200" dirty="0" smtClean="0"/>
          </a:p>
          <a:p>
            <a:pPr lvl="0"/>
            <a:r>
              <a:rPr lang="ru-RU" sz="2200" dirty="0" smtClean="0"/>
              <a:t>Задачи </a:t>
            </a:r>
            <a:r>
              <a:rPr lang="ru-RU" sz="2200" dirty="0"/>
              <a:t>должны быть интересными и  захватывающими. </a:t>
            </a:r>
            <a:endParaRPr lang="ru-RU" sz="2200" dirty="0" smtClean="0"/>
          </a:p>
          <a:p>
            <a:endParaRPr lang="ru-RU" sz="2200" b="1" dirty="0" smtClean="0"/>
          </a:p>
          <a:p>
            <a:r>
              <a:rPr lang="ru-RU" sz="2200" b="1" dirty="0" smtClean="0"/>
              <a:t>5</a:t>
            </a:r>
            <a:r>
              <a:rPr lang="ru-RU" sz="2200" dirty="0" smtClean="0"/>
              <a:t>. </a:t>
            </a:r>
            <a:r>
              <a:rPr lang="ru-RU" sz="2200" b="1" dirty="0"/>
              <a:t>Активно привлекайте школьников к обсуждениям по различным вопросам. </a:t>
            </a:r>
            <a:r>
              <a:rPr lang="ru-RU" sz="2200" dirty="0"/>
              <a:t>Организуйте дискуссии, обсуждения, споры, познавательные игры и др. Не забывайте об адекватной оценке происходящей ситуации</a:t>
            </a:r>
            <a:r>
              <a:rPr lang="ru-RU" sz="2200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185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75129" y="240669"/>
            <a:ext cx="11790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A2E44"/>
                </a:solidFill>
              </a:rPr>
              <a:t>Рекомендации учителю по формированию мотивационной среды учащегося</a:t>
            </a:r>
            <a:endParaRPr lang="ru-RU" sz="3600" b="1" dirty="0">
              <a:solidFill>
                <a:srgbClr val="2A2E44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23009" y="1598534"/>
            <a:ext cx="9362486" cy="48962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Картинки по запросу учитель готовится к урок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463" y="2303796"/>
            <a:ext cx="268605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55109" y="1718286"/>
            <a:ext cx="88442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200" b="1" dirty="0" smtClean="0"/>
              <a:t>6. Оценивайте </a:t>
            </a:r>
            <a:r>
              <a:rPr lang="ru-RU" sz="2200" b="1" dirty="0"/>
              <a:t>не только итог работы, </a:t>
            </a:r>
            <a:r>
              <a:rPr lang="ru-RU" sz="2200" b="1" dirty="0" smtClean="0"/>
              <a:t>но </a:t>
            </a:r>
            <a:r>
              <a:rPr lang="ru-RU" sz="2200" b="1" dirty="0"/>
              <a:t>также пути и способы ее решения. </a:t>
            </a:r>
            <a:r>
              <a:rPr lang="ru-RU" sz="2200" dirty="0"/>
              <a:t>Это будет способствовать удовлетворению ученика учебной работой, повышению самооценки, уверенности в своих возможностях</a:t>
            </a:r>
            <a:r>
              <a:rPr lang="ru-RU" sz="2200" dirty="0" smtClean="0"/>
              <a:t>.</a:t>
            </a:r>
          </a:p>
          <a:p>
            <a:pPr lvl="0"/>
            <a:endParaRPr lang="ru-RU" sz="2200" dirty="0"/>
          </a:p>
          <a:p>
            <a:pPr lvl="0"/>
            <a:r>
              <a:rPr lang="ru-RU" sz="2200" b="1" dirty="0" smtClean="0"/>
              <a:t>7. </a:t>
            </a:r>
            <a:r>
              <a:rPr lang="ru-RU" sz="2200" b="1" dirty="0" smtClean="0"/>
              <a:t>Включайте </a:t>
            </a:r>
            <a:r>
              <a:rPr lang="ru-RU" sz="2200" b="1" dirty="0"/>
              <a:t>школьников в процесс </a:t>
            </a:r>
            <a:r>
              <a:rPr lang="ru-RU" sz="2200" b="1" dirty="0" smtClean="0"/>
              <a:t>оценивания</a:t>
            </a:r>
            <a:r>
              <a:rPr lang="ru-RU" sz="2200" dirty="0" smtClean="0"/>
              <a:t> – это будет </a:t>
            </a:r>
            <a:r>
              <a:rPr lang="ru-RU" sz="2200" dirty="0"/>
              <a:t>формировать самоконтроль и поможет повысить интерес к выполняемой деятельности</a:t>
            </a:r>
            <a:r>
              <a:rPr lang="ru-RU" sz="2200" dirty="0" smtClean="0"/>
              <a:t>.</a:t>
            </a:r>
          </a:p>
          <a:p>
            <a:pPr lvl="0"/>
            <a:endParaRPr lang="ru-RU" sz="2200" dirty="0" smtClean="0"/>
          </a:p>
          <a:p>
            <a:pPr lvl="0"/>
            <a:r>
              <a:rPr lang="ru-RU" sz="2200" b="1" dirty="0" smtClean="0"/>
              <a:t>8. Используйте </a:t>
            </a:r>
            <a:r>
              <a:rPr lang="ru-RU" sz="2200" b="1" dirty="0"/>
              <a:t>воспитательную роль классного коллектива</a:t>
            </a:r>
            <a:r>
              <a:rPr lang="ru-RU" sz="2200" dirty="0"/>
              <a:t>,      но не стоит перебарщивать с элементом соперничества, так как столкновение с неудачами снижает познавательную активность.</a:t>
            </a:r>
          </a:p>
          <a:p>
            <a:pPr marL="457200" lvl="0" indent="-457200">
              <a:buFont typeface="+mj-lt"/>
              <a:buAutoNum type="arabicPeriod" startAt="8"/>
            </a:pPr>
            <a:endParaRPr lang="ru-RU" sz="2200" dirty="0"/>
          </a:p>
          <a:p>
            <a:pPr lvl="0"/>
            <a:r>
              <a:rPr lang="ru-RU" sz="2200" b="1" dirty="0" smtClean="0"/>
              <a:t>9. </a:t>
            </a:r>
            <a:r>
              <a:rPr lang="ru-RU" sz="2200" dirty="0" smtClean="0"/>
              <a:t>П</a:t>
            </a:r>
            <a:r>
              <a:rPr lang="ru-RU" sz="2200" b="1" dirty="0" smtClean="0"/>
              <a:t>оддерживайте  позитивную психологическую атмосферу </a:t>
            </a:r>
            <a:r>
              <a:rPr lang="ru-RU" sz="2200" b="1" dirty="0"/>
              <a:t>в классе</a:t>
            </a:r>
            <a:r>
              <a:rPr lang="ru-RU" sz="2200" b="1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947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75129" y="240669"/>
            <a:ext cx="11790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A2E44"/>
                </a:solidFill>
              </a:rPr>
              <a:t>Рекомендации учителю по формированию мотивационной среды учащегося</a:t>
            </a:r>
            <a:endParaRPr lang="ru-RU" sz="3600" b="1" dirty="0">
              <a:solidFill>
                <a:srgbClr val="2A2E44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23009" y="1598534"/>
            <a:ext cx="9362486" cy="48962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Картинки по запросу учитель готовится к урок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463" y="2303796"/>
            <a:ext cx="268605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03335" y="1752939"/>
            <a:ext cx="860183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200" b="1" dirty="0" smtClean="0"/>
              <a:t>10. Правильно определяйте </a:t>
            </a:r>
            <a:r>
              <a:rPr lang="ru-RU" sz="2200" b="1" dirty="0"/>
              <a:t>состав группы. </a:t>
            </a:r>
            <a:endParaRPr lang="ru-RU" sz="2200" b="1" dirty="0" smtClean="0"/>
          </a:p>
          <a:p>
            <a:pPr lvl="0"/>
            <a:r>
              <a:rPr lang="ru-RU" sz="2200" dirty="0" smtClean="0"/>
              <a:t>При </a:t>
            </a:r>
            <a:r>
              <a:rPr lang="ru-RU" sz="2200" dirty="0"/>
              <a:t>наличии конфликтов среди участников, необходимо их своевременное разрешение, так как это может повлиять на общее психоэмоциональное состояние как одного учащегося, так и всего </a:t>
            </a:r>
            <a:r>
              <a:rPr lang="ru-RU" sz="2200" dirty="0" smtClean="0"/>
              <a:t>класса, </a:t>
            </a:r>
            <a:r>
              <a:rPr lang="ru-RU" sz="2200" dirty="0"/>
              <a:t>и привести к снижению учебной активности</a:t>
            </a:r>
            <a:r>
              <a:rPr lang="ru-RU" sz="2200" dirty="0" smtClean="0"/>
              <a:t>.</a:t>
            </a:r>
          </a:p>
          <a:p>
            <a:pPr lvl="0"/>
            <a:endParaRPr lang="ru-RU" sz="2200" dirty="0"/>
          </a:p>
          <a:p>
            <a:pPr lvl="0"/>
            <a:r>
              <a:rPr lang="ru-RU" sz="2200" b="1" dirty="0" smtClean="0"/>
              <a:t>11. </a:t>
            </a:r>
            <a:r>
              <a:rPr lang="ru-RU" sz="2200" dirty="0" smtClean="0"/>
              <a:t>О</a:t>
            </a:r>
            <a:r>
              <a:rPr lang="ru-RU" sz="2200" b="1" dirty="0" smtClean="0"/>
              <a:t>существляйте руководящую и направляющую деятельность.</a:t>
            </a:r>
          </a:p>
          <a:p>
            <a:pPr lvl="0"/>
            <a:r>
              <a:rPr lang="ru-RU" sz="2200" dirty="0" smtClean="0"/>
              <a:t>Учитель </a:t>
            </a:r>
            <a:r>
              <a:rPr lang="ru-RU" sz="2200" dirty="0"/>
              <a:t>должен осуществлять руководство работы детей, учить их способам взаимодействия и в то же время не быть диктатором. Педагог должен лишь направлять учеников и контролировать процесс выполнения поставленных задач, а не выполнять задания за школьников.</a:t>
            </a:r>
          </a:p>
          <a:p>
            <a:pPr marL="457200" lvl="0" indent="-457200">
              <a:buFont typeface="+mj-lt"/>
              <a:buAutoNum type="arabicPeriod" startAt="3"/>
            </a:pPr>
            <a:endParaRPr lang="ru-RU" sz="2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61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6535" y="58452"/>
            <a:ext cx="12078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A2E44"/>
                </a:solidFill>
              </a:rPr>
              <a:t>Рекомендации родителям по формированию мотивационной среды учащегося</a:t>
            </a:r>
            <a:endParaRPr lang="ru-RU" sz="3600" b="1" dirty="0">
              <a:solidFill>
                <a:srgbClr val="2A2E44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42101" y="1357028"/>
            <a:ext cx="9507795" cy="513777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330245" y="1598535"/>
            <a:ext cx="7119439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ru-RU" sz="2200" b="1" dirty="0"/>
              <a:t>Проявляйте интерес к школьной жизни </a:t>
            </a:r>
            <a:r>
              <a:rPr lang="ru-RU" sz="2200" b="1" dirty="0" smtClean="0"/>
              <a:t>ребенка.  </a:t>
            </a:r>
            <a:r>
              <a:rPr lang="ru-RU" sz="2200" dirty="0"/>
              <a:t>Н</a:t>
            </a:r>
            <a:r>
              <a:rPr lang="ru-RU" sz="2200" dirty="0" smtClean="0"/>
              <a:t>еобходимо</a:t>
            </a:r>
            <a:r>
              <a:rPr lang="ru-RU" sz="2200" dirty="0"/>
              <a:t>, чтобы он чувствовал вашу причастность к его делам</a:t>
            </a:r>
            <a:r>
              <a:rPr lang="ru-RU" sz="2200" dirty="0" smtClean="0"/>
              <a:t>.</a:t>
            </a:r>
          </a:p>
          <a:p>
            <a:pPr marL="457200" lvl="0" indent="-457200">
              <a:buFont typeface="+mj-lt"/>
              <a:buAutoNum type="arabicPeriod"/>
            </a:pPr>
            <a:endParaRPr lang="ru-RU" sz="2200" dirty="0"/>
          </a:p>
          <a:p>
            <a:pPr marL="457200" lvl="0" indent="-457200">
              <a:buFont typeface="+mj-lt"/>
              <a:buAutoNum type="arabicPeriod"/>
            </a:pPr>
            <a:r>
              <a:rPr lang="ru-RU" sz="2200" b="1" dirty="0"/>
              <a:t>При необходимости оказывайте помощь в выполнении домашних заданий</a:t>
            </a:r>
            <a:r>
              <a:rPr lang="ru-RU" sz="2200" dirty="0"/>
              <a:t>, но не стоит выполнять задания за ребенка. Ваша задача лишь направлять и координировать работу школьника</a:t>
            </a:r>
            <a:r>
              <a:rPr lang="ru-RU" sz="2200" dirty="0" smtClean="0"/>
              <a:t>.</a:t>
            </a:r>
          </a:p>
          <a:p>
            <a:pPr marL="457200" lvl="0" indent="-457200">
              <a:buFont typeface="+mj-lt"/>
              <a:buAutoNum type="arabicPeriod"/>
            </a:pPr>
            <a:endParaRPr lang="ru-RU" sz="2200" dirty="0"/>
          </a:p>
          <a:p>
            <a:pPr marL="457200" lvl="0" indent="-457200">
              <a:buFont typeface="+mj-lt"/>
              <a:buAutoNum type="arabicPeriod"/>
            </a:pPr>
            <a:r>
              <a:rPr lang="ru-RU" sz="2200" b="1" dirty="0"/>
              <a:t>Активно включайтесь в познавательные виды деятельности вместе с ребенком</a:t>
            </a:r>
            <a:r>
              <a:rPr lang="ru-RU" sz="2200" dirty="0"/>
              <a:t>, которые не относятся к школьной деятельности. Вместе читайте сказки по ролям, собирайте конструкторы, рисуйте.</a:t>
            </a:r>
          </a:p>
          <a:p>
            <a:pPr marL="457200" lvl="0" indent="-457200">
              <a:buFont typeface="+mj-lt"/>
              <a:buAutoNum type="arabicPeriod" startAt="3"/>
            </a:pPr>
            <a:endParaRPr lang="ru-RU" sz="2200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47" y="1525238"/>
            <a:ext cx="1740410" cy="3285740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474" y="3925913"/>
            <a:ext cx="2133141" cy="2932086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27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6535" y="58452"/>
            <a:ext cx="12078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A2E44"/>
                </a:solidFill>
              </a:rPr>
              <a:t>Рекомендации родителям по формированию мотивационной среды учащегося</a:t>
            </a:r>
            <a:endParaRPr lang="ru-RU" sz="3600" b="1" dirty="0">
              <a:solidFill>
                <a:srgbClr val="2A2E44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42101" y="1357028"/>
            <a:ext cx="9507795" cy="513777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330245" y="1598535"/>
            <a:ext cx="727095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 startAt="4"/>
            </a:pPr>
            <a:r>
              <a:rPr lang="ru-RU" sz="2200" b="1" dirty="0"/>
              <a:t>Адекватно оценивайте возможности вашего ребенка</a:t>
            </a:r>
            <a:r>
              <a:rPr lang="ru-RU" sz="2200" dirty="0"/>
              <a:t>, не сравнивайте его с другими детьми. Предъявляйте требования исходя из возможностей, а не желаний. </a:t>
            </a:r>
            <a:endParaRPr lang="ru-RU" sz="2200" dirty="0" smtClean="0"/>
          </a:p>
          <a:p>
            <a:pPr marL="457200" lvl="0" indent="-457200">
              <a:buFont typeface="+mj-lt"/>
              <a:buAutoNum type="arabicPeriod" startAt="4"/>
            </a:pPr>
            <a:endParaRPr lang="ru-RU" sz="2200" dirty="0"/>
          </a:p>
          <a:p>
            <a:pPr marL="457200" lvl="0" indent="-457200">
              <a:buFont typeface="+mj-lt"/>
              <a:buAutoNum type="arabicPeriod" startAt="4"/>
            </a:pPr>
            <a:r>
              <a:rPr lang="ru-RU" sz="2200" b="1" dirty="0"/>
              <a:t>Показывайте ребенку, что вы тоже постоянно в поиске новых знаний. </a:t>
            </a:r>
            <a:r>
              <a:rPr lang="ru-RU" sz="2200" dirty="0"/>
              <a:t>Своим примером ориентируйте его на стремление к учению. </a:t>
            </a:r>
          </a:p>
          <a:p>
            <a:pPr marL="457200" lvl="0" indent="-457200">
              <a:buFont typeface="+mj-lt"/>
              <a:buAutoNum type="arabicPeriod" startAt="4"/>
            </a:pPr>
            <a:endParaRPr lang="ru-RU" sz="2200" dirty="0"/>
          </a:p>
          <a:p>
            <a:pPr marL="457200" lvl="0" indent="-457200">
              <a:buFont typeface="+mj-lt"/>
              <a:buAutoNum type="arabicPeriod" startAt="4"/>
            </a:pPr>
            <a:r>
              <a:rPr lang="ru-RU" sz="2200" b="1" dirty="0"/>
              <a:t>Не перегружайте ребенка сложными заданиями. </a:t>
            </a:r>
            <a:r>
              <a:rPr lang="ru-RU" sz="2200" dirty="0"/>
              <a:t>Необходимо начинать с простых, понятных, легко выполнимых действий и постепенно усложнять нагрузку. 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47" y="1525238"/>
            <a:ext cx="1740410" cy="3285740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474" y="3925913"/>
            <a:ext cx="2133141" cy="2932086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235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6535" y="58452"/>
            <a:ext cx="12078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A2E44"/>
                </a:solidFill>
              </a:rPr>
              <a:t>Рекомендации родителям по формированию мотивационной среды учащегося</a:t>
            </a:r>
            <a:endParaRPr lang="ru-RU" sz="3600" b="1" dirty="0">
              <a:solidFill>
                <a:srgbClr val="2A2E44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42101" y="1357028"/>
            <a:ext cx="9507795" cy="513777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330245" y="1598535"/>
            <a:ext cx="711943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 startAt="7"/>
            </a:pPr>
            <a:r>
              <a:rPr lang="ru-RU" sz="2200" b="1" dirty="0"/>
              <a:t>Помогайте ребенку во всех начинаниях. </a:t>
            </a:r>
            <a:r>
              <a:rPr lang="ru-RU" sz="2200" b="1" dirty="0" smtClean="0"/>
              <a:t>                 </a:t>
            </a:r>
            <a:r>
              <a:rPr lang="ru-RU" sz="2200" dirty="0" smtClean="0"/>
              <a:t>Не </a:t>
            </a:r>
            <a:r>
              <a:rPr lang="ru-RU" sz="2200" dirty="0"/>
              <a:t>упрекайте и не ругайте, если что-то не получается. Пошагово объясните, что не так, как нужно и что делать, чтобы в следующий раз такого не получилось</a:t>
            </a:r>
            <a:r>
              <a:rPr lang="ru-RU" sz="2200" dirty="0" smtClean="0"/>
              <a:t>.</a:t>
            </a:r>
          </a:p>
          <a:p>
            <a:pPr marL="457200" lvl="0" indent="-457200">
              <a:buFont typeface="+mj-lt"/>
              <a:buAutoNum type="arabicPeriod" startAt="7"/>
            </a:pPr>
            <a:endParaRPr lang="ru-RU" sz="2200" dirty="0"/>
          </a:p>
          <a:p>
            <a:pPr marL="457200" lvl="0" indent="-457200">
              <a:buFont typeface="+mj-lt"/>
              <a:buAutoNum type="arabicPeriod" startAt="7"/>
            </a:pPr>
            <a:r>
              <a:rPr lang="ru-RU" sz="2200" b="1" dirty="0"/>
              <a:t>Привносите в выполнение уроков разнообразие и новизну</a:t>
            </a:r>
            <a:r>
              <a:rPr lang="ru-RU" sz="2200" dirty="0"/>
              <a:t> (новые карандаши для рисования, новая настольная лампа, интересная книжка и т.д</a:t>
            </a:r>
            <a:r>
              <a:rPr lang="ru-RU" sz="2200" dirty="0" smtClean="0"/>
              <a:t>.).</a:t>
            </a:r>
          </a:p>
          <a:p>
            <a:pPr marL="457200" lvl="0" indent="-457200">
              <a:buFont typeface="+mj-lt"/>
              <a:buAutoNum type="arabicPeriod" startAt="7"/>
            </a:pPr>
            <a:endParaRPr lang="ru-RU" sz="2200" dirty="0"/>
          </a:p>
          <a:p>
            <a:pPr marL="457200" lvl="0" indent="-457200">
              <a:buFont typeface="+mj-lt"/>
              <a:buAutoNum type="arabicPeriod" startAt="7"/>
            </a:pPr>
            <a:r>
              <a:rPr lang="ru-RU" sz="2200" b="1" dirty="0"/>
              <a:t>Создайте ребенку уютный и комфортный уголок для занятий. </a:t>
            </a:r>
            <a:r>
              <a:rPr lang="ru-RU" sz="2200" dirty="0"/>
              <a:t>Дайте ему возможность обустроить все самому. </a:t>
            </a:r>
          </a:p>
          <a:p>
            <a:pPr marL="457200" lvl="0" indent="-457200">
              <a:buFont typeface="+mj-lt"/>
              <a:buAutoNum type="arabicPeriod" startAt="3"/>
            </a:pPr>
            <a:endParaRPr lang="ru-RU" sz="2200" dirty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47" y="1525238"/>
            <a:ext cx="1740410" cy="3285740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474" y="3925913"/>
            <a:ext cx="2133141" cy="2932086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323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94" y="0"/>
            <a:ext cx="9381436" cy="6858000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609974" y="3790330"/>
            <a:ext cx="69913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Мотивация</a:t>
            </a:r>
            <a:r>
              <a:rPr lang="ru-RU" sz="2200" dirty="0" smtClean="0"/>
              <a:t> оказывает самое большое </a:t>
            </a:r>
            <a:r>
              <a:rPr lang="ru-RU" sz="2200" dirty="0" smtClean="0"/>
              <a:t>влияние </a:t>
            </a:r>
            <a:r>
              <a:rPr lang="ru-RU" sz="2200" dirty="0" smtClean="0"/>
              <a:t>на результативность показателей учебного процесса и </a:t>
            </a:r>
            <a:r>
              <a:rPr lang="ru-RU" sz="2200" b="1" dirty="0" smtClean="0"/>
              <a:t>определяет успешность учебной деятельности</a:t>
            </a:r>
            <a:r>
              <a:rPr lang="ru-RU" sz="2200" dirty="0" smtClean="0"/>
              <a:t>.</a:t>
            </a:r>
          </a:p>
          <a:p>
            <a:r>
              <a:rPr lang="ru-RU" sz="2200" dirty="0" smtClean="0"/>
              <a:t>          </a:t>
            </a:r>
            <a:r>
              <a:rPr lang="ru-RU" sz="2200" dirty="0" err="1" smtClean="0"/>
              <a:t>Несформированность</a:t>
            </a:r>
            <a:r>
              <a:rPr lang="ru-RU" sz="2200" dirty="0" smtClean="0"/>
              <a:t> </a:t>
            </a:r>
            <a:r>
              <a:rPr lang="ru-RU" sz="2200" dirty="0" smtClean="0"/>
              <a:t>мотивов учения </a:t>
            </a:r>
            <a:r>
              <a:rPr lang="ru-RU" sz="2200" dirty="0" smtClean="0"/>
              <a:t>неизбежно</a:t>
            </a:r>
          </a:p>
          <a:p>
            <a:r>
              <a:rPr lang="ru-RU" sz="2200" dirty="0"/>
              <a:t> </a:t>
            </a:r>
            <a:r>
              <a:rPr lang="ru-RU" sz="2200" dirty="0" smtClean="0"/>
              <a:t>            </a:t>
            </a:r>
            <a:r>
              <a:rPr lang="ru-RU" sz="2200" dirty="0" smtClean="0"/>
              <a:t> </a:t>
            </a:r>
            <a:r>
              <a:rPr lang="ru-RU" sz="2200" dirty="0" smtClean="0"/>
              <a:t>приводит к ухудшению успеваемости </a:t>
            </a:r>
            <a:r>
              <a:rPr lang="ru-RU" sz="2200" dirty="0" smtClean="0"/>
              <a:t>и </a:t>
            </a:r>
          </a:p>
          <a:p>
            <a:r>
              <a:rPr lang="ru-RU" sz="2200" dirty="0"/>
              <a:t> </a:t>
            </a:r>
            <a:r>
              <a:rPr lang="ru-RU" sz="2200" dirty="0" smtClean="0"/>
              <a:t>              </a:t>
            </a:r>
            <a:r>
              <a:rPr lang="ru-RU" sz="2200" dirty="0" smtClean="0"/>
              <a:t>деградации </a:t>
            </a:r>
            <a:r>
              <a:rPr lang="ru-RU" sz="2200" dirty="0" smtClean="0"/>
              <a:t>личности.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420106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70742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504736" y="1061268"/>
            <a:ext cx="9358498" cy="51545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/>
              <a:t>Поэтому </a:t>
            </a:r>
            <a:r>
              <a:rPr lang="ru-RU" sz="2400" i="1" dirty="0"/>
              <a:t>одной из главных задач учителя является формирование и развитие мотивации учения</a:t>
            </a:r>
            <a:r>
              <a:rPr lang="ru-RU" sz="2400" dirty="0"/>
              <a:t>. 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802524" y="1795671"/>
            <a:ext cx="69151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Д</a:t>
            </a:r>
            <a:r>
              <a:rPr lang="ru-RU" sz="2200" dirty="0" smtClean="0"/>
              <a:t>ля </a:t>
            </a:r>
            <a:r>
              <a:rPr lang="ru-RU" sz="2200" dirty="0"/>
              <a:t>определения причин конкретного поведения ребенка</a:t>
            </a:r>
          </a:p>
          <a:p>
            <a:r>
              <a:rPr lang="ru-RU" sz="2200" dirty="0" smtClean="0"/>
              <a:t>педагогу </a:t>
            </a:r>
            <a:r>
              <a:rPr lang="ru-RU" sz="2200" dirty="0"/>
              <a:t>необходимо знать, понимать и учитывать </a:t>
            </a:r>
            <a:r>
              <a:rPr lang="ru-RU" sz="2200" b="1" dirty="0" smtClean="0"/>
              <a:t>психоэмоциональные</a:t>
            </a:r>
            <a:r>
              <a:rPr lang="en-US" sz="2200" b="1" dirty="0" smtClean="0"/>
              <a:t> </a:t>
            </a:r>
            <a:r>
              <a:rPr lang="ru-RU" sz="2200" b="1" dirty="0" smtClean="0"/>
              <a:t>и психофизиологические </a:t>
            </a:r>
            <a:r>
              <a:rPr lang="ru-RU" sz="2200" b="1" dirty="0"/>
              <a:t>возрастные особенности </a:t>
            </a:r>
            <a:r>
              <a:rPr lang="ru-RU" sz="2200" b="1" dirty="0" smtClean="0"/>
              <a:t>школьников</a:t>
            </a:r>
            <a:r>
              <a:rPr lang="ru-RU" sz="2200" dirty="0" smtClean="0"/>
              <a:t>. </a:t>
            </a:r>
          </a:p>
          <a:p>
            <a:r>
              <a:rPr lang="ru-RU" sz="2200" dirty="0" smtClean="0"/>
              <a:t>Это</a:t>
            </a:r>
            <a:r>
              <a:rPr lang="ru-RU" sz="2200" dirty="0" smtClean="0"/>
              <a:t> </a:t>
            </a:r>
            <a:r>
              <a:rPr lang="ru-RU" sz="2200" dirty="0"/>
              <a:t>поможет не только понимать, но и оказывать влияние </a:t>
            </a:r>
            <a:r>
              <a:rPr lang="ru-RU" sz="2200" dirty="0" smtClean="0"/>
              <a:t>на </a:t>
            </a:r>
            <a:r>
              <a:rPr lang="ru-RU" sz="2200" dirty="0"/>
              <a:t>действия школьников и   их мотивы. </a:t>
            </a:r>
          </a:p>
        </p:txBody>
      </p:sp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26" y="1252538"/>
            <a:ext cx="3509898" cy="505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824" y="2930091"/>
            <a:ext cx="1740410" cy="3285740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0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0722"/>
            <a:ext cx="12192001" cy="76776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75834" y="2206658"/>
            <a:ext cx="8040330" cy="27629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tx1"/>
                </a:solidFill>
              </a:rPr>
              <a:t>Формирование мотивации </a:t>
            </a:r>
            <a:r>
              <a:rPr lang="ru-RU" sz="2400" smtClean="0">
                <a:solidFill>
                  <a:schemeClr val="tx1"/>
                </a:solidFill>
              </a:rPr>
              <a:t>ориентирует ребенка </a:t>
            </a:r>
            <a:r>
              <a:rPr lang="ru-RU" sz="2400" dirty="0">
                <a:solidFill>
                  <a:schemeClr val="tx1"/>
                </a:solidFill>
              </a:rPr>
              <a:t>на решение поставленных задач, максимально призывая к проявлению активности и самостоятельности, где желательные мотивы и цели складываются и развиваются с учётом уже имеющегося опыта и </a:t>
            </a:r>
            <a:r>
              <a:rPr lang="ru-RU" sz="2400" dirty="0" smtClean="0">
                <a:solidFill>
                  <a:schemeClr val="tx1"/>
                </a:solidFill>
              </a:rPr>
              <a:t>индивидуальных </a:t>
            </a:r>
            <a:r>
              <a:rPr lang="ru-RU" sz="2400" dirty="0">
                <a:solidFill>
                  <a:schemeClr val="tx1"/>
                </a:solidFill>
              </a:rPr>
              <a:t>особенностей самого ученика.</a:t>
            </a:r>
          </a:p>
        </p:txBody>
      </p:sp>
    </p:spTree>
    <p:extLst>
      <p:ext uri="{BB962C8B-B14F-4D97-AF65-F5344CB8AC3E}">
        <p14:creationId xmlns:p14="http://schemas.microsoft.com/office/powerpoint/2010/main" val="174010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3951890"/>
            <a:ext cx="12192000" cy="2906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-1"/>
            <a:ext cx="6533536" cy="395188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4780936" y="1917290"/>
            <a:ext cx="7580167" cy="4940709"/>
            <a:chOff x="4780936" y="1917290"/>
            <a:chExt cx="7580167" cy="494070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936" y="1917290"/>
              <a:ext cx="7411064" cy="4940709"/>
            </a:xfrm>
            <a:prstGeom prst="rect">
              <a:avLst/>
            </a:prstGeom>
          </p:spPr>
        </p:pic>
        <p:sp useBgFill="1">
          <p:nvSpPr>
            <p:cNvPr id="8" name="Прямоугольник 7"/>
            <p:cNvSpPr/>
            <p:nvPr/>
          </p:nvSpPr>
          <p:spPr>
            <a:xfrm rot="20782071">
              <a:off x="10507722" y="2757948"/>
              <a:ext cx="1853381" cy="8037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702643" y="674400"/>
            <a:ext cx="512825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Мотив</a:t>
            </a:r>
            <a:r>
              <a:rPr lang="ru-RU" sz="2200" dirty="0"/>
              <a:t> – это относительно устойчивые проявления, составляющие личности. </a:t>
            </a:r>
            <a:r>
              <a:rPr lang="ru-RU" sz="2200" dirty="0" smtClean="0"/>
              <a:t>Утверждая</a:t>
            </a:r>
            <a:r>
              <a:rPr lang="ru-RU" sz="2200" dirty="0"/>
              <a:t>, что определенному человеку присущ познавательный мотив, мы подразумеваем, что во многих ситуациях у него проявляется познавательная мотивация. </a:t>
            </a:r>
            <a:endParaRPr lang="ru-RU" sz="2200" dirty="0" smtClean="0"/>
          </a:p>
          <a:p>
            <a:r>
              <a:rPr lang="ru-RU" sz="2200" dirty="0" smtClean="0"/>
              <a:t>Много </a:t>
            </a:r>
            <a:r>
              <a:rPr lang="ru-RU" sz="2200" dirty="0"/>
              <a:t>зависит от побуждающей силы каждого мотива. Иногда сила одного какого-либо мотива преобладает над влиянием нескольких мотивов, вместе взятых. </a:t>
            </a:r>
            <a:r>
              <a:rPr lang="ru-RU" sz="2200" dirty="0" smtClean="0"/>
              <a:t>Ч</a:t>
            </a:r>
            <a:r>
              <a:rPr lang="ru-RU" sz="2200" b="1" dirty="0" smtClean="0"/>
              <a:t>ем </a:t>
            </a:r>
            <a:r>
              <a:rPr lang="ru-RU" sz="2200" b="1" dirty="0"/>
              <a:t>больше мотивов актуализируется, тем сильнее мотивация</a:t>
            </a:r>
            <a:r>
              <a:rPr lang="ru-RU" sz="2200" dirty="0"/>
              <a:t>. Если удается задействовать дополнительные мотивы, то повышается общий уровень мотивации.</a:t>
            </a:r>
          </a:p>
        </p:txBody>
      </p:sp>
    </p:spTree>
    <p:extLst>
      <p:ext uri="{BB962C8B-B14F-4D97-AF65-F5344CB8AC3E}">
        <p14:creationId xmlns:p14="http://schemas.microsoft.com/office/powerpoint/2010/main" val="59434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276376" y="881670"/>
            <a:ext cx="4497247" cy="509465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413501" y="1720839"/>
            <a:ext cx="422299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О</a:t>
            </a:r>
            <a:r>
              <a:rPr lang="ru-RU" sz="2400" dirty="0" smtClean="0"/>
              <a:t>бщий </a:t>
            </a:r>
            <a:r>
              <a:rPr lang="ru-RU" sz="2400" b="1" dirty="0"/>
              <a:t>уровень мотивации </a:t>
            </a:r>
            <a:r>
              <a:rPr lang="ru-RU" sz="2400" b="1" dirty="0" smtClean="0"/>
              <a:t>зависит </a:t>
            </a:r>
            <a:r>
              <a:rPr lang="ru-RU" sz="2400" dirty="0" smtClean="0"/>
              <a:t>от:</a:t>
            </a:r>
          </a:p>
          <a:p>
            <a:endParaRPr lang="ru-RU" sz="2400" dirty="0"/>
          </a:p>
          <a:p>
            <a:r>
              <a:rPr lang="ru-RU" sz="2400" dirty="0" smtClean="0"/>
              <a:t>– количества </a:t>
            </a:r>
            <a:r>
              <a:rPr lang="ru-RU" sz="2400" dirty="0"/>
              <a:t>мотивов, которые побуждают деятельность;</a:t>
            </a:r>
          </a:p>
          <a:p>
            <a:r>
              <a:rPr lang="ru-RU" sz="2400" dirty="0"/>
              <a:t>– </a:t>
            </a:r>
            <a:r>
              <a:rPr lang="ru-RU" sz="2400" dirty="0" smtClean="0"/>
              <a:t>актуализации </a:t>
            </a:r>
            <a:r>
              <a:rPr lang="ru-RU" sz="2400" dirty="0"/>
              <a:t>ситуативных факторов;</a:t>
            </a:r>
          </a:p>
          <a:p>
            <a:r>
              <a:rPr lang="ru-RU" sz="2400" dirty="0" smtClean="0"/>
              <a:t>– побуждающей </a:t>
            </a:r>
            <a:r>
              <a:rPr lang="ru-RU" sz="2400" dirty="0"/>
              <a:t>силы каждого из этих </a:t>
            </a:r>
            <a:r>
              <a:rPr lang="ru-RU" sz="2400" dirty="0" smtClean="0"/>
              <a:t>мотивов.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276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66618" y="914400"/>
            <a:ext cx="5008224" cy="50292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dirty="0" smtClean="0">
                <a:solidFill>
                  <a:srgbClr val="2A2E44"/>
                </a:solidFill>
              </a:rPr>
              <a:t>Мотивация </a:t>
            </a:r>
            <a:r>
              <a:rPr lang="ru-RU" sz="2200" dirty="0">
                <a:solidFill>
                  <a:srgbClr val="2A2E44"/>
                </a:solidFill>
              </a:rPr>
              <a:t>включает в себя не только мотивы, но и </a:t>
            </a:r>
            <a:r>
              <a:rPr lang="ru-RU" sz="2200" b="1" dirty="0">
                <a:solidFill>
                  <a:srgbClr val="2A2E44"/>
                </a:solidFill>
              </a:rPr>
              <a:t>ситуативные факторы</a:t>
            </a:r>
            <a:r>
              <a:rPr lang="ru-RU" sz="2200" dirty="0">
                <a:solidFill>
                  <a:srgbClr val="2A2E44"/>
                </a:solidFill>
              </a:rPr>
              <a:t> (влияние различных людей, специфика деятельности и ситуации). </a:t>
            </a:r>
            <a:endParaRPr lang="ru-RU" sz="2200" dirty="0" smtClean="0">
              <a:solidFill>
                <a:srgbClr val="2A2E44"/>
              </a:solidFill>
            </a:endParaRPr>
          </a:p>
          <a:p>
            <a:r>
              <a:rPr lang="ru-RU" sz="2200" dirty="0" smtClean="0">
                <a:solidFill>
                  <a:srgbClr val="2A2E44"/>
                </a:solidFill>
              </a:rPr>
              <a:t>Такие </a:t>
            </a:r>
            <a:r>
              <a:rPr lang="ru-RU" sz="2200" dirty="0">
                <a:solidFill>
                  <a:srgbClr val="2A2E44"/>
                </a:solidFill>
              </a:rPr>
              <a:t>ситуативные факторы, как сложность задания, требования учителя, обстановка в окружающем социуме, сильно влияют на мотивацию учащегося в определенный временной промежуток. Ситуативные факторы изменчивы, поэтому существуют возможности влиять на них и на активность в целом.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361" y="538316"/>
            <a:ext cx="7206652" cy="5781368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131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98987" y="914400"/>
            <a:ext cx="11194025" cy="50292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200" dirty="0">
              <a:solidFill>
                <a:srgbClr val="2A2E44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52" y="187953"/>
            <a:ext cx="3143923" cy="3143923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670122" y="1209368"/>
            <a:ext cx="77057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Потребность</a:t>
            </a:r>
            <a:r>
              <a:rPr lang="en-US" sz="2200" dirty="0" smtClean="0"/>
              <a:t> – </a:t>
            </a:r>
            <a:r>
              <a:rPr lang="ru-RU" sz="2200" dirty="0" smtClean="0"/>
              <a:t> </a:t>
            </a:r>
            <a:r>
              <a:rPr lang="ru-RU" sz="2200" dirty="0"/>
              <a:t>это нужда в чем-либо, объективно необходимом для поддержания жизнедеятельности и развития организма, человеческой личности, социальной группы, общества в целом; внутренний побудитель активности.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733960" y="3745761"/>
            <a:ext cx="3583395" cy="1446550"/>
            <a:chOff x="2374953" y="3720918"/>
            <a:chExt cx="3583395" cy="144655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953" y="3808442"/>
              <a:ext cx="1295169" cy="1160781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3352975" y="3720918"/>
              <a:ext cx="260537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/>
                <a:t>биологические</a:t>
              </a:r>
              <a:endParaRPr lang="en-US" sz="2200" b="1" dirty="0" smtClean="0"/>
            </a:p>
            <a:p>
              <a:pPr algn="ctr"/>
              <a:r>
                <a:rPr lang="ru-RU" sz="2200" dirty="0" smtClean="0"/>
                <a:t>свойственные </a:t>
              </a:r>
              <a:r>
                <a:rPr lang="ru-RU" sz="2200" dirty="0"/>
                <a:t>животным и человеку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615630" y="2672219"/>
            <a:ext cx="3775518" cy="2804421"/>
            <a:chOff x="7115819" y="2745961"/>
            <a:chExt cx="3775518" cy="280442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89722">
              <a:off x="7115819" y="2745961"/>
              <a:ext cx="992965" cy="2804421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7757269" y="3416981"/>
              <a:ext cx="313406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/>
                <a:t>социальные </a:t>
              </a:r>
              <a:endParaRPr lang="en-US" sz="2400" b="1" dirty="0" smtClean="0"/>
            </a:p>
            <a:p>
              <a:pPr algn="ctr"/>
              <a:r>
                <a:rPr lang="ru-RU" sz="2400" dirty="0" smtClean="0"/>
                <a:t>носят </a:t>
              </a:r>
              <a:r>
                <a:rPr lang="ru-RU" sz="2400" dirty="0"/>
                <a:t>исторический характер, зависят от уровня экономики и культуры</a:t>
              </a:r>
              <a:endParaRPr lang="ru-RU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1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9460" y="1148566"/>
            <a:ext cx="8676139" cy="46540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261557" y="2136754"/>
            <a:ext cx="59000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Стимул</a:t>
            </a:r>
            <a:r>
              <a:rPr lang="ru-RU" sz="2800" dirty="0"/>
              <a:t> –  это воздействие, обусловливающее динамику психологических состояний индивида (обозначаемую как реакция) и относящееся к ней как причина к следствию.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4" y="265471"/>
            <a:ext cx="3574723" cy="3568212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769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32"/>
          <a:stretch/>
        </p:blipFill>
        <p:spPr>
          <a:xfrm>
            <a:off x="0" y="0"/>
            <a:ext cx="970443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0548" y="848032"/>
            <a:ext cx="72471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М</a:t>
            </a:r>
            <a:r>
              <a:rPr lang="ru-RU" sz="2800" b="1" dirty="0" smtClean="0"/>
              <a:t>отивация</a:t>
            </a:r>
            <a:r>
              <a:rPr lang="ru-RU" sz="2800" dirty="0" smtClean="0"/>
              <a:t> </a:t>
            </a:r>
            <a:r>
              <a:rPr lang="ru-RU" sz="2800" dirty="0"/>
              <a:t>- это совокупность всех факторов (как личностных, так и ситуативных), которые побуждают человека к активности.</a:t>
            </a:r>
          </a:p>
        </p:txBody>
      </p:sp>
    </p:spTree>
    <p:extLst>
      <p:ext uri="{BB962C8B-B14F-4D97-AF65-F5344CB8AC3E}">
        <p14:creationId xmlns:p14="http://schemas.microsoft.com/office/powerpoint/2010/main" val="258948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E21777EE8180D4C8835E2A5D34AE1EC" ma:contentTypeVersion="1" ma:contentTypeDescription="Создание документа." ma:contentTypeScope="" ma:versionID="16f1c869687b78323e6352c32789dc9b">
  <xsd:schema xmlns:xsd="http://www.w3.org/2001/XMLSchema" xmlns:xs="http://www.w3.org/2001/XMLSchema" xmlns:p="http://schemas.microsoft.com/office/2006/metadata/properties" xmlns:ns2="369ecff9-9d91-49ad-b6c8-2386e6911df0" targetNamespace="http://schemas.microsoft.com/office/2006/metadata/properties" ma:root="true" ma:fieldsID="c67012f25faba2b5066f323af6f59606" ns2:_="">
    <xsd:import namespace="369ecff9-9d91-49ad-b6c8-2386e6911df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ecff9-9d91-49ad-b6c8-2386e6911df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69ecff9-9d91-49ad-b6c8-2386e6911df0">SWXKEJWT4FA5-1851142400-1252</_dlc_DocId>
    <_dlc_DocIdUrl xmlns="369ecff9-9d91-49ad-b6c8-2386e6911df0">
      <Url>http://xn--44-6kcadhwnl3cfdx.xn--p1ai/MR/Voch/1/_layouts/15/DocIdRedir.aspx?ID=SWXKEJWT4FA5-1851142400-1252</Url>
      <Description>SWXKEJWT4FA5-1851142400-1252</Description>
    </_dlc_DocIdUrl>
  </documentManagement>
</p:properties>
</file>

<file path=customXml/itemProps1.xml><?xml version="1.0" encoding="utf-8"?>
<ds:datastoreItem xmlns:ds="http://schemas.openxmlformats.org/officeDocument/2006/customXml" ds:itemID="{1B210928-8B77-41FF-8425-51A3E1B675B5}"/>
</file>

<file path=customXml/itemProps2.xml><?xml version="1.0" encoding="utf-8"?>
<ds:datastoreItem xmlns:ds="http://schemas.openxmlformats.org/officeDocument/2006/customXml" ds:itemID="{B2FF7158-2FE6-4594-9987-00B3F4728E50}"/>
</file>

<file path=customXml/itemProps3.xml><?xml version="1.0" encoding="utf-8"?>
<ds:datastoreItem xmlns:ds="http://schemas.openxmlformats.org/officeDocument/2006/customXml" ds:itemID="{180FD3B8-1E6F-4E0F-AE85-86F264357AA3}"/>
</file>

<file path=customXml/itemProps4.xml><?xml version="1.0" encoding="utf-8"?>
<ds:datastoreItem xmlns:ds="http://schemas.openxmlformats.org/officeDocument/2006/customXml" ds:itemID="{8B12B9AD-54BA-4FE9-9A11-ECCAE2ADAF91}"/>
</file>

<file path=docProps/app.xml><?xml version="1.0" encoding="utf-8"?>
<Properties xmlns="http://schemas.openxmlformats.org/officeDocument/2006/extended-properties" xmlns:vt="http://schemas.openxmlformats.org/officeDocument/2006/docPropsVTypes">
  <TotalTime>22532</TotalTime>
  <Words>2154</Words>
  <Application>Microsoft Office PowerPoint</Application>
  <PresentationFormat>Произвольный</PresentationFormat>
  <Paragraphs>140</Paragraphs>
  <Slides>39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Проектирование и разработка индивидуального образовательного маршрута – совместная деятельность педагога и обучающегося</dc:title>
  <dc:creator>NotePad.by</dc:creator>
  <cp:lastModifiedBy>ВАДИМ</cp:lastModifiedBy>
  <cp:revision>178</cp:revision>
  <dcterms:created xsi:type="dcterms:W3CDTF">2017-07-30T21:03:05Z</dcterms:created>
  <dcterms:modified xsi:type="dcterms:W3CDTF">2017-08-21T05:20:10Z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0x0101003E21777EE8180D4C8835E2A5D34AE1EC</vt:lpwstr>
  </property>
  <property fmtid="{D5CDD505-2E9C-101B-9397-08002B2CF9AE}" pid="3" name="_dlc_DocIdItemGuid">
    <vt:lpwstr>938cec27-56af-4741-b652-cf543f9dc6c6</vt:lpwstr>
  </property>
</Properties>
</file>