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547" r:id="rId2"/>
    <p:sldId id="548" r:id="rId3"/>
    <p:sldId id="550" r:id="rId4"/>
    <p:sldId id="551" r:id="rId5"/>
    <p:sldId id="552" r:id="rId6"/>
    <p:sldId id="554" r:id="rId7"/>
    <p:sldId id="586" r:id="rId8"/>
    <p:sldId id="587" r:id="rId9"/>
    <p:sldId id="553" r:id="rId10"/>
    <p:sldId id="562" r:id="rId11"/>
    <p:sldId id="588" r:id="rId12"/>
    <p:sldId id="589" r:id="rId13"/>
    <p:sldId id="565" r:id="rId14"/>
    <p:sldId id="566" r:id="rId15"/>
    <p:sldId id="567" r:id="rId16"/>
    <p:sldId id="590" r:id="rId17"/>
    <p:sldId id="569" r:id="rId18"/>
    <p:sldId id="570" r:id="rId19"/>
    <p:sldId id="571" r:id="rId20"/>
    <p:sldId id="572" r:id="rId21"/>
    <p:sldId id="573" r:id="rId22"/>
    <p:sldId id="584" r:id="rId23"/>
    <p:sldId id="591" r:id="rId24"/>
    <p:sldId id="580" r:id="rId25"/>
    <p:sldId id="581" r:id="rId26"/>
    <p:sldId id="577" r:id="rId27"/>
    <p:sldId id="579" r:id="rId28"/>
    <p:sldId id="578" r:id="rId29"/>
    <p:sldId id="592" r:id="rId30"/>
    <p:sldId id="575" r:id="rId31"/>
    <p:sldId id="576" r:id="rId32"/>
    <p:sldId id="574" r:id="rId33"/>
    <p:sldId id="557" r:id="rId34"/>
    <p:sldId id="558" r:id="rId35"/>
    <p:sldId id="559" r:id="rId36"/>
    <p:sldId id="560" r:id="rId37"/>
    <p:sldId id="561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tePad.by" initials="N" lastIdx="2" clrIdx="0">
    <p:extLst>
      <p:ext uri="{19B8F6BF-5375-455C-9EA6-DF929625EA0E}">
        <p15:presenceInfo xmlns:p15="http://schemas.microsoft.com/office/powerpoint/2012/main" xmlns="" userId="NotePad.b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2D3E"/>
    <a:srgbClr val="7A071A"/>
    <a:srgbClr val="EF415E"/>
    <a:srgbClr val="2A3442"/>
    <a:srgbClr val="F8F9FA"/>
    <a:srgbClr val="CAD4E0"/>
    <a:srgbClr val="AECAE4"/>
    <a:srgbClr val="F4F4F6"/>
    <a:srgbClr val="59808F"/>
    <a:srgbClr val="5C0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33" autoAdjust="0"/>
  </p:normalViewPr>
  <p:slideViewPr>
    <p:cSldViewPr snapToGrid="0">
      <p:cViewPr>
        <p:scale>
          <a:sx n="110" d="100"/>
          <a:sy n="110" d="100"/>
        </p:scale>
        <p:origin x="-594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86C61-92DC-407C-B19E-5471011CD953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49D7A-C0BF-4727-9BFE-AA0D4C28C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2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33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9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5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3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70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6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3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28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0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4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83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5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22.09.2017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4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5" b="7953"/>
          <a:stretch/>
        </p:blipFill>
        <p:spPr>
          <a:xfrm>
            <a:off x="2225616" y="1770310"/>
            <a:ext cx="7775398" cy="4440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2083" y="527445"/>
            <a:ext cx="6857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A52D3E"/>
                </a:solidFill>
              </a:rPr>
              <a:t>Школьная неуспеваемость: как её преодолеть?</a:t>
            </a:r>
          </a:p>
          <a:p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84513" y="3114136"/>
            <a:ext cx="5706372" cy="32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77847" y="431321"/>
            <a:ext cx="563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Проявления неуспеваемости</a:t>
            </a:r>
            <a:endParaRPr lang="ru-RU" sz="3200" b="1" dirty="0">
              <a:solidFill>
                <a:srgbClr val="A52D3E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717985" y="879894"/>
            <a:ext cx="7970806" cy="5783312"/>
            <a:chOff x="3652005" y="779568"/>
            <a:chExt cx="8040006" cy="588363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005" y="779568"/>
              <a:ext cx="8040006" cy="5883638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6924739" y="1939725"/>
              <a:ext cx="4508930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/>
                <a:t>интеллектуальная </a:t>
              </a:r>
              <a:r>
                <a:rPr lang="ru-RU" sz="2000" b="1" dirty="0"/>
                <a:t>пассивность как результат неправильного </a:t>
              </a:r>
              <a:r>
                <a:rPr lang="ru-RU" sz="2000" b="1" dirty="0" smtClean="0"/>
                <a:t>воспитания</a:t>
              </a:r>
              <a:r>
                <a:rPr lang="ru-RU" sz="2000" dirty="0" smtClean="0"/>
                <a:t> </a:t>
              </a:r>
            </a:p>
            <a:p>
              <a:r>
                <a:rPr lang="ru-RU" sz="2000" dirty="0" smtClean="0"/>
                <a:t>К </a:t>
              </a:r>
              <a:r>
                <a:rPr lang="ru-RU" sz="2000" dirty="0"/>
                <a:t>интеллектуально пассивным учащимся относятся те, которые не имели ни достаточных условий для умственного развития, ни практики интеллектуальной деятельности, у них отсутствуют интеллектуальные умения, знания и навыки, на основе которых педагог строит обучение. При выполнении учебного задания, требующего активной мыслительной работы, отсутствует стремление его понять и </a:t>
              </a:r>
              <a:r>
                <a:rPr lang="ru-RU" sz="2000" dirty="0" smtClean="0"/>
                <a:t>осмыслить</a:t>
              </a:r>
              <a:r>
                <a:rPr lang="ru-RU" sz="2000" dirty="0"/>
                <a:t>.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069675" y="1436798"/>
            <a:ext cx="4224349" cy="2453704"/>
            <a:chOff x="1069675" y="1436798"/>
            <a:chExt cx="4224349" cy="245370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89" b="55196"/>
            <a:stretch/>
          </p:blipFill>
          <p:spPr>
            <a:xfrm>
              <a:off x="1069675" y="1436798"/>
              <a:ext cx="4224349" cy="245370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12222" y="2271845"/>
              <a:ext cx="33727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000" b="1" dirty="0" smtClean="0"/>
                <a:t>низкий </a:t>
              </a:r>
              <a:r>
                <a:rPr lang="ru-RU" sz="2000" b="1" dirty="0" smtClean="0"/>
                <a:t>уровень </a:t>
              </a:r>
              <a:r>
                <a:rPr lang="ru-RU" sz="2000" b="1" dirty="0" smtClean="0"/>
                <a:t>развития учебной мотивации </a:t>
              </a:r>
              <a:endParaRPr lang="ru-RU" sz="2000" b="1" dirty="0" smtClean="0"/>
            </a:p>
            <a:p>
              <a:pPr lvl="0"/>
              <a:r>
                <a:rPr lang="ru-RU" sz="2000" dirty="0" smtClean="0"/>
                <a:t>(</a:t>
              </a:r>
              <a:r>
                <a:rPr lang="ru-RU" sz="2000" dirty="0" smtClean="0"/>
                <a:t>ничто не </a:t>
              </a:r>
              <a:r>
                <a:rPr lang="ru-RU" sz="2000" dirty="0"/>
                <a:t>побуждает </a:t>
              </a:r>
              <a:r>
                <a:rPr lang="ru-RU" sz="2000" dirty="0" smtClean="0"/>
                <a:t>учиться) </a:t>
              </a:r>
              <a:endParaRPr lang="ru-RU" sz="2000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069675" y="4129101"/>
            <a:ext cx="4224349" cy="2453704"/>
            <a:chOff x="1069675" y="4129101"/>
            <a:chExt cx="4224349" cy="2453704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89" b="55196"/>
            <a:stretch/>
          </p:blipFill>
          <p:spPr>
            <a:xfrm>
              <a:off x="1069675" y="4129101"/>
              <a:ext cx="4224349" cy="245370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261670" y="4498601"/>
              <a:ext cx="403235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000" b="1" dirty="0"/>
                <a:t>неправильно сформировавшееся отношение к </a:t>
              </a:r>
              <a:r>
                <a:rPr lang="ru-RU" sz="2000" b="1" dirty="0" smtClean="0"/>
                <a:t>учению</a:t>
              </a:r>
              <a:endParaRPr lang="ru-RU" sz="2000" dirty="0"/>
            </a:p>
            <a:p>
              <a:pPr lvl="0"/>
              <a:r>
                <a:rPr lang="ru-RU" sz="2000" dirty="0" smtClean="0"/>
                <a:t>непонимание </a:t>
              </a:r>
              <a:r>
                <a:rPr lang="ru-RU" sz="2000" dirty="0"/>
                <a:t>его общественной значимости, отсутствие стремления быть </a:t>
              </a:r>
              <a:r>
                <a:rPr lang="ru-RU" sz="2000" dirty="0" smtClean="0"/>
                <a:t>успешным </a:t>
              </a:r>
              <a:r>
                <a:rPr lang="ru-RU" sz="2000" dirty="0"/>
                <a:t>(вполне устраивают удовлетворительные отметки)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142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77847" y="431321"/>
            <a:ext cx="563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Проявления неуспеваемости</a:t>
            </a:r>
            <a:endParaRPr lang="ru-RU" sz="3200" b="1" dirty="0">
              <a:solidFill>
                <a:srgbClr val="A52D3E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-156324" y="1599359"/>
            <a:ext cx="5642585" cy="4275229"/>
            <a:chOff x="-156324" y="1599359"/>
            <a:chExt cx="5642585" cy="4275229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6324" y="1599359"/>
              <a:ext cx="5642585" cy="4275229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1912313" y="1687075"/>
              <a:ext cx="3573942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/>
                <a:t>использование различных обходных путей вместо активного </a:t>
              </a:r>
              <a:r>
                <a:rPr lang="ru-RU" sz="2000" b="1" dirty="0" smtClean="0"/>
                <a:t>размышления</a:t>
              </a:r>
              <a:r>
                <a:rPr lang="ru-RU" sz="2000" dirty="0" smtClean="0"/>
                <a:t>:</a:t>
              </a:r>
            </a:p>
            <a:p>
              <a:pPr algn="ctr"/>
              <a:endParaRPr lang="ru-RU" sz="2000" dirty="0" smtClean="0"/>
            </a:p>
            <a:p>
              <a:pPr marL="342900" indent="-342900">
                <a:buFont typeface="Wingdings" pitchFamily="2" charset="2"/>
                <a:buChar char="ü"/>
              </a:pPr>
              <a:r>
                <a:rPr lang="ru-RU" sz="2000" dirty="0" smtClean="0"/>
                <a:t>зазубривание</a:t>
              </a:r>
              <a:r>
                <a:rPr lang="ru-RU" sz="2000" dirty="0" smtClean="0"/>
                <a:t>;</a:t>
              </a:r>
              <a:r>
                <a:rPr lang="ru-RU" sz="2000" dirty="0" smtClean="0"/>
                <a:t> 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ru-RU" sz="2000" dirty="0" smtClean="0"/>
                <a:t>списывание</a:t>
              </a:r>
              <a:r>
                <a:rPr lang="ru-RU" sz="2000" dirty="0"/>
                <a:t>;</a:t>
              </a:r>
              <a:r>
                <a:rPr lang="ru-RU" sz="2000" dirty="0" smtClean="0"/>
                <a:t> 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ru-RU" sz="2000" dirty="0" smtClean="0"/>
                <a:t>подсказки товарищей;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ru-RU" sz="2000" dirty="0" smtClean="0"/>
                <a:t>угадывание </a:t>
              </a:r>
              <a:r>
                <a:rPr lang="ru-RU" sz="2000" dirty="0"/>
                <a:t>правильных вариантов </a:t>
              </a:r>
              <a:r>
                <a:rPr lang="ru-RU" sz="2000" dirty="0" smtClean="0"/>
                <a:t>ответа</a:t>
              </a:r>
            </a:p>
            <a:p>
              <a:r>
                <a:rPr lang="ru-RU" sz="2000" dirty="0" smtClean="0"/>
                <a:t>Вне </a:t>
              </a:r>
              <a:r>
                <a:rPr lang="ru-RU" sz="2000" dirty="0"/>
                <a:t>учебных занятий многие из таких учащихся действуют активнее и сообразительнее, чем в </a:t>
              </a:r>
              <a:r>
                <a:rPr lang="ru-RU" sz="2000" dirty="0" smtClean="0"/>
                <a:t>учении.</a:t>
              </a:r>
              <a:endParaRPr lang="ru-RU" sz="20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814065" y="1278446"/>
            <a:ext cx="5353540" cy="4301108"/>
            <a:chOff x="5667416" y="1479395"/>
            <a:chExt cx="5353540" cy="4301108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416" y="1479395"/>
              <a:ext cx="5348999" cy="4301108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6856318" y="1652571"/>
              <a:ext cx="416463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000" b="1" dirty="0"/>
                <a:t>неправильные навыки учебной </a:t>
              </a:r>
              <a:r>
                <a:rPr lang="ru-RU" sz="2000" b="1" dirty="0" smtClean="0"/>
                <a:t>работы</a:t>
              </a:r>
            </a:p>
            <a:p>
              <a:pPr lvl="0" algn="ctr"/>
              <a:endParaRPr lang="ru-RU" sz="2000" dirty="0"/>
            </a:p>
            <a:p>
              <a:pPr marL="342900" lvl="0" indent="-342900">
                <a:buFont typeface="Wingdings" pitchFamily="2" charset="2"/>
                <a:buChar char="ü"/>
              </a:pPr>
              <a:r>
                <a:rPr lang="ru-RU" sz="2000" dirty="0" smtClean="0"/>
                <a:t>со </a:t>
              </a:r>
              <a:r>
                <a:rPr lang="ru-RU" sz="2000" dirty="0"/>
                <a:t>стороны педагога нет должного контроля над способами и приемами ее </a:t>
              </a:r>
              <a:r>
                <a:rPr lang="ru-RU" sz="2000" dirty="0" smtClean="0"/>
                <a:t>выполнения;</a:t>
              </a:r>
            </a:p>
            <a:p>
              <a:pPr marL="342900" lvl="0" indent="-342900">
                <a:buFont typeface="Wingdings" pitchFamily="2" charset="2"/>
                <a:buChar char="ü"/>
              </a:pPr>
              <a:r>
                <a:rPr lang="ru-RU" sz="2000" dirty="0"/>
                <a:t>у</a:t>
              </a:r>
              <a:r>
                <a:rPr lang="ru-RU" sz="2000" dirty="0" smtClean="0"/>
                <a:t>чащиеся </a:t>
              </a:r>
              <a:r>
                <a:rPr lang="ru-RU" sz="2000" dirty="0"/>
                <a:t>не </a:t>
              </a:r>
              <a:r>
                <a:rPr lang="ru-RU" sz="2000" dirty="0" smtClean="0"/>
                <a:t>умеют самостоятельно работать;</a:t>
              </a:r>
            </a:p>
            <a:p>
              <a:pPr marL="342900" lvl="0" indent="-342900">
                <a:buFont typeface="Wingdings" pitchFamily="2" charset="2"/>
                <a:buChar char="ü"/>
              </a:pPr>
              <a:r>
                <a:rPr lang="ru-RU" sz="2000" dirty="0" smtClean="0"/>
                <a:t>учащиеся пользуются </a:t>
              </a:r>
              <a:r>
                <a:rPr lang="ru-RU" sz="2000" dirty="0"/>
                <a:t>малоэффективными способами учебной </a:t>
              </a:r>
              <a:r>
                <a:rPr lang="ru-RU" sz="2000" dirty="0" smtClean="0"/>
                <a:t>работы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275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77847" y="431321"/>
            <a:ext cx="563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Проявления неуспеваемости</a:t>
            </a:r>
            <a:endParaRPr lang="ru-RU" sz="3200" b="1" dirty="0">
              <a:solidFill>
                <a:srgbClr val="A52D3E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0430" y="1230734"/>
            <a:ext cx="3479133" cy="2572883"/>
            <a:chOff x="394692" y="916625"/>
            <a:chExt cx="3479133" cy="257288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83" b="51259"/>
            <a:stretch/>
          </p:blipFill>
          <p:spPr>
            <a:xfrm>
              <a:off x="394692" y="916625"/>
              <a:ext cx="3479133" cy="2572883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43728" y="1916619"/>
              <a:ext cx="31179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нежелание выполнять не очень интересное, скучное, трудное, отнимающее много времени задание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058706" y="3969746"/>
            <a:ext cx="3238557" cy="2403297"/>
            <a:chOff x="318115" y="3699892"/>
            <a:chExt cx="3392709" cy="2403297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83" b="51259"/>
            <a:stretch/>
          </p:blipFill>
          <p:spPr>
            <a:xfrm>
              <a:off x="318115" y="3699892"/>
              <a:ext cx="3392709" cy="2403297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514897" y="4646968"/>
              <a:ext cx="31179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небрежность и недобросовестность в выполнении учебных обязанностей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981437" y="1109272"/>
            <a:ext cx="2992025" cy="2424275"/>
            <a:chOff x="8981437" y="1109273"/>
            <a:chExt cx="3120833" cy="2424275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83" b="51259"/>
            <a:stretch/>
          </p:blipFill>
          <p:spPr>
            <a:xfrm>
              <a:off x="8981437" y="1109273"/>
              <a:ext cx="3120833" cy="2424275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9442577" y="1958913"/>
              <a:ext cx="23627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невыполненные или частично выполненные домашние задания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8781691" y="3959258"/>
            <a:ext cx="2907101" cy="2102715"/>
            <a:chOff x="8914147" y="3678915"/>
            <a:chExt cx="3120833" cy="2424274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83" b="51259"/>
            <a:stretch/>
          </p:blipFill>
          <p:spPr>
            <a:xfrm>
              <a:off x="8914147" y="3678915"/>
              <a:ext cx="3120833" cy="2424274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9132490" y="4541700"/>
              <a:ext cx="2684144" cy="117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неаккуратное обращение с учебными пособиями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451415" y="1851660"/>
            <a:ext cx="4462734" cy="3586834"/>
            <a:chOff x="4451415" y="1851660"/>
            <a:chExt cx="4462734" cy="3586834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83" b="51259"/>
            <a:stretch/>
          </p:blipFill>
          <p:spPr>
            <a:xfrm>
              <a:off x="4451415" y="1851660"/>
              <a:ext cx="4462734" cy="3363774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4974561" y="2883949"/>
              <a:ext cx="372086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знания усваиваются без интереса, легко становятся формальными, </a:t>
              </a:r>
              <a:r>
                <a:rPr lang="ru-RU" sz="2000" dirty="0" smtClean="0"/>
                <a:t>не используются</a:t>
              </a:r>
              <a:r>
                <a:rPr lang="ru-RU" sz="2000" dirty="0"/>
                <a:t>, </a:t>
              </a:r>
              <a:r>
                <a:rPr lang="ru-RU" sz="2000" dirty="0"/>
                <a:t>не влияют на представления школьника об окружающей действительности, не побуждают к дальнейшей деятельности</a:t>
              </a:r>
            </a:p>
            <a:p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3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33563" y="1098517"/>
            <a:ext cx="8724874" cy="46609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79780" y="1690062"/>
            <a:ext cx="56453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Разделение детей с проблемами школьной успеваемости на типы можно осуществить в зависимости от характера соотношения двух основных групп свойств личности: </a:t>
            </a:r>
            <a:endParaRPr lang="ru-RU" sz="2200" dirty="0" smtClean="0"/>
          </a:p>
          <a:p>
            <a:endParaRPr lang="ru-RU" sz="2200" dirty="0"/>
          </a:p>
          <a:p>
            <a:pPr marL="457200" lvl="0" indent="-457200">
              <a:buFont typeface="+mj-lt"/>
              <a:buAutoNum type="arabicPeriod"/>
            </a:pPr>
            <a:r>
              <a:rPr lang="ru-RU" sz="2200" dirty="0"/>
              <a:t>Особенности мыслительной деятельности, связанные с обучаемостью</a:t>
            </a:r>
            <a:r>
              <a:rPr lang="ru-RU" sz="2200" dirty="0" smtClean="0"/>
              <a:t>.</a:t>
            </a:r>
          </a:p>
          <a:p>
            <a:pPr marL="457200" lvl="0" indent="-457200">
              <a:buFont typeface="+mj-lt"/>
              <a:buAutoNum type="arabicPeriod"/>
            </a:pPr>
            <a:endParaRPr lang="ru-RU" sz="2200" dirty="0"/>
          </a:p>
          <a:p>
            <a:pPr marL="457200" lvl="0" indent="-457200">
              <a:buFont typeface="+mj-lt"/>
              <a:buAutoNum type="arabicPeriod"/>
            </a:pPr>
            <a:r>
              <a:rPr lang="ru-RU" sz="2200" dirty="0" smtClean="0"/>
              <a:t>Направленность </a:t>
            </a:r>
            <a:r>
              <a:rPr lang="ru-RU" sz="2200" dirty="0"/>
              <a:t>личности школьника, определяющая его отношение к учению.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6" y="701458"/>
            <a:ext cx="3315958" cy="3326006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50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-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60384" y="529563"/>
            <a:ext cx="1225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Типы неуспевающих школьников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209615" y="1078010"/>
            <a:ext cx="3575797" cy="3891276"/>
            <a:chOff x="209615" y="1078010"/>
            <a:chExt cx="3575797" cy="38912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933196" y="1414732"/>
              <a:ext cx="2769373" cy="347480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15" y="1078010"/>
              <a:ext cx="1089878" cy="2225908"/>
            </a:xfrm>
            <a:prstGeom prst="rect">
              <a:avLst/>
            </a:prstGeom>
            <a:effectLst>
              <a:outerShdw blurRad="190500" dist="38100" dir="6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299494" y="1491411"/>
              <a:ext cx="2485918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Первый тип:</a:t>
              </a:r>
            </a:p>
            <a:p>
              <a:r>
                <a:rPr lang="ru-RU" sz="2000" dirty="0" smtClean="0"/>
                <a:t>неуспевающие </a:t>
              </a:r>
              <a:r>
                <a:rPr lang="ru-RU" sz="2000" dirty="0"/>
                <a:t>учащиеся, для которых характерно низкое качество мыслительной деятельности при положительном отношении к учению и сохранении позиции школьника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109563" y="1906437"/>
            <a:ext cx="3759136" cy="3870757"/>
            <a:chOff x="4109563" y="1906437"/>
            <a:chExt cx="3759136" cy="387075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977777" y="1906437"/>
              <a:ext cx="2890922" cy="387075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563" y="2397905"/>
              <a:ext cx="1076322" cy="2062185"/>
            </a:xfrm>
            <a:prstGeom prst="rect">
              <a:avLst/>
            </a:prstGeom>
            <a:effectLst>
              <a:outerShdw blurRad="190500" dist="38100" dir="6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5185885" y="1991543"/>
              <a:ext cx="2682814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Второй </a:t>
              </a:r>
              <a:r>
                <a:rPr lang="ru-RU" sz="2000" b="1" dirty="0"/>
                <a:t>тип:</a:t>
              </a:r>
            </a:p>
            <a:p>
              <a:r>
                <a:rPr lang="ru-RU" sz="2000" dirty="0" smtClean="0"/>
                <a:t>учащиеся </a:t>
              </a:r>
              <a:r>
                <a:rPr lang="ru-RU" sz="2000" dirty="0"/>
                <a:t>с относительно высоким уровнем развития мыслительной деятельности при отрицательном отношении к учению и частичной или полной утрате позиции школьника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938235" y="2190964"/>
            <a:ext cx="4102570" cy="4182425"/>
            <a:chOff x="7938235" y="2190964"/>
            <a:chExt cx="4102570" cy="41824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9022357" y="2190964"/>
              <a:ext cx="2939794" cy="409791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235" y="4242164"/>
              <a:ext cx="1393607" cy="2131225"/>
            </a:xfrm>
            <a:prstGeom prst="rect">
              <a:avLst/>
            </a:prstGeom>
            <a:effectLst>
              <a:outerShdw blurRad="190500" dist="38100" dir="6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9273397" y="2195450"/>
              <a:ext cx="2767408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Третий </a:t>
              </a:r>
              <a:r>
                <a:rPr lang="ru-RU" sz="2000" b="1" dirty="0"/>
                <a:t>тип:</a:t>
              </a:r>
            </a:p>
            <a:p>
              <a:r>
                <a:rPr lang="ru-RU" sz="2000" dirty="0" smtClean="0"/>
                <a:t>неуспевающие</a:t>
              </a:r>
              <a:r>
                <a:rPr lang="ru-RU" sz="2000" dirty="0"/>
                <a:t>, для которых характерно низкое качество мыслительной деятельности при отрицательном отношении к учению и полной утрате позиции школьника, проявляющееся в стремлении оставить школу</a:t>
              </a:r>
              <a:endParaRPr lang="ru-RU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792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502336"/>
            <a:ext cx="12192000" cy="43772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235589" y="1613471"/>
            <a:ext cx="9582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Первый тип:</a:t>
            </a:r>
            <a:r>
              <a:rPr lang="ru-RU" sz="2200" dirty="0" smtClean="0"/>
              <a:t>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Низкая </a:t>
            </a:r>
            <a:r>
              <a:rPr lang="ru-RU" sz="2200" dirty="0"/>
              <a:t>обучаемость, связанная со сниженным уровнем мыслительных операций. </a:t>
            </a:r>
            <a:endParaRPr lang="ru-RU" sz="2200" dirty="0" smtClean="0"/>
          </a:p>
          <a:p>
            <a:pPr marL="342900" indent="-342900">
              <a:buFont typeface="Wingdings" pitchFamily="2" charset="2"/>
              <a:buChar char="ü"/>
            </a:pPr>
            <a:endParaRPr lang="ru-RU" sz="22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Слабое </a:t>
            </a:r>
            <a:r>
              <a:rPr lang="ru-RU" sz="2200" dirty="0"/>
              <a:t>развитие процесса мышления (анализа, синтеза, сравнения, обобщения и конкретизации) вызывает серьезные трудности в усвоении учебного материала, которые способствуют возникновению у школьников упрощенного подхода к решению мыслительных задач</a:t>
            </a:r>
            <a:r>
              <a:rPr lang="ru-RU" sz="2200" dirty="0" smtClean="0"/>
              <a:t>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2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Стремление </a:t>
            </a:r>
            <a:r>
              <a:rPr lang="ru-RU" sz="2200" dirty="0"/>
              <a:t>приспособить учебные задания к своим </a:t>
            </a:r>
            <a:r>
              <a:rPr lang="ru-RU" sz="2200" dirty="0" smtClean="0"/>
              <a:t>возможностям </a:t>
            </a:r>
            <a:r>
              <a:rPr lang="ru-RU" sz="2200" dirty="0"/>
              <a:t>или </a:t>
            </a:r>
            <a:r>
              <a:rPr lang="ru-RU" sz="2200" dirty="0" smtClean="0"/>
              <a:t>избегать </a:t>
            </a:r>
            <a:r>
              <a:rPr lang="ru-RU" sz="2200" dirty="0"/>
              <a:t>умственной работы, в результате чего происходит задержка умственного развития и не формируются навыки учебной работы.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" y="2472490"/>
            <a:ext cx="2117498" cy="4324662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60384" y="529563"/>
            <a:ext cx="1225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Типы неуспевающих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1356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502336"/>
            <a:ext cx="12192000" cy="43772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" y="2472490"/>
            <a:ext cx="2117498" cy="4324662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60384" y="529563"/>
            <a:ext cx="1225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Типы неуспевающих школьников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5588" y="1724606"/>
            <a:ext cx="92514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Первый тип:</a:t>
            </a:r>
            <a:r>
              <a:rPr lang="ru-RU" sz="2200" dirty="0"/>
              <a:t>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Неуспех </a:t>
            </a:r>
            <a:r>
              <a:rPr lang="ru-RU" sz="2200" dirty="0"/>
              <a:t>в учебе и неумение работать вместе с классом не являются </a:t>
            </a:r>
            <a:r>
              <a:rPr lang="ru-RU" sz="2200" dirty="0" smtClean="0"/>
              <a:t>источником </a:t>
            </a:r>
            <a:r>
              <a:rPr lang="ru-RU" sz="2200" dirty="0"/>
              <a:t>морального конфликта, так как в силу ограниченности </a:t>
            </a:r>
            <a:r>
              <a:rPr lang="ru-RU" sz="2200" dirty="0" smtClean="0"/>
              <a:t>познавательных </a:t>
            </a:r>
            <a:r>
              <a:rPr lang="ru-RU" sz="2200" dirty="0"/>
              <a:t>возможностей свое отставание </a:t>
            </a:r>
            <a:r>
              <a:rPr lang="ru-RU" sz="2200" dirty="0" smtClean="0"/>
              <a:t>они видят </a:t>
            </a:r>
            <a:r>
              <a:rPr lang="ru-RU" sz="2200" dirty="0"/>
              <a:t>в неспособности усваивать отдельные предметы наравне со всеми. </a:t>
            </a:r>
            <a:endParaRPr lang="ru-RU" sz="2200" dirty="0" smtClean="0"/>
          </a:p>
          <a:p>
            <a:endParaRPr lang="ru-RU" sz="22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Сохранение </a:t>
            </a:r>
            <a:r>
              <a:rPr lang="ru-RU" sz="2200" dirty="0"/>
              <a:t>позиции школьника и </a:t>
            </a:r>
            <a:r>
              <a:rPr lang="ru-RU" sz="2200" dirty="0" smtClean="0"/>
              <a:t>формирование </a:t>
            </a:r>
            <a:r>
              <a:rPr lang="ru-RU" sz="2200" dirty="0"/>
              <a:t>положительной моральной направленности, так как понимание причин неуспеха при положительном отношении к учению является хорошим стимулом для преодоления недостатков. </a:t>
            </a:r>
            <a:endParaRPr lang="ru-RU" sz="2200" dirty="0" smtClean="0"/>
          </a:p>
          <a:p>
            <a:pPr marL="342900" indent="-342900">
              <a:buFont typeface="Wingdings" pitchFamily="2" charset="2"/>
              <a:buChar char="ü"/>
            </a:pPr>
            <a:endParaRPr lang="ru-RU" sz="22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Охотно </a:t>
            </a:r>
            <a:r>
              <a:rPr lang="ru-RU" sz="2200" dirty="0" smtClean="0"/>
              <a:t>принимают помощь учителей и товарищей</a:t>
            </a:r>
            <a:r>
              <a:rPr lang="ru-RU" sz="22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56462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502337"/>
            <a:ext cx="12192000" cy="43772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734573" y="1782748"/>
            <a:ext cx="91785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Второй тип: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Приходят в </a:t>
            </a:r>
            <a:r>
              <a:rPr lang="ru-RU" sz="2200" dirty="0"/>
              <a:t>школу  </a:t>
            </a:r>
            <a:r>
              <a:rPr lang="ru-RU" sz="2200" dirty="0"/>
              <a:t>с хорошей интеллектуальной подготовкой, с желанием хорошо учиться. </a:t>
            </a:r>
            <a:endParaRPr lang="ru-RU" sz="2200" dirty="0" smtClean="0"/>
          </a:p>
          <a:p>
            <a:endParaRPr lang="ru-RU" sz="22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/>
              <a:t>П</a:t>
            </a:r>
            <a:r>
              <a:rPr lang="ru-RU" sz="2200" dirty="0" smtClean="0"/>
              <a:t>ривыкли </a:t>
            </a:r>
            <a:r>
              <a:rPr lang="ru-RU" sz="2200" dirty="0"/>
              <a:t>заниматься только тем, что им нравится. </a:t>
            </a:r>
            <a:endParaRPr lang="ru-RU" sz="2200" dirty="0" smtClean="0"/>
          </a:p>
          <a:p>
            <a:endParaRPr lang="ru-RU" sz="22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Избегают </a:t>
            </a:r>
            <a:r>
              <a:rPr lang="ru-RU" sz="2200" dirty="0"/>
              <a:t>активной умственной работы по предметам, усвоение которых требует систематического и напряженного труда</a:t>
            </a:r>
            <a:r>
              <a:rPr lang="ru-RU" sz="2200" i="1" dirty="0"/>
              <a:t> </a:t>
            </a:r>
            <a:r>
              <a:rPr lang="ru-RU" sz="2200" dirty="0"/>
              <a:t>(языки, математика), задания по устным предметам усваивают </a:t>
            </a:r>
            <a:r>
              <a:rPr lang="ru-RU" sz="2200" dirty="0" smtClean="0"/>
              <a:t>поверхностно.</a:t>
            </a:r>
          </a:p>
          <a:p>
            <a:endParaRPr lang="ru-RU" sz="22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В </a:t>
            </a:r>
            <a:r>
              <a:rPr lang="ru-RU" sz="2200" dirty="0"/>
              <a:t>процессе такой работы у них не формируются навыки учения, умения преодолевать трудности.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4" y="2472490"/>
            <a:ext cx="2257182" cy="4324662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60384" y="529563"/>
            <a:ext cx="1225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Типы неуспевающих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8923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502337"/>
            <a:ext cx="12192000" cy="43772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44029" y="1782748"/>
            <a:ext cx="873102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Второй тип: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Неуспех </a:t>
            </a:r>
            <a:r>
              <a:rPr lang="ru-RU" sz="2200" dirty="0"/>
              <a:t>в учении неизбежно ведет к моральному </a:t>
            </a:r>
            <a:r>
              <a:rPr lang="ru-RU" sz="2200" dirty="0" smtClean="0"/>
              <a:t>конфликту, который возникает </a:t>
            </a:r>
            <a:r>
              <a:rPr lang="ru-RU" sz="2200" dirty="0"/>
              <a:t>в связи с противоречием между их более широкими интеллектуальными возможностями и слабой реализацией этих возможностей, что объясняется отсутствием навыков самостоятельной учебной работы. </a:t>
            </a:r>
            <a:endParaRPr lang="ru-RU" sz="2200" dirty="0" smtClean="0"/>
          </a:p>
          <a:p>
            <a:endParaRPr lang="ru-RU" sz="22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Моральный </a:t>
            </a:r>
            <a:r>
              <a:rPr lang="ru-RU" sz="2200" dirty="0"/>
              <a:t>конфликт обнаруживается у них на раннем этапе обучения и не только определяет отрицательное отношение к учению, но и ведет к отрыву от классного коллектива, что может стать причиной возникновения отрицательной моральной направлен­ности.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4" y="2472490"/>
            <a:ext cx="2257182" cy="4324662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60384" y="529563"/>
            <a:ext cx="1225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Типы неуспевающих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477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502337"/>
            <a:ext cx="12192000" cy="43772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44030" y="1952025"/>
            <a:ext cx="8339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Третий </a:t>
            </a:r>
            <a:r>
              <a:rPr lang="ru-RU" sz="2200" b="1" dirty="0"/>
              <a:t>тип: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Характерна </a:t>
            </a:r>
            <a:r>
              <a:rPr lang="ru-RU" sz="2200" dirty="0"/>
              <a:t>низкая </a:t>
            </a:r>
            <a:r>
              <a:rPr lang="ru-RU" sz="2200" dirty="0" smtClean="0"/>
              <a:t>обучаемость: слабое </a:t>
            </a:r>
            <a:r>
              <a:rPr lang="ru-RU" sz="2200" dirty="0"/>
              <a:t>развитие мыслительных процессов вызывает серьезные трудности в усвоении учебного материала. </a:t>
            </a:r>
            <a:endParaRPr lang="ru-RU" sz="2200" dirty="0" smtClean="0"/>
          </a:p>
          <a:p>
            <a:endParaRPr lang="ru-RU" sz="22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При </a:t>
            </a:r>
            <a:r>
              <a:rPr lang="ru-RU" sz="2200" dirty="0"/>
              <a:t>выполнении учебных задач </a:t>
            </a:r>
            <a:r>
              <a:rPr lang="ru-RU" sz="2200" dirty="0" smtClean="0"/>
              <a:t>отсутствует критичность: полученные </a:t>
            </a:r>
            <a:r>
              <a:rPr lang="ru-RU" sz="2200" dirty="0"/>
              <a:t>результаты </a:t>
            </a:r>
            <a:r>
              <a:rPr lang="ru-RU" sz="2200" dirty="0" smtClean="0"/>
              <a:t>не </a:t>
            </a:r>
            <a:r>
              <a:rPr lang="ru-RU" sz="2200" dirty="0"/>
              <a:t>пытаются сравнивать с результатами других школьников. </a:t>
            </a:r>
            <a:endParaRPr lang="ru-RU" sz="2200" dirty="0" smtClean="0"/>
          </a:p>
          <a:p>
            <a:endParaRPr lang="ru-RU" sz="22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Беспечное отношение </a:t>
            </a:r>
            <a:r>
              <a:rPr lang="ru-RU" sz="2200" dirty="0"/>
              <a:t>к </a:t>
            </a:r>
            <a:r>
              <a:rPr lang="ru-RU" sz="2200" dirty="0" smtClean="0"/>
              <a:t>учению</a:t>
            </a:r>
            <a:r>
              <a:rPr lang="ru-RU" sz="2200" dirty="0" smtClean="0"/>
              <a:t>, </a:t>
            </a:r>
            <a:r>
              <a:rPr lang="ru-RU" sz="2200" dirty="0" smtClean="0"/>
              <a:t>узость </a:t>
            </a:r>
            <a:r>
              <a:rPr lang="ru-RU" sz="2200" dirty="0"/>
              <a:t>мышления.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7" y="2472490"/>
            <a:ext cx="2827896" cy="4324662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60384" y="529563"/>
            <a:ext cx="1225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Типы неуспевающих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165492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7" y="-501318"/>
            <a:ext cx="12192001" cy="76675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834" y="300447"/>
            <a:ext cx="4602676" cy="418528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schemeClr val="tx1"/>
                </a:solidFill>
              </a:rPr>
              <a:t>Нет </a:t>
            </a:r>
            <a:r>
              <a:rPr lang="ru-RU" sz="2200" b="1" dirty="0">
                <a:solidFill>
                  <a:schemeClr val="tx1"/>
                </a:solidFill>
              </a:rPr>
              <a:t>ни одного </a:t>
            </a:r>
            <a:r>
              <a:rPr lang="ru-RU" sz="2200" b="1" dirty="0" smtClean="0">
                <a:solidFill>
                  <a:schemeClr val="tx1"/>
                </a:solidFill>
              </a:rPr>
              <a:t>ребёнка</a:t>
            </a:r>
            <a:r>
              <a:rPr lang="ru-RU" sz="2200" b="1" dirty="0">
                <a:solidFill>
                  <a:schemeClr val="tx1"/>
                </a:solidFill>
              </a:rPr>
              <a:t>, который хотел бы плохо учиться. </a:t>
            </a:r>
            <a:endParaRPr lang="en-US" sz="2200" b="1" dirty="0" smtClean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Когда </a:t>
            </a:r>
            <a:r>
              <a:rPr lang="ru-RU" sz="2200" dirty="0">
                <a:solidFill>
                  <a:schemeClr val="tx1"/>
                </a:solidFill>
              </a:rPr>
              <a:t>же мечты об успешных школьных годах разбиваются о первые двойки, у </a:t>
            </a:r>
            <a:r>
              <a:rPr lang="ru-RU" sz="2200" dirty="0" smtClean="0">
                <a:solidFill>
                  <a:schemeClr val="tx1"/>
                </a:solidFill>
              </a:rPr>
              <a:t>ребёнка </a:t>
            </a:r>
            <a:r>
              <a:rPr lang="ru-RU" sz="2200" dirty="0">
                <a:solidFill>
                  <a:schemeClr val="tx1"/>
                </a:solidFill>
              </a:rPr>
              <a:t>сначала пропадает желание учиться, а потом он просто прогуливает уроки или становится «трудным» учеником, что чаще всего приводит к новым негативным проявлениям </a:t>
            </a:r>
            <a:r>
              <a:rPr lang="ru-RU" sz="2200" dirty="0" smtClean="0">
                <a:solidFill>
                  <a:schemeClr val="tx1"/>
                </a:solidFill>
              </a:rPr>
              <a:t>в </a:t>
            </a:r>
            <a:r>
              <a:rPr lang="ru-RU" sz="2200" dirty="0">
                <a:solidFill>
                  <a:schemeClr val="tx1"/>
                </a:solidFill>
              </a:rPr>
              <a:t>поведении. </a:t>
            </a:r>
          </a:p>
        </p:txBody>
      </p:sp>
    </p:spTree>
    <p:extLst>
      <p:ext uri="{BB962C8B-B14F-4D97-AF65-F5344CB8AC3E}">
        <p14:creationId xmlns:p14="http://schemas.microsoft.com/office/powerpoint/2010/main" val="34008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502337"/>
            <a:ext cx="12192000" cy="43772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44030" y="1929397"/>
            <a:ext cx="83395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Третий тип: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Слабое </a:t>
            </a:r>
            <a:r>
              <a:rPr lang="ru-RU" sz="2200" dirty="0"/>
              <a:t>развитие мотивационной стороны познавательной деятельности проявляется в отсутствии познавательных интересов, в характере общей направленности личности. </a:t>
            </a:r>
            <a:endParaRPr lang="ru-RU" sz="2200" dirty="0" smtClean="0"/>
          </a:p>
          <a:p>
            <a:endParaRPr lang="ru-RU" sz="22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Отрицательное </a:t>
            </a:r>
            <a:r>
              <a:rPr lang="ru-RU" sz="2200" dirty="0"/>
              <a:t>отношение к знаниям, к школе, учителям, а также стремление оставить школу</a:t>
            </a:r>
            <a:r>
              <a:rPr lang="ru-RU" sz="2200" dirty="0" smtClean="0"/>
              <a:t>. </a:t>
            </a:r>
            <a:r>
              <a:rPr lang="ru-RU" sz="2200" dirty="0"/>
              <a:t>В </a:t>
            </a:r>
            <a:r>
              <a:rPr lang="ru-RU" sz="2200" dirty="0" smtClean="0"/>
              <a:t>школе </a:t>
            </a:r>
            <a:r>
              <a:rPr lang="ru-RU" sz="2200" dirty="0"/>
              <a:t>больше всего привлекают такие предметы, как физическая культура, трудовое обучение.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7" y="2472490"/>
            <a:ext cx="2827896" cy="4324662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60384" y="529563"/>
            <a:ext cx="1225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Типы неуспевающих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0824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2081275"/>
            <a:ext cx="12191999" cy="19578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55" y="1114338"/>
            <a:ext cx="1442386" cy="294585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41" y="2081275"/>
            <a:ext cx="1589137" cy="304471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29" y="3167844"/>
            <a:ext cx="1843269" cy="281888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927785" y="2495637"/>
            <a:ext cx="58151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Общим </a:t>
            </a:r>
            <a:r>
              <a:rPr lang="ru-RU" sz="2200" dirty="0" smtClean="0"/>
              <a:t>выступает </a:t>
            </a:r>
            <a:r>
              <a:rPr lang="ru-RU" sz="2200" dirty="0"/>
              <a:t>нежелание напрягать свои умственные силы, отрицательное отношение к более сложным методам работы. 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60384" y="529563"/>
            <a:ext cx="1225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Типы неуспевающих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458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78832" y="345057"/>
            <a:ext cx="8634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Основные пути преодоления </a:t>
            </a:r>
            <a:r>
              <a:rPr lang="ru-RU" sz="3200" b="1" dirty="0">
                <a:solidFill>
                  <a:srgbClr val="A52D3E"/>
                </a:solidFill>
              </a:rPr>
              <a:t>неуспеваемости </a:t>
            </a:r>
            <a:endParaRPr lang="ru-RU" sz="3200" b="1" dirty="0" smtClean="0">
              <a:solidFill>
                <a:srgbClr val="A52D3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3" y="929832"/>
            <a:ext cx="11188460" cy="6066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1812" y="1762321"/>
            <a:ext cx="4537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/>
              <a:t>Педагогическая профилактика </a:t>
            </a:r>
            <a:endParaRPr lang="ru-RU" sz="2000" b="1" dirty="0" smtClean="0"/>
          </a:p>
          <a:p>
            <a:pPr lvl="0"/>
            <a:endParaRPr lang="ru-RU" sz="2000" dirty="0"/>
          </a:p>
          <a:p>
            <a:pPr lvl="0"/>
            <a:r>
              <a:rPr lang="ru-RU" sz="2000" dirty="0" smtClean="0"/>
              <a:t>поиск </a:t>
            </a:r>
            <a:r>
              <a:rPr lang="ru-RU" sz="2000" dirty="0"/>
              <a:t>оптимальных педагогических систем, в том числе применение активных методов и форм обучения, новых педагогических технологий, проблемного и программированного обучения, информатизацию педагогической деятельности. Ю. </a:t>
            </a:r>
            <a:r>
              <a:rPr lang="ru-RU" sz="2000" dirty="0" err="1"/>
              <a:t>Бабанским</a:t>
            </a:r>
            <a:r>
              <a:rPr lang="ru-RU" sz="2000" dirty="0"/>
              <a:t> для такой профилактики была предложена </a:t>
            </a:r>
            <a:r>
              <a:rPr lang="ru-RU" sz="2000" i="1" dirty="0"/>
              <a:t>концепция оптимизации образовательного процесса.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845" y="1762321"/>
            <a:ext cx="45055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Педагогическая </a:t>
            </a:r>
            <a:r>
              <a:rPr lang="ru-RU" sz="2000" b="1" dirty="0"/>
              <a:t>диагностика </a:t>
            </a:r>
            <a:endParaRPr lang="ru-RU" sz="2000" b="1" dirty="0" smtClean="0"/>
          </a:p>
          <a:p>
            <a:pPr lvl="0"/>
            <a:endParaRPr lang="ru-RU" sz="2000" b="1" dirty="0"/>
          </a:p>
          <a:p>
            <a:pPr lvl="0"/>
            <a:r>
              <a:rPr lang="ru-RU" sz="2000" dirty="0" smtClean="0"/>
              <a:t>систематический контроль </a:t>
            </a:r>
            <a:r>
              <a:rPr lang="ru-RU" sz="2000" dirty="0"/>
              <a:t>и </a:t>
            </a:r>
            <a:r>
              <a:rPr lang="ru-RU" sz="2000" dirty="0" smtClean="0"/>
              <a:t>оценка </a:t>
            </a:r>
            <a:r>
              <a:rPr lang="ru-RU" sz="2000" dirty="0"/>
              <a:t>результатов обучения, </a:t>
            </a:r>
            <a:r>
              <a:rPr lang="ru-RU" sz="2000" dirty="0" smtClean="0"/>
              <a:t>своевременное выявление </a:t>
            </a:r>
            <a:r>
              <a:rPr lang="ru-RU" sz="2000" dirty="0"/>
              <a:t>пробелов. Для этого применяются беседы учителя с учениками, родителями, наблюдение за трудным учеником с фиксацией данных в дневнике учителя, проведение </a:t>
            </a:r>
            <a:r>
              <a:rPr lang="ru-RU" sz="2000" dirty="0" smtClean="0"/>
              <a:t>тестов. Ю</a:t>
            </a:r>
            <a:r>
              <a:rPr lang="ru-RU" sz="2000" dirty="0"/>
              <a:t>. </a:t>
            </a:r>
            <a:r>
              <a:rPr lang="ru-RU" sz="2000" dirty="0" err="1"/>
              <a:t>Бабанским</a:t>
            </a:r>
            <a:r>
              <a:rPr lang="ru-RU" sz="2000" dirty="0"/>
              <a:t> предложен </a:t>
            </a:r>
            <a:r>
              <a:rPr lang="ru-RU" sz="2000" i="1" dirty="0"/>
              <a:t>педагогический консилиум – совет учителей по анализу и решению дидактических проблем отстающих учеников.</a:t>
            </a:r>
          </a:p>
        </p:txBody>
      </p:sp>
    </p:spTree>
    <p:extLst>
      <p:ext uri="{BB962C8B-B14F-4D97-AF65-F5344CB8AC3E}">
        <p14:creationId xmlns:p14="http://schemas.microsoft.com/office/powerpoint/2010/main" val="106659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78832" y="345057"/>
            <a:ext cx="8634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52D3E"/>
                </a:solidFill>
              </a:rPr>
              <a:t>Основные пути преодоления </a:t>
            </a:r>
            <a:r>
              <a:rPr lang="ru-RU" sz="3200" b="1" dirty="0">
                <a:solidFill>
                  <a:srgbClr val="A52D3E"/>
                </a:solidFill>
              </a:rPr>
              <a:t>неуспеваемости </a:t>
            </a:r>
            <a:endParaRPr lang="ru-RU" sz="3200" b="1" dirty="0" smtClean="0">
              <a:solidFill>
                <a:srgbClr val="A52D3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3" y="929832"/>
            <a:ext cx="11188460" cy="6066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5654" y="1741382"/>
            <a:ext cx="44044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Педагогическая </a:t>
            </a:r>
            <a:r>
              <a:rPr lang="ru-RU" sz="2000" b="1" dirty="0"/>
              <a:t>терапия </a:t>
            </a:r>
            <a:endParaRPr lang="ru-RU" sz="2000" b="1" dirty="0" smtClean="0"/>
          </a:p>
          <a:p>
            <a:pPr lvl="0"/>
            <a:endParaRPr lang="ru-RU" sz="2000" dirty="0"/>
          </a:p>
          <a:p>
            <a:pPr lvl="0"/>
            <a:r>
              <a:rPr lang="ru-RU" sz="2000" dirty="0" smtClean="0"/>
              <a:t>меры </a:t>
            </a:r>
            <a:r>
              <a:rPr lang="ru-RU" sz="2000" dirty="0"/>
              <a:t>по устранению отставаний в учебе. В отечественной школе это </a:t>
            </a:r>
            <a:r>
              <a:rPr lang="ru-RU" sz="2000" i="1" dirty="0"/>
              <a:t>дополнительные занятия</a:t>
            </a:r>
            <a:r>
              <a:rPr lang="ru-RU" sz="2000" dirty="0"/>
              <a:t>, в западных странах – </a:t>
            </a:r>
            <a:r>
              <a:rPr lang="ru-RU" sz="2000" i="1" dirty="0"/>
              <a:t>группы выравнивания</a:t>
            </a:r>
            <a:r>
              <a:rPr lang="ru-RU" sz="2000" dirty="0"/>
              <a:t>. Преимущества последних в том, что занятия в них проводятся по результатам серьезной диаг­ностики, с подбором групповых и индивидуальных средств обучения. Их ведут специальные учителя, посещение занятий для учащихся обязательно.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76253" y="1772839"/>
            <a:ext cx="39954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Воспитательное </a:t>
            </a:r>
            <a:r>
              <a:rPr lang="ru-RU" sz="2000" b="1" dirty="0"/>
              <a:t>воздействие </a:t>
            </a:r>
            <a:endParaRPr lang="ru-RU" sz="2000" b="1" dirty="0" smtClean="0"/>
          </a:p>
          <a:p>
            <a:pPr lvl="0"/>
            <a:endParaRPr lang="ru-RU" sz="2000" dirty="0"/>
          </a:p>
          <a:p>
            <a:pPr lvl="0"/>
            <a:r>
              <a:rPr lang="ru-RU" sz="2000" dirty="0" smtClean="0"/>
              <a:t>основывается </a:t>
            </a:r>
            <a:r>
              <a:rPr lang="ru-RU" sz="2000" dirty="0"/>
              <a:t>на следующем основании: поскольку неудачи в учебе связаны чаще всего с плохим воспитанием, то с неуспевающими учениками должна проводится индивидуальная планируемая воспитательная работа, которая включает и</a:t>
            </a:r>
            <a:r>
              <a:rPr lang="ru-RU" sz="2000" i="1" dirty="0"/>
              <a:t> работу с семьей школьника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90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724"/>
            <a:ext cx="12192001" cy="79156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2311" y="2938073"/>
            <a:ext cx="7337525" cy="29743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>
                <a:solidFill>
                  <a:schemeClr val="tx1"/>
                </a:solidFill>
              </a:rPr>
              <a:t>На первый план в работе с неуспевающими школьниками выдвигаются </a:t>
            </a:r>
            <a:r>
              <a:rPr lang="ru-RU" sz="2200" b="1" dirty="0">
                <a:solidFill>
                  <a:schemeClr val="tx1"/>
                </a:solidFill>
              </a:rPr>
              <a:t>воспитательные и </a:t>
            </a:r>
            <a:r>
              <a:rPr lang="ru-RU" sz="2200" b="1" dirty="0" err="1">
                <a:solidFill>
                  <a:schemeClr val="tx1"/>
                </a:solidFill>
              </a:rPr>
              <a:t>развививающие</a:t>
            </a:r>
            <a:r>
              <a:rPr lang="ru-RU" sz="2200" b="1" dirty="0">
                <a:solidFill>
                  <a:schemeClr val="tx1"/>
                </a:solidFill>
              </a:rPr>
              <a:t> педагогические воздействия</a:t>
            </a:r>
            <a:r>
              <a:rPr lang="ru-RU" sz="2200" dirty="0">
                <a:solidFill>
                  <a:schemeClr val="tx1"/>
                </a:solidFill>
              </a:rPr>
              <a:t>. Целью работы с неуспевающими признается не только восполнение пробелов в их учебной подготовке, но одновременно и </a:t>
            </a:r>
            <a:r>
              <a:rPr lang="ru-RU" sz="2200" i="1" dirty="0">
                <a:solidFill>
                  <a:schemeClr val="tx1"/>
                </a:solidFill>
              </a:rPr>
              <a:t>развитие их познавательной самостоятельности</a:t>
            </a:r>
            <a:r>
              <a:rPr lang="ru-RU" sz="2200" dirty="0">
                <a:solidFill>
                  <a:schemeClr val="tx1"/>
                </a:solidFill>
              </a:rPr>
              <a:t>. </a:t>
            </a:r>
            <a:endParaRPr lang="ru-RU" sz="2200" dirty="0" smtClean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Догнав </a:t>
            </a:r>
            <a:r>
              <a:rPr lang="ru-RU" sz="2200" dirty="0">
                <a:solidFill>
                  <a:schemeClr val="tx1"/>
                </a:solidFill>
              </a:rPr>
              <a:t>своих товарищей, ученик не должен в дальнейшем от них отставать. </a:t>
            </a:r>
          </a:p>
        </p:txBody>
      </p:sp>
    </p:spTree>
    <p:extLst>
      <p:ext uri="{BB962C8B-B14F-4D97-AF65-F5344CB8AC3E}">
        <p14:creationId xmlns:p14="http://schemas.microsoft.com/office/powerpoint/2010/main" val="25275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898" cy="73451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88534" y="749508"/>
            <a:ext cx="5118981" cy="472190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>
                <a:solidFill>
                  <a:schemeClr val="tx1"/>
                </a:solidFill>
              </a:rPr>
              <a:t>Допускается </a:t>
            </a:r>
            <a:r>
              <a:rPr lang="ru-RU" sz="2200" b="1" dirty="0">
                <a:solidFill>
                  <a:schemeClr val="tx1"/>
                </a:solidFill>
              </a:rPr>
              <a:t>временное снижение требований к неуспевающим школьникам</a:t>
            </a:r>
            <a:r>
              <a:rPr lang="ru-RU" sz="2200" dirty="0">
                <a:solidFill>
                  <a:schemeClr val="tx1"/>
                </a:solidFill>
              </a:rPr>
              <a:t>, что позволит им постепенно наверстать упущенное. Осуществляется </a:t>
            </a:r>
            <a:r>
              <a:rPr lang="ru-RU" sz="2200" b="1" dirty="0">
                <a:solidFill>
                  <a:schemeClr val="tx1"/>
                </a:solidFill>
              </a:rPr>
              <a:t>нейтрализация причин неуспеваемости</a:t>
            </a:r>
            <a:r>
              <a:rPr lang="ru-RU" sz="2200" dirty="0">
                <a:solidFill>
                  <a:schemeClr val="tx1"/>
                </a:solidFill>
              </a:rPr>
              <a:t> (устранение отрицательно действующих обстоятельств и усиление положительных моментов). При разработке путей совершенствования образовательного процесса, как правило, имеется в виду </a:t>
            </a:r>
            <a:r>
              <a:rPr lang="ru-RU" sz="2200" i="1" dirty="0">
                <a:solidFill>
                  <a:schemeClr val="tx1"/>
                </a:solidFill>
              </a:rPr>
              <a:t>создание особо благоприятных условий для неуспевающих школьников</a:t>
            </a:r>
            <a:r>
              <a:rPr lang="ru-RU" sz="22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263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6" y="0"/>
            <a:ext cx="10299587" cy="685800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 rot="21205910">
            <a:off x="3570156" y="2151728"/>
            <a:ext cx="50516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Разрабатываются </a:t>
            </a:r>
            <a:r>
              <a:rPr lang="ru-RU" sz="2000" dirty="0" smtClean="0"/>
              <a:t>отдельные </a:t>
            </a:r>
            <a:r>
              <a:rPr lang="ru-RU" sz="2000" b="1" dirty="0"/>
              <a:t>меры, распространяющиеся на всех </a:t>
            </a:r>
            <a:r>
              <a:rPr lang="ru-RU" sz="2000" b="1" dirty="0" smtClean="0"/>
              <a:t>учащихся</a:t>
            </a:r>
            <a:r>
              <a:rPr lang="ru-RU" sz="2000" dirty="0" smtClean="0"/>
              <a:t>, </a:t>
            </a:r>
            <a:r>
              <a:rPr lang="ru-RU" sz="2000" dirty="0" smtClean="0"/>
              <a:t> которые </a:t>
            </a:r>
            <a:r>
              <a:rPr lang="ru-RU" sz="2000" dirty="0"/>
              <a:t>служат для общего улучшения условий обучения и воспитания </a:t>
            </a:r>
            <a:r>
              <a:rPr lang="ru-RU" sz="2000" dirty="0" smtClean="0"/>
              <a:t>ОУ. </a:t>
            </a:r>
            <a:r>
              <a:rPr lang="ru-RU" sz="2000" dirty="0"/>
              <a:t>Сюда относятся </a:t>
            </a:r>
            <a:r>
              <a:rPr lang="ru-RU" sz="2000" i="1" dirty="0"/>
              <a:t>предложения к улучшению учета и контроля</a:t>
            </a:r>
            <a:r>
              <a:rPr lang="ru-RU" sz="2000" dirty="0"/>
              <a:t>, рекомендации о том, </a:t>
            </a:r>
            <a:r>
              <a:rPr lang="ru-RU" sz="2000" i="1" dirty="0"/>
              <a:t>как активизировать познавательную деятельность учащихся и их </a:t>
            </a:r>
            <a:r>
              <a:rPr lang="ru-RU" sz="2000" i="1" dirty="0" smtClean="0"/>
              <a:t>самостоятельность</a:t>
            </a:r>
            <a:r>
              <a:rPr lang="ru-RU" sz="2000" dirty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3896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265889" y="1"/>
            <a:ext cx="592611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56265" y="433122"/>
            <a:ext cx="55453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Поставьте </a:t>
            </a:r>
            <a:r>
              <a:rPr lang="ru-RU" sz="2200" b="1" dirty="0"/>
              <a:t>перед учеником такие доступные для него задачи, чтобы он мог достигнуть </a:t>
            </a:r>
            <a:r>
              <a:rPr lang="ru-RU" sz="2200" b="1" dirty="0" smtClean="0"/>
              <a:t>успеха</a:t>
            </a:r>
            <a:endParaRPr lang="en-US" sz="2200" dirty="0" smtClean="0"/>
          </a:p>
          <a:p>
            <a:endParaRPr lang="en-US" sz="2200" dirty="0"/>
          </a:p>
          <a:p>
            <a:r>
              <a:rPr lang="ru-RU" sz="2200" dirty="0" smtClean="0"/>
              <a:t>От </a:t>
            </a:r>
            <a:r>
              <a:rPr lang="ru-RU" sz="2200" dirty="0"/>
              <a:t>успеха, даже самого незначительного, может быть проложен мост к положительному отношению к учению. С этой целью используют игровую и практическую деятельность, приобщают неуспевающих учеников старших классов к занятиям с отстающими учениками младших классов. В данном случае пе­дагогическая деятельность направлена на формирование у учащихся ценности знаний.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30" y="577120"/>
            <a:ext cx="3859630" cy="5703757"/>
          </a:xfrm>
          <a:prstGeom prst="rect">
            <a:avLst/>
          </a:prstGeom>
          <a:effectLst>
            <a:outerShdw blurRad="1905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0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265889" y="1"/>
            <a:ext cx="592611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56265" y="166568"/>
            <a:ext cx="554535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Особые </a:t>
            </a:r>
            <a:r>
              <a:rPr lang="ru-RU" sz="2200" b="1" dirty="0"/>
              <a:t>условия опроса для неуспевающих </a:t>
            </a:r>
            <a:r>
              <a:rPr lang="ru-RU" sz="2200" b="1" dirty="0" smtClean="0"/>
              <a:t>учеников</a:t>
            </a:r>
            <a:endParaRPr lang="en-US" sz="2200" dirty="0" smtClean="0"/>
          </a:p>
          <a:p>
            <a:endParaRPr lang="en-US" sz="2200" dirty="0"/>
          </a:p>
          <a:p>
            <a:r>
              <a:rPr lang="ru-RU" sz="2200" dirty="0" smtClean="0"/>
              <a:t>Рекомендуется </a:t>
            </a:r>
            <a:r>
              <a:rPr lang="ru-RU" sz="2200" dirty="0"/>
              <a:t>давать им больше времени для обдумывания ответа у доски, помогать излагать содержание урока, используя план, схемы, плакаты. </a:t>
            </a:r>
            <a:endParaRPr lang="en-US" sz="2200" dirty="0" smtClean="0"/>
          </a:p>
          <a:p>
            <a:endParaRPr lang="en-US" sz="2200" dirty="0"/>
          </a:p>
          <a:p>
            <a:r>
              <a:rPr lang="ru-RU" sz="2200" dirty="0" smtClean="0"/>
              <a:t>Опрос </a:t>
            </a:r>
            <a:r>
              <a:rPr lang="ru-RU" sz="2200" dirty="0"/>
              <a:t>слабоуспевающих учеников сочетать с самостоятельной работой других учащихся с тем, чтобы с отвечающим учеником можно было провести индивидуальную беседу, выяснить его затруднения, помочь наводящими вопросами. </a:t>
            </a:r>
            <a:r>
              <a:rPr lang="ru-RU" sz="2200" dirty="0" smtClean="0"/>
              <a:t>В</a:t>
            </a:r>
            <a:r>
              <a:rPr lang="ru-RU" sz="2200" i="1" dirty="0" smtClean="0"/>
              <a:t> </a:t>
            </a:r>
            <a:r>
              <a:rPr lang="ru-RU" sz="2200" dirty="0"/>
              <a:t>ходе самостоятельной работы на уроке задания для слабоуспевающих учеников полезно разбивать на этапы, дозы более подробно, чем для других учеников.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9" y="1982382"/>
            <a:ext cx="5387528" cy="3406164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8" y="2803610"/>
            <a:ext cx="4029818" cy="405439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78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265889" y="1"/>
            <a:ext cx="592611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87" y="1381658"/>
            <a:ext cx="6790719" cy="4392061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443933" y="344087"/>
            <a:ext cx="5624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Дифференцированная работа на </a:t>
            </a:r>
            <a:r>
              <a:rPr lang="ru-RU" sz="2200" b="1" dirty="0"/>
              <a:t>уроке с временными группами </a:t>
            </a:r>
            <a:r>
              <a:rPr lang="ru-RU" sz="2200" b="1" dirty="0" smtClean="0"/>
              <a:t>учащихся </a:t>
            </a:r>
            <a:endParaRPr lang="en-US" sz="22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200794" y="1226383"/>
            <a:ext cx="398766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Группы </a:t>
            </a:r>
            <a:r>
              <a:rPr lang="ru-RU" sz="2200" dirty="0"/>
              <a:t>учащихся: </a:t>
            </a:r>
            <a:endParaRPr lang="ru-RU" sz="22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слабых</a:t>
            </a:r>
            <a:r>
              <a:rPr lang="ru-RU" sz="2200" dirty="0"/>
              <a:t>;</a:t>
            </a:r>
            <a:r>
              <a:rPr lang="ru-RU" sz="22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средних;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сильных</a:t>
            </a:r>
            <a:r>
              <a:rPr lang="ru-RU" sz="2200" dirty="0"/>
              <a:t>. </a:t>
            </a:r>
            <a:endParaRPr lang="ru-RU" sz="2200" dirty="0" smtClean="0"/>
          </a:p>
          <a:p>
            <a:endParaRPr lang="ru-RU" sz="2200" dirty="0"/>
          </a:p>
          <a:p>
            <a:r>
              <a:rPr lang="ru-RU" sz="2200" dirty="0" smtClean="0"/>
              <a:t>Задача </a:t>
            </a:r>
            <a:r>
              <a:rPr lang="ru-RU" sz="2200" dirty="0"/>
              <a:t>учителя не только в том, чтобы подтягивать слабых до необходимого уровня, но и в том, чтобы дать посильную нагрузку для средних и сильных учащихся. </a:t>
            </a:r>
          </a:p>
        </p:txBody>
      </p:sp>
    </p:spTree>
    <p:extLst>
      <p:ext uri="{BB962C8B-B14F-4D97-AF65-F5344CB8AC3E}">
        <p14:creationId xmlns:p14="http://schemas.microsoft.com/office/powerpoint/2010/main" val="243909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995" y="1499991"/>
            <a:ext cx="7906010" cy="385801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1690915"/>
            <a:ext cx="7750629" cy="5167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4814" y="2197892"/>
            <a:ext cx="48032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Преодоление </a:t>
            </a:r>
            <a:r>
              <a:rPr lang="ru-RU" sz="2200" b="1" dirty="0" smtClean="0"/>
              <a:t>неуспеваемости</a:t>
            </a:r>
            <a:r>
              <a:rPr lang="en-US" sz="2200" b="1" dirty="0" smtClean="0"/>
              <a:t> –</a:t>
            </a:r>
            <a:r>
              <a:rPr lang="ru-RU" sz="2200" b="1" dirty="0" smtClean="0"/>
              <a:t> </a:t>
            </a:r>
            <a:r>
              <a:rPr lang="ru-RU" sz="2200" b="1" dirty="0"/>
              <a:t>важнейшая задача </a:t>
            </a:r>
            <a:r>
              <a:rPr lang="ru-RU" sz="2200" dirty="0"/>
              <a:t>практической и теоретической педагогики. Для ее решения используется самый передовой опыт педагогов и внедрение результатов педагогических исследований в школьную практику. </a:t>
            </a:r>
          </a:p>
        </p:txBody>
      </p:sp>
    </p:spTree>
    <p:extLst>
      <p:ext uri="{BB962C8B-B14F-4D97-AF65-F5344CB8AC3E}">
        <p14:creationId xmlns:p14="http://schemas.microsoft.com/office/powerpoint/2010/main" val="309164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912"/>
            <a:ext cx="12192000" cy="75538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7340" y="3836891"/>
            <a:ext cx="6662968" cy="17607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>
                <a:solidFill>
                  <a:schemeClr val="tx1"/>
                </a:solidFill>
              </a:rPr>
              <a:t>Какую бы педагогическую задачу педагоги ни решали, в общении с обучающимся, прежде всего, </a:t>
            </a:r>
            <a:r>
              <a:rPr lang="ru-RU" sz="2200" b="1" dirty="0">
                <a:solidFill>
                  <a:schemeClr val="tx1"/>
                </a:solidFill>
              </a:rPr>
              <a:t>необходимо хорошо понять </a:t>
            </a:r>
            <a:r>
              <a:rPr lang="ru-RU" sz="2200" b="1" dirty="0" smtClean="0">
                <a:solidFill>
                  <a:schemeClr val="tx1"/>
                </a:solidFill>
              </a:rPr>
              <a:t>ребёнка</a:t>
            </a:r>
            <a:r>
              <a:rPr lang="ru-RU" sz="2200" dirty="0">
                <a:solidFill>
                  <a:schemeClr val="tx1"/>
                </a:solidFill>
              </a:rPr>
              <a:t>, вникнуть в его душу, в суть его переживаний.</a:t>
            </a:r>
          </a:p>
        </p:txBody>
      </p:sp>
    </p:spTree>
    <p:extLst>
      <p:ext uri="{BB962C8B-B14F-4D97-AF65-F5344CB8AC3E}">
        <p14:creationId xmlns:p14="http://schemas.microsoft.com/office/powerpoint/2010/main" val="19953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883"/>
            <a:ext cx="12192000" cy="77250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6950" y="1918740"/>
            <a:ext cx="7090347" cy="45345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chemeClr val="tx1"/>
                </a:solidFill>
              </a:rPr>
              <a:t>Каждый </a:t>
            </a:r>
            <a:r>
              <a:rPr lang="ru-RU" sz="2200" b="1" dirty="0" smtClean="0">
                <a:solidFill>
                  <a:schemeClr val="tx1"/>
                </a:solidFill>
              </a:rPr>
              <a:t>ребёнок</a:t>
            </a:r>
            <a:r>
              <a:rPr lang="ru-RU" sz="2200" b="1" dirty="0">
                <a:solidFill>
                  <a:schemeClr val="tx1"/>
                </a:solidFill>
              </a:rPr>
              <a:t>, переступая порог школы, хочет учиться, узнавать новое, стать хорошим учеником. </a:t>
            </a:r>
            <a:r>
              <a:rPr lang="ru-RU" sz="2200" dirty="0">
                <a:solidFill>
                  <a:schemeClr val="tx1"/>
                </a:solidFill>
              </a:rPr>
              <a:t>Если у </a:t>
            </a:r>
            <a:r>
              <a:rPr lang="ru-RU" sz="2200" dirty="0" smtClean="0">
                <a:solidFill>
                  <a:schemeClr val="tx1"/>
                </a:solidFill>
              </a:rPr>
              <a:t>ребёнка </a:t>
            </a:r>
            <a:r>
              <a:rPr lang="ru-RU" sz="2200" dirty="0">
                <a:solidFill>
                  <a:schemeClr val="tx1"/>
                </a:solidFill>
              </a:rPr>
              <a:t>возникают проблемы, он может чувствовать, что он не такой, как все, а значит, хуже, никчемнее. Подобные мысли и чувства могут возникнуть у любого неуспевающего ученика, </a:t>
            </a:r>
            <a:r>
              <a:rPr lang="ru-RU" sz="2200" dirty="0" smtClean="0">
                <a:solidFill>
                  <a:schemeClr val="tx1"/>
                </a:solidFill>
              </a:rPr>
              <a:t>в </a:t>
            </a:r>
            <a:r>
              <a:rPr lang="ru-RU" sz="2200" dirty="0">
                <a:solidFill>
                  <a:schemeClr val="tx1"/>
                </a:solidFill>
              </a:rPr>
              <a:t>глубине души он может ощущать себя отверженным, ненужным. Скорее всего, подобные переживания приведут к новым негативным проявлениям в поведении. В итоге </a:t>
            </a:r>
            <a:r>
              <a:rPr lang="ru-RU" sz="2200" i="1" dirty="0">
                <a:solidFill>
                  <a:schemeClr val="tx1"/>
                </a:solidFill>
              </a:rPr>
              <a:t>неуспевающие дети зачастую ищут круг людей, для которых они будут значимы. </a:t>
            </a:r>
            <a:r>
              <a:rPr lang="ru-RU" sz="2200" dirty="0">
                <a:solidFill>
                  <a:schemeClr val="tx1"/>
                </a:solidFill>
              </a:rPr>
              <a:t>Так они оказываются в дворовых компаниях, в уличных тусовках, тем самым пополняя ряды «неблагополучных», «трудных» детей.</a:t>
            </a:r>
          </a:p>
        </p:txBody>
      </p:sp>
    </p:spTree>
    <p:extLst>
      <p:ext uri="{BB962C8B-B14F-4D97-AF65-F5344CB8AC3E}">
        <p14:creationId xmlns:p14="http://schemas.microsoft.com/office/powerpoint/2010/main" val="41683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4695"/>
            <a:ext cx="12192000" cy="75538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439" y="614597"/>
            <a:ext cx="4429433" cy="53883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chemeClr val="tx1"/>
                </a:solidFill>
              </a:rPr>
              <a:t>И</a:t>
            </a:r>
            <a:r>
              <a:rPr lang="ru-RU" sz="2200" b="1" dirty="0" smtClean="0">
                <a:solidFill>
                  <a:schemeClr val="tx1"/>
                </a:solidFill>
              </a:rPr>
              <a:t>менно </a:t>
            </a:r>
            <a:r>
              <a:rPr lang="ru-RU" sz="2200" b="1" dirty="0">
                <a:solidFill>
                  <a:schemeClr val="tx1"/>
                </a:solidFill>
              </a:rPr>
              <a:t>требование учиться хорошо</a:t>
            </a:r>
            <a:r>
              <a:rPr lang="ru-RU" sz="2200" dirty="0">
                <a:solidFill>
                  <a:schemeClr val="tx1"/>
                </a:solidFill>
              </a:rPr>
              <a:t>, даже когда </a:t>
            </a:r>
            <a:r>
              <a:rPr lang="ru-RU" sz="2200" dirty="0" smtClean="0">
                <a:solidFill>
                  <a:schemeClr val="tx1"/>
                </a:solidFill>
              </a:rPr>
              <a:t>ребёнок </a:t>
            </a:r>
            <a:r>
              <a:rPr lang="ru-RU" sz="2200" dirty="0">
                <a:solidFill>
                  <a:schemeClr val="tx1"/>
                </a:solidFill>
              </a:rPr>
              <a:t>по своим способностям не может соответствовать этому требованию взрослых, </a:t>
            </a:r>
            <a:r>
              <a:rPr lang="ru-RU" sz="2200" b="1" dirty="0">
                <a:solidFill>
                  <a:schemeClr val="tx1"/>
                </a:solidFill>
              </a:rPr>
              <a:t>приводит к возникновению у него проблем. </a:t>
            </a:r>
            <a:r>
              <a:rPr lang="ru-RU" sz="2200" dirty="0">
                <a:solidFill>
                  <a:schemeClr val="tx1"/>
                </a:solidFill>
              </a:rPr>
              <a:t>Главным показателем успешности учения в школе являются отметки, получаемые школьником на уроках. Именно на получение хорошей отметки (любой ценой) ориентируют </a:t>
            </a:r>
            <a:r>
              <a:rPr lang="ru-RU" sz="2200" dirty="0" smtClean="0">
                <a:solidFill>
                  <a:schemeClr val="tx1"/>
                </a:solidFill>
              </a:rPr>
              <a:t>ребёнка </a:t>
            </a:r>
            <a:r>
              <a:rPr lang="ru-RU" sz="2200" dirty="0">
                <a:solidFill>
                  <a:schemeClr val="tx1"/>
                </a:solidFill>
              </a:rPr>
              <a:t>родители. А ведь именно родители могут помочь </a:t>
            </a:r>
            <a:r>
              <a:rPr lang="ru-RU" sz="2200" dirty="0" smtClean="0">
                <a:solidFill>
                  <a:schemeClr val="tx1"/>
                </a:solidFill>
              </a:rPr>
              <a:t>ребёнку </a:t>
            </a:r>
            <a:r>
              <a:rPr lang="ru-RU" sz="2200" dirty="0">
                <a:solidFill>
                  <a:schemeClr val="tx1"/>
                </a:solidFill>
              </a:rPr>
              <a:t>в преодолении школьных трудностей.</a:t>
            </a:r>
          </a:p>
        </p:txBody>
      </p:sp>
    </p:spTree>
    <p:extLst>
      <p:ext uri="{BB962C8B-B14F-4D97-AF65-F5344CB8AC3E}">
        <p14:creationId xmlns:p14="http://schemas.microsoft.com/office/powerpoint/2010/main" val="244979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99213" y="878767"/>
            <a:ext cx="9793574" cy="5267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37483" y="1611442"/>
            <a:ext cx="449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A071A"/>
                </a:solidFill>
              </a:rPr>
              <a:t>Рекомендации родителям</a:t>
            </a:r>
            <a:endParaRPr lang="ru-RU" sz="2400" b="1" dirty="0">
              <a:solidFill>
                <a:srgbClr val="7A071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7" y="126688"/>
            <a:ext cx="10598045" cy="6019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8564" y="2069225"/>
            <a:ext cx="74800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1. Не </a:t>
            </a:r>
            <a:r>
              <a:rPr lang="ru-RU" sz="2200" dirty="0"/>
              <a:t>рассматривайте возникшие школьные трудности как личную трагедию, не отчаивайтесь и, прежде всего, старайтесь не показать своего личного огорчения и недовольства. </a:t>
            </a:r>
            <a:r>
              <a:rPr lang="ru-RU" sz="2200" b="1" dirty="0"/>
              <a:t>Помните: </a:t>
            </a:r>
            <a:r>
              <a:rPr lang="ru-RU" sz="2200" dirty="0"/>
              <a:t>главная задача родителей – помочь </a:t>
            </a:r>
            <a:r>
              <a:rPr lang="ru-RU" sz="2200" dirty="0" smtClean="0"/>
              <a:t>ребёнку</a:t>
            </a:r>
            <a:r>
              <a:rPr lang="ru-RU" sz="2200" dirty="0"/>
              <a:t>. Поэтому принимайте и любите его таким, какой он есть, тогда ему будет легче и в </a:t>
            </a:r>
            <a:r>
              <a:rPr lang="ru-RU" sz="2200" dirty="0" smtClean="0"/>
              <a:t>школе.</a:t>
            </a:r>
          </a:p>
          <a:p>
            <a:endParaRPr lang="ru-RU" sz="2200" dirty="0"/>
          </a:p>
          <a:p>
            <a:r>
              <a:rPr lang="ru-RU" sz="2200" dirty="0" smtClean="0"/>
              <a:t>2</a:t>
            </a:r>
            <a:r>
              <a:rPr lang="ru-RU" sz="2200" dirty="0"/>
              <a:t>. Необходимо осознавать, что для преодоления школьных трудностей родителям предстоит длительная совместная работа с </a:t>
            </a:r>
            <a:r>
              <a:rPr lang="ru-RU" sz="2200" dirty="0" smtClean="0"/>
              <a:t>ребёнком </a:t>
            </a:r>
            <a:r>
              <a:rPr lang="ru-RU" sz="2200" dirty="0"/>
              <a:t>(одному ему не справиться со своими проблемами), настройтесь и приготовьтесь к </a:t>
            </a:r>
            <a:r>
              <a:rPr lang="ru-RU" sz="2200" dirty="0" smtClean="0"/>
              <a:t>этому.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64234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99213" y="878767"/>
            <a:ext cx="9793574" cy="5267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37483" y="1611442"/>
            <a:ext cx="449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A071A"/>
                </a:solidFill>
              </a:rPr>
              <a:t>Рекомендации родителям</a:t>
            </a:r>
            <a:endParaRPr lang="ru-RU" sz="2400" b="1" dirty="0">
              <a:solidFill>
                <a:srgbClr val="7A071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7" y="126688"/>
            <a:ext cx="10598045" cy="6019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8563" y="2069225"/>
            <a:ext cx="76800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3. Главная помощь – поддержать уверенность </a:t>
            </a:r>
            <a:r>
              <a:rPr lang="ru-RU" sz="2200" dirty="0" smtClean="0"/>
              <a:t>ребёнка </a:t>
            </a:r>
            <a:r>
              <a:rPr lang="ru-RU" sz="2200" dirty="0"/>
              <a:t>в своих силах, постараться снять с него чувство напряжения и вины за неудачи. Если родители заняты своими делами и выкраивают минутку, чтобы спросить, как дела, или отругать, — это не помощь, а основа для возникновения конфликтов и новых проблем</a:t>
            </a:r>
            <a:r>
              <a:rPr lang="ru-RU" sz="2200" dirty="0" smtClean="0"/>
              <a:t>.</a:t>
            </a:r>
          </a:p>
          <a:p>
            <a:endParaRPr lang="ru-RU" sz="2200" dirty="0"/>
          </a:p>
          <a:p>
            <a:r>
              <a:rPr lang="ru-RU" sz="2200" dirty="0"/>
              <a:t>4. Забудьте сакраментальную фразу: «</a:t>
            </a:r>
            <a:r>
              <a:rPr lang="ru-RU" sz="2200" i="1" dirty="0"/>
              <a:t>Что ты сегодня получил?». </a:t>
            </a:r>
            <a:endParaRPr lang="ru-RU" sz="2200" i="1" dirty="0" smtClean="0"/>
          </a:p>
          <a:p>
            <a:r>
              <a:rPr lang="ru-RU" sz="2200" dirty="0" smtClean="0"/>
              <a:t>Не </a:t>
            </a:r>
            <a:r>
              <a:rPr lang="ru-RU" sz="2200" dirty="0"/>
              <a:t>требуйте от </a:t>
            </a:r>
            <a:r>
              <a:rPr lang="ru-RU" sz="2200" dirty="0" smtClean="0"/>
              <a:t>ребёнка </a:t>
            </a:r>
            <a:r>
              <a:rPr lang="ru-RU" sz="2200" dirty="0"/>
              <a:t>немедленного рассказа о своих школьных делах, особенно если он расстроен или огорчен. Оставьте его в покое, он расскажет вам, если будет уверен в вашей поддержке.</a:t>
            </a:r>
          </a:p>
        </p:txBody>
      </p:sp>
    </p:spTree>
    <p:extLst>
      <p:ext uri="{BB962C8B-B14F-4D97-AF65-F5344CB8AC3E}">
        <p14:creationId xmlns:p14="http://schemas.microsoft.com/office/powerpoint/2010/main" val="10939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99213" y="878767"/>
            <a:ext cx="9793574" cy="5267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37483" y="1611442"/>
            <a:ext cx="449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A071A"/>
                </a:solidFill>
              </a:rPr>
              <a:t>Рекомендации родителям</a:t>
            </a:r>
            <a:endParaRPr lang="ru-RU" sz="2400" b="1" dirty="0">
              <a:solidFill>
                <a:srgbClr val="7A071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7" y="126688"/>
            <a:ext cx="10598045" cy="6019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8564" y="2069225"/>
            <a:ext cx="74800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5. Не обсуждайте проблемы </a:t>
            </a:r>
            <a:r>
              <a:rPr lang="ru-RU" sz="2200" dirty="0" smtClean="0"/>
              <a:t>ребёнка </a:t>
            </a:r>
            <a:r>
              <a:rPr lang="ru-RU" sz="2200" dirty="0"/>
              <a:t>с учителем в его присутствии. Лучше сделать это без него. Никогда не корите, не ругайте </a:t>
            </a:r>
            <a:r>
              <a:rPr lang="ru-RU" sz="2200" dirty="0" smtClean="0"/>
              <a:t>ребёнка</a:t>
            </a:r>
            <a:r>
              <a:rPr lang="ru-RU" sz="2200" dirty="0"/>
              <a:t>, если рядом его одноклассники или друзья. Не стоит подчеркивать успехи других детей, восхищаться ими</a:t>
            </a:r>
            <a:r>
              <a:rPr lang="ru-RU" sz="2200" dirty="0" smtClean="0"/>
              <a:t>.</a:t>
            </a:r>
          </a:p>
          <a:p>
            <a:endParaRPr lang="ru-RU" sz="2200" dirty="0"/>
          </a:p>
          <a:p>
            <a:r>
              <a:rPr lang="ru-RU" sz="2200" dirty="0"/>
              <a:t>6. Не считайте зазорным попросить учителя вызывать </a:t>
            </a:r>
            <a:r>
              <a:rPr lang="ru-RU" sz="2200" dirty="0" smtClean="0"/>
              <a:t>ребёнка </a:t>
            </a:r>
            <a:r>
              <a:rPr lang="ru-RU" sz="2200" dirty="0"/>
              <a:t>только тогда, когда он сам тянет руку, не показывать всем его ошибки, не подчеркивать неудачи. Постарайтесь найти контакт с педагогом, ведь ученику нужна помощь и поддержка с обеих сторон.</a:t>
            </a:r>
          </a:p>
        </p:txBody>
      </p:sp>
    </p:spTree>
    <p:extLst>
      <p:ext uri="{BB962C8B-B14F-4D97-AF65-F5344CB8AC3E}">
        <p14:creationId xmlns:p14="http://schemas.microsoft.com/office/powerpoint/2010/main" val="59474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99213" y="878767"/>
            <a:ext cx="9793574" cy="5267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37483" y="1611442"/>
            <a:ext cx="449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A071A"/>
                </a:solidFill>
              </a:rPr>
              <a:t>Рекомендации родителям</a:t>
            </a:r>
            <a:endParaRPr lang="ru-RU" sz="2400" b="1" dirty="0">
              <a:solidFill>
                <a:srgbClr val="7A071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7" y="126688"/>
            <a:ext cx="10598045" cy="6019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8564" y="2069225"/>
            <a:ext cx="74800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7. Необходимо работать с </a:t>
            </a:r>
            <a:r>
              <a:rPr lang="ru-RU" sz="2200" dirty="0" smtClean="0"/>
              <a:t>ребёнком </a:t>
            </a:r>
            <a:r>
              <a:rPr lang="ru-RU" sz="2200" dirty="0"/>
              <a:t>только на «положительном подкреплении». При неудачах подбодрите, поддержите, а любой, даже самый маленький, успех подчеркните</a:t>
            </a:r>
            <a:r>
              <a:rPr lang="ru-RU" sz="2200" dirty="0" smtClean="0"/>
              <a:t>.</a:t>
            </a:r>
          </a:p>
          <a:p>
            <a:endParaRPr lang="ru-RU" sz="2200" dirty="0"/>
          </a:p>
          <a:p>
            <a:r>
              <a:rPr lang="ru-RU" sz="2200" dirty="0"/>
              <a:t>8. Очень важным при оказании помощи </a:t>
            </a:r>
            <a:r>
              <a:rPr lang="ru-RU" sz="2200" dirty="0" smtClean="0"/>
              <a:t>ребёнку </a:t>
            </a:r>
            <a:r>
              <a:rPr lang="ru-RU" sz="2200" dirty="0"/>
              <a:t>оказывается вознаграждение за его труд, причем не только на словах. Если этого не делать, </a:t>
            </a:r>
            <a:r>
              <a:rPr lang="ru-RU" sz="2200" dirty="0" smtClean="0"/>
              <a:t>ребёнок</a:t>
            </a:r>
            <a:r>
              <a:rPr lang="ru-RU" sz="2200" dirty="0"/>
              <a:t>, начиная работать, может подумать: «Нет смысла стараться, никто не заметит моих успехов». Поэтому вознаграждение обязательно! В качестве поощрения можно использовать поход </a:t>
            </a:r>
            <a:r>
              <a:rPr lang="ru-RU" sz="2200" dirty="0" smtClean="0"/>
              <a:t>в </a:t>
            </a:r>
            <a:r>
              <a:rPr lang="ru-RU" sz="2200" dirty="0"/>
              <a:t>кино, посещение зоопарка, совместная прогулка, приглашение друзей.</a:t>
            </a:r>
          </a:p>
        </p:txBody>
      </p:sp>
    </p:spTree>
    <p:extLst>
      <p:ext uri="{BB962C8B-B14F-4D97-AF65-F5344CB8AC3E}">
        <p14:creationId xmlns:p14="http://schemas.microsoft.com/office/powerpoint/2010/main" val="33568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99213" y="878767"/>
            <a:ext cx="9793574" cy="5267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37483" y="1611442"/>
            <a:ext cx="449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A071A"/>
                </a:solidFill>
              </a:rPr>
              <a:t>Рекомендации родителям</a:t>
            </a:r>
            <a:endParaRPr lang="ru-RU" sz="2400" b="1" dirty="0">
              <a:solidFill>
                <a:srgbClr val="7A071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7" y="126688"/>
            <a:ext cx="10598045" cy="6019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8564" y="2069225"/>
            <a:ext cx="74800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9. Для детей с трудностями в обучении необходим полноценный отдых. Имеет большое значение (без каких-либо учебных заданий) отдых в воскресенье и в особенности во время каникул</a:t>
            </a:r>
            <a:r>
              <a:rPr lang="ru-RU" sz="2200" dirty="0" smtClean="0"/>
              <a:t>.</a:t>
            </a:r>
          </a:p>
          <a:p>
            <a:endParaRPr lang="ru-RU" sz="2200" dirty="0"/>
          </a:p>
          <a:p>
            <a:r>
              <a:rPr lang="ru-RU" sz="2200" dirty="0"/>
              <a:t>10. Своевременность и правильность принятых мер значительно повышает шансы на успех. Поэтому, если у вас есть возможность, обязательно проконсультируйте </a:t>
            </a:r>
            <a:r>
              <a:rPr lang="ru-RU" sz="2200" dirty="0" smtClean="0"/>
              <a:t>ребёнка </a:t>
            </a:r>
            <a:r>
              <a:rPr lang="ru-RU" sz="2200" dirty="0"/>
              <a:t>у специалистов (врачей, логопедов, психоневрологов, психологов, педагогов).</a:t>
            </a:r>
          </a:p>
        </p:txBody>
      </p:sp>
    </p:spTree>
    <p:extLst>
      <p:ext uri="{BB962C8B-B14F-4D97-AF65-F5344CB8AC3E}">
        <p14:creationId xmlns:p14="http://schemas.microsoft.com/office/powerpoint/2010/main" val="115376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995" y="1499991"/>
            <a:ext cx="7906010" cy="385801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77902" y="1905505"/>
            <a:ext cx="523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Неуспеваемость</a:t>
            </a:r>
            <a:r>
              <a:rPr lang="ru-RU" sz="2400" dirty="0" smtClean="0"/>
              <a:t> – итоговая </a:t>
            </a:r>
            <a:r>
              <a:rPr lang="ru-RU" sz="2400" dirty="0"/>
              <a:t>неподготовленность учащихся по одному или нескольким предметам, которая диагностируется по завершении более или менее длительного законченного отрезка времени (учебная четверть, полугодие, учебный год). 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6" y="701458"/>
            <a:ext cx="3315958" cy="3326006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2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271220" y="1"/>
            <a:ext cx="5116489" cy="6857999"/>
            <a:chOff x="1271220" y="1"/>
            <a:chExt cx="5116489" cy="685799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271220" y="1"/>
              <a:ext cx="4113195" cy="68579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276" y="3087974"/>
              <a:ext cx="2476433" cy="3770026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729856" y="170953"/>
              <a:ext cx="3195922" cy="381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/>
                <a:t>Абсолютная </a:t>
              </a:r>
              <a:r>
                <a:rPr lang="ru-RU" sz="2200" b="1" dirty="0" smtClean="0"/>
                <a:t>неуспеваемость   </a:t>
              </a:r>
              <a:endParaRPr lang="en-US" sz="2200" b="1" dirty="0" smtClean="0"/>
            </a:p>
            <a:p>
              <a:endParaRPr lang="en-US" sz="2200" dirty="0"/>
            </a:p>
            <a:p>
              <a:r>
                <a:rPr lang="ru-RU" sz="2200" dirty="0" smtClean="0"/>
                <a:t>Этот </a:t>
              </a:r>
              <a:r>
                <a:rPr lang="ru-RU" sz="2200" dirty="0"/>
                <a:t>вид неуспеваемости соотносится с минимумом выполнения учеником учебных требований, что определяет полное </a:t>
              </a:r>
              <a:r>
                <a:rPr lang="ru-RU" sz="2200" dirty="0" err="1"/>
                <a:t>неосвоение</a:t>
              </a:r>
              <a:r>
                <a:rPr lang="ru-RU" sz="2200" dirty="0"/>
                <a:t> учебного материала.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742050" y="1"/>
            <a:ext cx="5124507" cy="6857999"/>
            <a:chOff x="6742050" y="1"/>
            <a:chExt cx="5124507" cy="685799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742050" y="1"/>
              <a:ext cx="4092314" cy="68579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181" y="3087974"/>
              <a:ext cx="1772376" cy="3770026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963756" y="170953"/>
              <a:ext cx="3319350" cy="618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/>
                <a:t>Относительная </a:t>
              </a:r>
              <a:r>
                <a:rPr lang="ru-RU" sz="2200" b="1" dirty="0" smtClean="0"/>
                <a:t>неуспеваемость</a:t>
              </a:r>
              <a:endParaRPr lang="en-US" sz="2200" b="1" dirty="0" smtClean="0"/>
            </a:p>
            <a:p>
              <a:endParaRPr lang="ru-RU" sz="2200" dirty="0" smtClean="0"/>
            </a:p>
            <a:p>
              <a:r>
                <a:rPr lang="ru-RU" sz="2200" dirty="0" smtClean="0"/>
                <a:t>Недостаточная </a:t>
              </a:r>
              <a:r>
                <a:rPr lang="ru-RU" sz="2200" dirty="0"/>
                <a:t>познавательная нагрузка для тех учащихся, которые могли бы в целом усвоить минимум учебного материала. При решении вопросов повышения успеваемости школьников в целом введение понятия относительной неуспеваемости оправдано с той точки зрения, что оно определяет пути устранения абсолютной неуспеваемости.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72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1366" y="750955"/>
            <a:ext cx="563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A52D3E"/>
                </a:solidFill>
              </a:rPr>
              <a:t>П</a:t>
            </a:r>
            <a:r>
              <a:rPr lang="ru-RU" sz="3200" b="1" dirty="0" smtClean="0">
                <a:solidFill>
                  <a:srgbClr val="A52D3E"/>
                </a:solidFill>
              </a:rPr>
              <a:t>ричины неуспеваемости</a:t>
            </a:r>
            <a:endParaRPr lang="ru-RU" sz="3200" b="1" dirty="0">
              <a:solidFill>
                <a:srgbClr val="A52D3E"/>
              </a:solidFill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2338075" y="1866679"/>
            <a:ext cx="2632043" cy="3186091"/>
            <a:chOff x="306029" y="201535"/>
            <a:chExt cx="2632043" cy="3186091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06029" y="201535"/>
              <a:ext cx="2632043" cy="2540063"/>
              <a:chOff x="5404232" y="1463375"/>
              <a:chExt cx="3064115" cy="2957036"/>
            </a:xfr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" name="Овал 2"/>
              <p:cNvSpPr/>
              <p:nvPr/>
            </p:nvSpPr>
            <p:spPr>
              <a:xfrm>
                <a:off x="6242995" y="2188563"/>
                <a:ext cx="1364105" cy="1364105"/>
              </a:xfrm>
              <a:prstGeom prst="ellipse">
                <a:avLst/>
              </a:prstGeom>
              <a:solidFill>
                <a:srgbClr val="EF41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Стрелка вверх 3"/>
              <p:cNvSpPr/>
              <p:nvPr/>
            </p:nvSpPr>
            <p:spPr>
              <a:xfrm rot="12497489">
                <a:off x="7166279" y="1463375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Стрелка вверх 28"/>
              <p:cNvSpPr/>
              <p:nvPr/>
            </p:nvSpPr>
            <p:spPr>
              <a:xfrm rot="15283988">
                <a:off x="7743158" y="2166935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Стрелка вверх 29"/>
              <p:cNvSpPr/>
              <p:nvPr/>
            </p:nvSpPr>
            <p:spPr>
              <a:xfrm rot="18171667">
                <a:off x="7531045" y="3061566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1" name="Стрелка вверх 30"/>
              <p:cNvSpPr/>
              <p:nvPr/>
            </p:nvSpPr>
            <p:spPr>
              <a:xfrm>
                <a:off x="6640233" y="3539660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Стрелка вверх 31"/>
              <p:cNvSpPr/>
              <p:nvPr/>
            </p:nvSpPr>
            <p:spPr>
              <a:xfrm rot="3321207">
                <a:off x="5692413" y="3068043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3" name="Стрелка вверх 32"/>
              <p:cNvSpPr/>
              <p:nvPr/>
            </p:nvSpPr>
            <p:spPr>
              <a:xfrm rot="9061544">
                <a:off x="6077542" y="1475199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Стрелка вверх 33"/>
              <p:cNvSpPr/>
              <p:nvPr/>
            </p:nvSpPr>
            <p:spPr>
              <a:xfrm rot="5791075">
                <a:off x="5559794" y="2204377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556873" y="2925961"/>
              <a:ext cx="21110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Внешние</a:t>
              </a:r>
              <a:endParaRPr lang="ru-RU" b="1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537926" y="1772536"/>
            <a:ext cx="2576899" cy="3265736"/>
            <a:chOff x="9264626" y="121890"/>
            <a:chExt cx="2576899" cy="3265736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9264626" y="121890"/>
              <a:ext cx="2576899" cy="2576899"/>
              <a:chOff x="9190380" y="108438"/>
              <a:chExt cx="2725391" cy="2725391"/>
            </a:xfr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Овал 8"/>
              <p:cNvSpPr/>
              <p:nvPr/>
            </p:nvSpPr>
            <p:spPr>
              <a:xfrm>
                <a:off x="9190380" y="108438"/>
                <a:ext cx="2725391" cy="2725391"/>
              </a:xfrm>
              <a:prstGeom prst="ellipse">
                <a:avLst/>
              </a:prstGeom>
              <a:solidFill>
                <a:srgbClr val="EF41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трелка вверх 35"/>
              <p:cNvSpPr/>
              <p:nvPr/>
            </p:nvSpPr>
            <p:spPr>
              <a:xfrm rot="12497489">
                <a:off x="10755742" y="245109"/>
                <a:ext cx="489304" cy="756556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Стрелка вверх 36"/>
              <p:cNvSpPr/>
              <p:nvPr/>
            </p:nvSpPr>
            <p:spPr>
              <a:xfrm rot="15283988">
                <a:off x="11251275" y="849460"/>
                <a:ext cx="489304" cy="756556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Стрелка вверх 37"/>
              <p:cNvSpPr/>
              <p:nvPr/>
            </p:nvSpPr>
            <p:spPr>
              <a:xfrm rot="18171667">
                <a:off x="11069072" y="1617938"/>
                <a:ext cx="489304" cy="756556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Стрелка вверх 38"/>
              <p:cNvSpPr/>
              <p:nvPr/>
            </p:nvSpPr>
            <p:spPr>
              <a:xfrm>
                <a:off x="10303874" y="2028616"/>
                <a:ext cx="489304" cy="756556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Стрелка вверх 39"/>
              <p:cNvSpPr/>
              <p:nvPr/>
            </p:nvSpPr>
            <p:spPr>
              <a:xfrm rot="3321207">
                <a:off x="9489707" y="1623502"/>
                <a:ext cx="489304" cy="756556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Стрелка вверх 40"/>
              <p:cNvSpPr/>
              <p:nvPr/>
            </p:nvSpPr>
            <p:spPr>
              <a:xfrm rot="9061544">
                <a:off x="9820528" y="255266"/>
                <a:ext cx="489304" cy="756556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Стрелка вверх 41"/>
              <p:cNvSpPr/>
              <p:nvPr/>
            </p:nvSpPr>
            <p:spPr>
              <a:xfrm rot="5791075">
                <a:off x="9375788" y="881622"/>
                <a:ext cx="489304" cy="756556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9493254" y="2925961"/>
              <a:ext cx="21110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Внутренние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6695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1366" y="750955"/>
            <a:ext cx="563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A52D3E"/>
                </a:solidFill>
              </a:rPr>
              <a:t>П</a:t>
            </a:r>
            <a:r>
              <a:rPr lang="ru-RU" sz="3200" b="1" dirty="0" smtClean="0">
                <a:solidFill>
                  <a:srgbClr val="A52D3E"/>
                </a:solidFill>
              </a:rPr>
              <a:t>ричины неуспеваемости</a:t>
            </a:r>
            <a:endParaRPr lang="ru-RU" sz="3200" b="1" dirty="0">
              <a:solidFill>
                <a:srgbClr val="A52D3E"/>
              </a:solidFill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4166029" y="1678974"/>
            <a:ext cx="2632043" cy="3270473"/>
            <a:chOff x="306029" y="-528875"/>
            <a:chExt cx="2632043" cy="3270473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06029" y="201535"/>
              <a:ext cx="2632043" cy="2540063"/>
              <a:chOff x="5404232" y="1463375"/>
              <a:chExt cx="3064115" cy="2957036"/>
            </a:xfr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" name="Овал 2"/>
              <p:cNvSpPr/>
              <p:nvPr/>
            </p:nvSpPr>
            <p:spPr>
              <a:xfrm>
                <a:off x="6257840" y="2175555"/>
                <a:ext cx="1364105" cy="1364105"/>
              </a:xfrm>
              <a:prstGeom prst="ellipse">
                <a:avLst/>
              </a:prstGeom>
              <a:solidFill>
                <a:srgbClr val="EF41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Стрелка вверх 3"/>
              <p:cNvSpPr/>
              <p:nvPr/>
            </p:nvSpPr>
            <p:spPr>
              <a:xfrm rot="12497489">
                <a:off x="7166279" y="1463375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Стрелка вверх 28"/>
              <p:cNvSpPr/>
              <p:nvPr/>
            </p:nvSpPr>
            <p:spPr>
              <a:xfrm rot="15283988">
                <a:off x="7743158" y="2166935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Стрелка вверх 29"/>
              <p:cNvSpPr/>
              <p:nvPr/>
            </p:nvSpPr>
            <p:spPr>
              <a:xfrm rot="18171667">
                <a:off x="7531045" y="3061566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1" name="Стрелка вверх 30"/>
              <p:cNvSpPr/>
              <p:nvPr/>
            </p:nvSpPr>
            <p:spPr>
              <a:xfrm>
                <a:off x="6640233" y="3539660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Стрелка вверх 31"/>
              <p:cNvSpPr/>
              <p:nvPr/>
            </p:nvSpPr>
            <p:spPr>
              <a:xfrm rot="3321207">
                <a:off x="5692413" y="3068043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3" name="Стрелка вверх 32"/>
              <p:cNvSpPr/>
              <p:nvPr/>
            </p:nvSpPr>
            <p:spPr>
              <a:xfrm rot="9061544">
                <a:off x="6077542" y="1475199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Стрелка вверх 33"/>
              <p:cNvSpPr/>
              <p:nvPr/>
            </p:nvSpPr>
            <p:spPr>
              <a:xfrm rot="5791075">
                <a:off x="5559794" y="2204377"/>
                <a:ext cx="569627" cy="880751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448755" y="-528875"/>
              <a:ext cx="21110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Внешние</a:t>
              </a:r>
              <a:endParaRPr lang="ru-RU" b="1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51994" y="2375908"/>
            <a:ext cx="40062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социальные причины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снижение </a:t>
            </a:r>
            <a:r>
              <a:rPr lang="ru-RU" sz="2200" dirty="0"/>
              <a:t>ценности образования в </a:t>
            </a:r>
            <a:r>
              <a:rPr lang="ru-RU" sz="2200" dirty="0" smtClean="0"/>
              <a:t>обществе;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нестабильность </a:t>
            </a:r>
            <a:r>
              <a:rPr lang="ru-RU" sz="2200" dirty="0"/>
              <a:t>существующей образовательной </a:t>
            </a:r>
            <a:r>
              <a:rPr lang="ru-RU" sz="2200" dirty="0" smtClean="0"/>
              <a:t>системы; </a:t>
            </a:r>
          </a:p>
          <a:p>
            <a:endParaRPr lang="ru-RU" sz="2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991488" y="1991629"/>
            <a:ext cx="45765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несовершенство </a:t>
            </a:r>
            <a:r>
              <a:rPr lang="ru-RU" sz="2200" b="1" dirty="0"/>
              <a:t>организации учебного процесса на </a:t>
            </a:r>
            <a:r>
              <a:rPr lang="ru-RU" sz="2200" b="1" dirty="0" smtClean="0"/>
              <a:t>местах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неинтересные уроки;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отсутствие индивидуального подхода;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перегрузка учащихся;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err="1" smtClean="0"/>
              <a:t>несформированность</a:t>
            </a:r>
            <a:r>
              <a:rPr lang="ru-RU" sz="2200" dirty="0" smtClean="0"/>
              <a:t> </a:t>
            </a:r>
            <a:r>
              <a:rPr lang="ru-RU" sz="2200" dirty="0"/>
              <a:t>приемов учебной </a:t>
            </a:r>
            <a:r>
              <a:rPr lang="ru-RU" sz="2200" dirty="0" smtClean="0"/>
              <a:t>деятельности;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пробелы </a:t>
            </a:r>
            <a:r>
              <a:rPr lang="ru-RU" sz="2200" dirty="0"/>
              <a:t>в </a:t>
            </a:r>
            <a:r>
              <a:rPr lang="ru-RU" sz="2200" dirty="0" smtClean="0"/>
              <a:t>знаниях</a:t>
            </a:r>
            <a:r>
              <a:rPr lang="ru-RU" sz="2200" dirty="0" smtClean="0"/>
              <a:t>;</a:t>
            </a:r>
            <a:endParaRPr lang="ru-RU" sz="22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890513" y="4501553"/>
            <a:ext cx="32521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200" b="1" dirty="0"/>
          </a:p>
          <a:p>
            <a:pPr algn="ctr"/>
            <a:r>
              <a:rPr lang="ru-RU" sz="2200" b="1" dirty="0" smtClean="0"/>
              <a:t>отрицательное </a:t>
            </a:r>
            <a:r>
              <a:rPr lang="ru-RU" sz="2200" b="1" dirty="0"/>
              <a:t>влияние </a:t>
            </a:r>
            <a:r>
              <a:rPr lang="ru-RU" sz="2200" b="1" dirty="0" smtClean="0"/>
              <a:t>извне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2200" dirty="0" smtClean="0"/>
              <a:t>улица, 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2200" dirty="0" smtClean="0"/>
              <a:t>семья </a:t>
            </a:r>
            <a:r>
              <a:rPr lang="ru-RU" sz="2200" dirty="0"/>
              <a:t>и т.д. </a:t>
            </a:r>
          </a:p>
        </p:txBody>
      </p:sp>
    </p:spTree>
    <p:extLst>
      <p:ext uri="{BB962C8B-B14F-4D97-AF65-F5344CB8AC3E}">
        <p14:creationId xmlns:p14="http://schemas.microsoft.com/office/powerpoint/2010/main" val="251105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1366" y="750955"/>
            <a:ext cx="563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A52D3E"/>
                </a:solidFill>
              </a:rPr>
              <a:t>П</a:t>
            </a:r>
            <a:r>
              <a:rPr lang="ru-RU" sz="3200" b="1" dirty="0" smtClean="0">
                <a:solidFill>
                  <a:srgbClr val="A52D3E"/>
                </a:solidFill>
              </a:rPr>
              <a:t>ричины неуспеваемости</a:t>
            </a:r>
            <a:endParaRPr lang="ru-RU" sz="3200" b="1" dirty="0">
              <a:solidFill>
                <a:srgbClr val="A52D3E"/>
              </a:solidFill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4595880" y="1508259"/>
            <a:ext cx="2250767" cy="2911918"/>
            <a:chOff x="9520890" y="-346542"/>
            <a:chExt cx="2250767" cy="2831558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9520890" y="315327"/>
              <a:ext cx="2250767" cy="2169689"/>
              <a:chOff x="9461413" y="313021"/>
              <a:chExt cx="2380468" cy="2294724"/>
            </a:xfr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Овал 8"/>
              <p:cNvSpPr/>
              <p:nvPr/>
            </p:nvSpPr>
            <p:spPr>
              <a:xfrm>
                <a:off x="9461413" y="313021"/>
                <a:ext cx="2380468" cy="2287882"/>
              </a:xfrm>
              <a:prstGeom prst="ellipse">
                <a:avLst/>
              </a:prstGeom>
              <a:solidFill>
                <a:srgbClr val="EF41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трелка вверх 35"/>
              <p:cNvSpPr/>
              <p:nvPr/>
            </p:nvSpPr>
            <p:spPr>
              <a:xfrm rot="12497489">
                <a:off x="10820865" y="409060"/>
                <a:ext cx="427378" cy="635106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Стрелка вверх 36"/>
              <p:cNvSpPr/>
              <p:nvPr/>
            </p:nvSpPr>
            <p:spPr>
              <a:xfrm rot="15283988">
                <a:off x="11292632" y="940705"/>
                <a:ext cx="410756" cy="660807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Стрелка вверх 37"/>
              <p:cNvSpPr/>
              <p:nvPr/>
            </p:nvSpPr>
            <p:spPr>
              <a:xfrm rot="18171667">
                <a:off x="11090153" y="1706318"/>
                <a:ext cx="410756" cy="660807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Стрелка вверх 38"/>
              <p:cNvSpPr/>
              <p:nvPr/>
            </p:nvSpPr>
            <p:spPr>
              <a:xfrm>
                <a:off x="10402293" y="1972639"/>
                <a:ext cx="427378" cy="635106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Стрелка вверх 39"/>
              <p:cNvSpPr/>
              <p:nvPr/>
            </p:nvSpPr>
            <p:spPr>
              <a:xfrm rot="3321207">
                <a:off x="9737297" y="1597377"/>
                <a:ext cx="410756" cy="660807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Стрелка вверх 40"/>
              <p:cNvSpPr/>
              <p:nvPr/>
            </p:nvSpPr>
            <p:spPr>
              <a:xfrm rot="9061544">
                <a:off x="10009184" y="443243"/>
                <a:ext cx="427378" cy="635106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Стрелка вверх 41"/>
              <p:cNvSpPr/>
              <p:nvPr/>
            </p:nvSpPr>
            <p:spPr>
              <a:xfrm rot="5791075">
                <a:off x="9604010" y="973798"/>
                <a:ext cx="410756" cy="660807"/>
              </a:xfrm>
              <a:prstGeom prst="upArrow">
                <a:avLst/>
              </a:prstGeom>
              <a:solidFill>
                <a:srgbClr val="7A0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9605394" y="-346542"/>
              <a:ext cx="21110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Внутренние</a:t>
              </a:r>
              <a:endParaRPr lang="ru-RU" b="1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66407" y="2355296"/>
            <a:ext cx="37244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дефекты здоровья </a:t>
            </a:r>
            <a:r>
              <a:rPr lang="ru-RU" sz="2200" b="1" dirty="0" smtClean="0"/>
              <a:t>школьников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каждый </a:t>
            </a:r>
            <a:r>
              <a:rPr lang="ru-RU" sz="2200" dirty="0"/>
              <a:t>четвертый </a:t>
            </a:r>
            <a:r>
              <a:rPr lang="ru-RU" sz="2200" dirty="0" smtClean="0"/>
              <a:t>ребёнок </a:t>
            </a:r>
            <a:r>
              <a:rPr lang="ru-RU" sz="2200" dirty="0"/>
              <a:t>имеет серьезные проблемы со здоровьем с момента </a:t>
            </a:r>
            <a:r>
              <a:rPr lang="ru-RU" sz="2200" dirty="0" smtClean="0"/>
              <a:t>рождения</a:t>
            </a:r>
            <a:endParaRPr lang="ru-RU" sz="22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7065034" y="2186018"/>
            <a:ext cx="4623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низкое </a:t>
            </a:r>
            <a:r>
              <a:rPr lang="ru-RU" sz="2200" b="1" dirty="0"/>
              <a:t>развитие </a:t>
            </a:r>
            <a:r>
              <a:rPr lang="ru-RU" sz="2200" b="1" dirty="0" smtClean="0"/>
              <a:t>интеллекта, отсутствие </a:t>
            </a:r>
            <a:r>
              <a:rPr lang="ru-RU" sz="2200" b="1" dirty="0"/>
              <a:t>мотивации </a:t>
            </a:r>
            <a:r>
              <a:rPr lang="ru-RU" sz="2200" b="1" dirty="0" smtClean="0"/>
              <a:t>учения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неправильно сформированное отношение </a:t>
            </a:r>
            <a:r>
              <a:rPr lang="ru-RU" sz="2200" dirty="0"/>
              <a:t>к </a:t>
            </a:r>
            <a:r>
              <a:rPr lang="ru-RU" sz="2200" dirty="0" smtClean="0"/>
              <a:t>образованию;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 неприятие общественной значимость образования;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нет стремления быть </a:t>
            </a:r>
            <a:r>
              <a:rPr lang="ru-RU" sz="2200" dirty="0"/>
              <a:t>успешным в учебной </a:t>
            </a:r>
            <a:r>
              <a:rPr lang="ru-RU" sz="2200" dirty="0" smtClean="0"/>
              <a:t>деятельности</a:t>
            </a:r>
            <a:endParaRPr lang="ru-RU" sz="22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4589238" y="4986785"/>
            <a:ext cx="260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слабое развитие </a:t>
            </a:r>
            <a:r>
              <a:rPr lang="ru-RU" sz="2200" b="1" dirty="0"/>
              <a:t>волевой сферы </a:t>
            </a:r>
            <a:endParaRPr lang="ru-RU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29094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38859" y="1222477"/>
            <a:ext cx="8729871" cy="444360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87774" y="1890009"/>
            <a:ext cx="52397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Учение</a:t>
            </a:r>
            <a:r>
              <a:rPr lang="ru-RU" sz="2800" i="1" dirty="0"/>
              <a:t>, основанное только на интересе, не дает возможности окрепнуть воле ученика, </a:t>
            </a:r>
            <a:r>
              <a:rPr lang="ru-RU" sz="2800" i="1" dirty="0" smtClean="0"/>
              <a:t>так как </a:t>
            </a:r>
            <a:r>
              <a:rPr lang="ru-RU" sz="2800" i="1" dirty="0"/>
              <a:t>не все в учении интересно, и придется многое взять силой </a:t>
            </a:r>
            <a:r>
              <a:rPr lang="ru-RU" sz="2800" i="1" dirty="0" smtClean="0"/>
              <a:t>воли</a:t>
            </a:r>
            <a:r>
              <a:rPr lang="ru-RU" sz="2800" i="1" dirty="0"/>
              <a:t>.</a:t>
            </a:r>
            <a:endParaRPr lang="en-US" sz="2800" i="1" dirty="0" smtClean="0"/>
          </a:p>
          <a:p>
            <a:endParaRPr lang="en-US" sz="2800" i="1" dirty="0"/>
          </a:p>
          <a:p>
            <a:pPr algn="r"/>
            <a:r>
              <a:rPr lang="ru-RU" sz="2000" b="1" i="1" dirty="0" smtClean="0"/>
              <a:t>К.Д. Ушинский</a:t>
            </a: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8"/>
          <a:stretch/>
        </p:blipFill>
        <p:spPr>
          <a:xfrm>
            <a:off x="7527488" y="1621722"/>
            <a:ext cx="2821938" cy="33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E21777EE8180D4C8835E2A5D34AE1EC" ma:contentTypeVersion="1" ma:contentTypeDescription="Создание документа." ma:contentTypeScope="" ma:versionID="16f1c869687b78323e6352c32789dc9b">
  <xsd:schema xmlns:xsd="http://www.w3.org/2001/XMLSchema" xmlns:xs="http://www.w3.org/2001/XMLSchema" xmlns:p="http://schemas.microsoft.com/office/2006/metadata/properties" xmlns:ns2="369ecff9-9d91-49ad-b6c8-2386e6911df0" targetNamespace="http://schemas.microsoft.com/office/2006/metadata/properties" ma:root="true" ma:fieldsID="c67012f25faba2b5066f323af6f59606" ns2:_="">
    <xsd:import namespace="369ecff9-9d91-49ad-b6c8-2386e6911df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ecff9-9d91-49ad-b6c8-2386e6911d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69ecff9-9d91-49ad-b6c8-2386e6911df0">SWXKEJWT4FA5-1851142400-1248</_dlc_DocId>
    <_dlc_DocIdUrl xmlns="369ecff9-9d91-49ad-b6c8-2386e6911df0">
      <Url>http://edu-sps.koiro.local/MR/Voch/1/_layouts/15/DocIdRedir.aspx?ID=SWXKEJWT4FA5-1851142400-1248</Url>
      <Description>SWXKEJWT4FA5-1851142400-1248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041F0D-7C1C-4085-849F-BEDFDB9C3E0D}"/>
</file>

<file path=customXml/itemProps2.xml><?xml version="1.0" encoding="utf-8"?>
<ds:datastoreItem xmlns:ds="http://schemas.openxmlformats.org/officeDocument/2006/customXml" ds:itemID="{35D2BCB9-DE9E-483F-946D-4D32C2FA45CA}"/>
</file>

<file path=customXml/itemProps3.xml><?xml version="1.0" encoding="utf-8"?>
<ds:datastoreItem xmlns:ds="http://schemas.openxmlformats.org/officeDocument/2006/customXml" ds:itemID="{F9744D54-8A8B-4575-8A60-FC0FF9614309}"/>
</file>

<file path=customXml/itemProps4.xml><?xml version="1.0" encoding="utf-8"?>
<ds:datastoreItem xmlns:ds="http://schemas.openxmlformats.org/officeDocument/2006/customXml" ds:itemID="{D2D59101-4666-4335-9BE8-4B9A0B4294EC}"/>
</file>

<file path=docProps/app.xml><?xml version="1.0" encoding="utf-8"?>
<Properties xmlns="http://schemas.openxmlformats.org/officeDocument/2006/extended-properties" xmlns:vt="http://schemas.openxmlformats.org/officeDocument/2006/docPropsVTypes">
  <TotalTime>52634</TotalTime>
  <Words>2245</Words>
  <Application>Microsoft Office PowerPoint</Application>
  <PresentationFormat>Произвольный</PresentationFormat>
  <Paragraphs>178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и разработка индивидуального образовательного маршрута – совместная деятельность педагога и обучающегося</dc:title>
  <dc:creator>NotePad.by</dc:creator>
  <cp:lastModifiedBy>ВАДИМ</cp:lastModifiedBy>
  <cp:revision>346</cp:revision>
  <dcterms:created xsi:type="dcterms:W3CDTF">2017-07-30T21:03:05Z</dcterms:created>
  <dcterms:modified xsi:type="dcterms:W3CDTF">2017-09-22T09:24:59Z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0x0101003E21777EE8180D4C8835E2A5D34AE1EC</vt:lpwstr>
  </property>
  <property fmtid="{D5CDD505-2E9C-101B-9397-08002B2CF9AE}" pid="3" name="_dlc_DocIdItemGuid">
    <vt:lpwstr>cceb413e-be7f-4daf-9a01-c0a9a20b7987</vt:lpwstr>
  </property>
</Properties>
</file>