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20000"/>
    <a:srgbClr val="7E0000"/>
    <a:srgbClr val="7136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340768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3600" b="1" dirty="0" smtClean="0">
              <a:solidFill>
                <a:srgbClr val="0066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6600"/>
                </a:solidFill>
              </a:rPr>
              <a:t>Школа, семья и психическое здоровье школьника</a:t>
            </a:r>
            <a:endParaRPr kumimoji="0" lang="ru-RU" sz="36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071810"/>
            <a:ext cx="5715040" cy="34290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психическое здоровье школьника?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вызвано обращение к этой проблеме?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нужно делать для укрепления психического здоровья школьника?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исключить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стрессогенные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факторы в практике семейного воспитания?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8604"/>
            <a:ext cx="8654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Родительское собрание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14298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координация усилий школы и семьи в решении проблемы сохранения и укрепления психического здоровья школьника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\Desktop\рисунки 3-4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11063" y="149177"/>
            <a:ext cx="2513361" cy="3456384"/>
          </a:xfrm>
          <a:prstGeom prst="rect">
            <a:avLst/>
          </a:prstGeom>
          <a:noFill/>
        </p:spPr>
      </p:pic>
      <p:pic>
        <p:nvPicPr>
          <p:cNvPr id="4099" name="Picture 3" descr="C:\Users\школа\Desktop\рисунки 3-4\010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 rot="5400000">
            <a:off x="4928965" y="119707"/>
            <a:ext cx="2670445" cy="3672408"/>
          </a:xfrm>
          <a:prstGeom prst="rect">
            <a:avLst/>
          </a:prstGeom>
          <a:noFill/>
        </p:spPr>
      </p:pic>
      <p:pic>
        <p:nvPicPr>
          <p:cNvPr id="4100" name="Picture 4" descr="C:\Users\школа\Desktop\рисунки 3-4\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58702" y="3009852"/>
            <a:ext cx="2618084" cy="3600400"/>
          </a:xfrm>
          <a:prstGeom prst="rect">
            <a:avLst/>
          </a:prstGeom>
          <a:noFill/>
        </p:spPr>
      </p:pic>
      <p:pic>
        <p:nvPicPr>
          <p:cNvPr id="4101" name="Picture 5" descr="C:\Users\школа\Desktop\рисунки 3-4\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56148" y="3188868"/>
            <a:ext cx="2431509" cy="3343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76672"/>
            <a:ext cx="5918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Черно-белый мир: 7-8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 descr="C:\Users\школа\Pictures\2015-09-10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84026" y="392238"/>
            <a:ext cx="3520740" cy="4841737"/>
          </a:xfrm>
          <a:prstGeom prst="rect">
            <a:avLst/>
          </a:prstGeom>
          <a:noFill/>
        </p:spPr>
      </p:pic>
      <p:pic>
        <p:nvPicPr>
          <p:cNvPr id="5124" name="Picture 4" descr="C:\Users\школа\Pictures\2015-09-10\004.jpg"/>
          <p:cNvPicPr>
            <a:picLocks noChangeAspect="1" noChangeArrowheads="1"/>
          </p:cNvPicPr>
          <p:nvPr/>
        </p:nvPicPr>
        <p:blipFill>
          <a:blip r:embed="rId3" cstate="print"/>
          <a:srcRect l="24783" t="16295" r="15923" b="19031"/>
          <a:stretch>
            <a:fillRect/>
          </a:stretch>
        </p:blipFill>
        <p:spPr bwMode="auto">
          <a:xfrm rot="5400000">
            <a:off x="5004047" y="2708921"/>
            <a:ext cx="2880322" cy="432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404664"/>
            <a:ext cx="63552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Самый счастливый день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моей жизни: 10-11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76328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Поездка в Санкт-Петербург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Пошел первый раз в школу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Родилась сестра, племянник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Племянник сказал первый раз мое имя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74065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Каким должен быть ребенок,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которым нет проблем: 8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628800"/>
          <a:ext cx="7776864" cy="2880320"/>
        </p:xfrm>
        <a:graphic>
          <a:graphicData uri="http://schemas.openxmlformats.org/drawingml/2006/table">
            <a:tbl>
              <a:tblPr/>
              <a:tblGrid>
                <a:gridCol w="6807281"/>
                <a:gridCol w="969583"/>
              </a:tblGrid>
              <a:tr h="144016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послушный, хорошо учится, не нервирует родителей, воспитанный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еще который сидит дома и никуда не ходит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5368" y="260648"/>
            <a:ext cx="54134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что могут не любить родители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своих детей 1-11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980732"/>
          <a:ext cx="828092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5886"/>
                <a:gridCol w="1695034"/>
              </a:tblGrid>
              <a:tr h="529522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Варианты, предложенные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ответивших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Затрудняюсь ответить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 родители любят своих детей такими, какие они 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не слушаются своих</a:t>
                      </a:r>
                      <a:r>
                        <a:rPr lang="ru-RU" baseline="0" dirty="0" smtClean="0"/>
                        <a:t>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Плохие отметки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врут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нецензурно выражаются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За проступки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Курение, наркотики, алкоголь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родители выпивают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не хотят трудиться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Воровство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Опоздание в школу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Уродец, неумный (7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06786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мешают родителям, они их раздражают (9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340768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3600" b="1" dirty="0" smtClean="0">
              <a:solidFill>
                <a:srgbClr val="0066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6600"/>
                </a:solidFill>
              </a:rPr>
              <a:t>Школа, семья и психическое здоровье школьника</a:t>
            </a:r>
            <a:endParaRPr kumimoji="0" lang="ru-RU" sz="36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071810"/>
            <a:ext cx="5715040" cy="34290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школьников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8604"/>
            <a:ext cx="8654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Родительское собрание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14298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координация усилий школы и семьи в решении проблемы сохранения и укрепления психического здоровья школьника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714356"/>
            <a:ext cx="386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785918" y="1785926"/>
            <a:ext cx="1214446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786446" y="1785926"/>
            <a:ext cx="1214446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3214686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ЗДОРОВЬЕ как отсутствие заболеваний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3286124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ЗДОРОВЬЕ как умение человека осознавать свои потребности и удовлетворять их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521495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Психическое здоровье – собственная жизнеспособность индивида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6600"/>
                </a:solidFill>
              </a:rPr>
              <a:t>Если человек знает о приемах поддержания здоровья, значит ли это, что он ведет здоровый образ жизни?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857496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НЕТ! </a:t>
            </a:r>
          </a:p>
          <a:p>
            <a:r>
              <a:rPr lang="ru-RU" sz="3200" dirty="0" smtClean="0"/>
              <a:t>	Многие школьники знают принципы здорового образа жизни, но не следуют им. 	Чтобы стать действенным фактором поведения, они должны стать фактором убеждения. </a:t>
            </a:r>
          </a:p>
          <a:p>
            <a:r>
              <a:rPr lang="ru-RU" sz="3200" dirty="0" smtClean="0"/>
              <a:t>	</a:t>
            </a:r>
            <a:r>
              <a:rPr lang="ru-RU" sz="3200" dirty="0" smtClean="0">
                <a:solidFill>
                  <a:srgbClr val="FF0000"/>
                </a:solidFill>
              </a:rPr>
              <a:t>А это задача и семьи, и школы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714356"/>
            <a:ext cx="251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Стресс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714744" y="2714620"/>
            <a:ext cx="1714512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071538" y="1643050"/>
            <a:ext cx="28575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00760" y="1785926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292893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мобилизирующий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285749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разрушительный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74295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Последствия</a:t>
            </a:r>
          </a:p>
          <a:p>
            <a:pPr>
              <a:buFontTx/>
              <a:buChar char="-"/>
            </a:pPr>
            <a:r>
              <a:rPr lang="ru-RU" sz="2400" b="1" dirty="0" smtClean="0"/>
              <a:t>Нарушение психического здоровья школьника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Ощущение безродности, бесперспективности, нереализованности, опустошенности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Психологические травмы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Бытовой экстремизм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Сектантство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8"/>
            <a:ext cx="6935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Вредные воздействия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7366" y="2967335"/>
            <a:ext cx="346928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Факторы риска для </a:t>
            </a: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психического здоровья ребенка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143116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Стрессовая тактика </a:t>
            </a:r>
            <a:r>
              <a:rPr lang="ru-RU" sz="2000" b="1" dirty="0" smtClean="0"/>
              <a:t>педагогического воздействия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142873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Учебная </a:t>
            </a:r>
            <a:r>
              <a:rPr lang="ru-RU" sz="2000" b="1" dirty="0" smtClean="0">
                <a:solidFill>
                  <a:srgbClr val="FF0000"/>
                </a:solidFill>
              </a:rPr>
              <a:t>перегрузка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521495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Ситуация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семье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143512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Некомпетентность </a:t>
            </a:r>
            <a:r>
              <a:rPr lang="ru-RU" sz="2000" b="1" dirty="0" smtClean="0"/>
              <a:t>педагогов и родителей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2285992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Зависимости</a:t>
            </a:r>
            <a:r>
              <a:rPr lang="ru-RU" sz="2000" b="1" dirty="0" smtClean="0"/>
              <a:t>: компьютерная, игровая, наркотическая</a:t>
            </a:r>
            <a:endParaRPr lang="ru-RU" sz="2000" b="1" dirty="0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393405" y="2321711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815237">
            <a:off x="2277265" y="3281686"/>
            <a:ext cx="625935" cy="415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709179">
            <a:off x="6037055" y="3228805"/>
            <a:ext cx="5810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923463">
            <a:off x="2323824" y="4823927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345843">
            <a:off x="6392065" y="476913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3197" y="500042"/>
            <a:ext cx="67684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сохранить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психическое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 школьника?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Всегда </a:t>
            </a:r>
            <a:r>
              <a:rPr lang="ru-RU" sz="2000" b="1" dirty="0" smtClean="0"/>
              <a:t>находите время поговорить </a:t>
            </a:r>
            <a:r>
              <a:rPr lang="ru-RU" sz="2000" dirty="0" smtClean="0"/>
              <a:t>с ребенком. </a:t>
            </a:r>
            <a:r>
              <a:rPr lang="ru-RU" sz="2000" b="1" dirty="0" smtClean="0"/>
              <a:t>Интересуйтесь</a:t>
            </a:r>
            <a:r>
              <a:rPr lang="ru-RU" sz="2000" dirty="0" smtClean="0"/>
              <a:t> его проблемами, вникайте в возникающие у него сложности, обсуждайте их, давайте советы.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Не оказывайте нажима </a:t>
            </a:r>
            <a:r>
              <a:rPr lang="ru-RU" sz="2000" dirty="0" smtClean="0"/>
              <a:t>на ребенка, признайте его право самостоятельно принимать решения, уважайте его право на собственное мнение.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Научитесь </a:t>
            </a:r>
            <a:r>
              <a:rPr lang="ru-RU" sz="2000" b="1" dirty="0" smtClean="0"/>
              <a:t>относиться к ребенку как равноправному партнеру</a:t>
            </a:r>
            <a:r>
              <a:rPr lang="ru-RU" sz="2000" dirty="0" smtClean="0"/>
              <a:t>, который пока просто обладает меньшим жизненным опытом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Не унижайте </a:t>
            </a:r>
            <a:r>
              <a:rPr lang="ru-RU" sz="2000" dirty="0" smtClean="0"/>
              <a:t>ребенка криком, исключите из практики «психологические пощечины»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Не требуйте от ребенка невозможного </a:t>
            </a:r>
            <a:r>
              <a:rPr lang="ru-RU" sz="2000" dirty="0" smtClean="0"/>
              <a:t>в учении, сочетайте разумную требовательность с похвалой. Радуйтесь вместе с ребенком даже маленьким успехам.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Осознайте, что </a:t>
            </a:r>
            <a:r>
              <a:rPr lang="ru-RU" sz="2000" b="1" dirty="0" smtClean="0"/>
              <a:t>взрослеющий подросток не всегда адекватен </a:t>
            </a:r>
            <a:r>
              <a:rPr lang="ru-RU" sz="2000" dirty="0" smtClean="0"/>
              <a:t>в своих поступках в силу физиологических особенностей. </a:t>
            </a:r>
          </a:p>
          <a:p>
            <a:pPr marL="342900" indent="-342900"/>
            <a:r>
              <a:rPr lang="ru-RU" sz="2000" b="1" dirty="0" smtClean="0">
                <a:solidFill>
                  <a:srgbClr val="FF0000"/>
                </a:solidFill>
              </a:rPr>
              <a:t>                                Умейте прощать, «лечите» добром.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Мониторинговые исследования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 учащимися школы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7053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Лучик доброты: 1-2 класс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школа\Pictures\2015-09-10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35001" y="2789535"/>
            <a:ext cx="2640956" cy="3631854"/>
          </a:xfrm>
          <a:prstGeom prst="rect">
            <a:avLst/>
          </a:prstGeom>
          <a:noFill/>
        </p:spPr>
      </p:pic>
      <p:pic>
        <p:nvPicPr>
          <p:cNvPr id="1027" name="Picture 3" descr="C:\Users\школа\Pictures\2015-09-10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29352" y="2843656"/>
            <a:ext cx="2736304" cy="376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Семья: 3-4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школа\Desktop\рисунки 3-4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46592" y="861720"/>
            <a:ext cx="2169701" cy="2983782"/>
          </a:xfrm>
          <a:prstGeom prst="rect">
            <a:avLst/>
          </a:prstGeom>
          <a:noFill/>
        </p:spPr>
      </p:pic>
      <p:pic>
        <p:nvPicPr>
          <p:cNvPr id="2051" name="Picture 3" descr="C:\Users\школа\Desktop\рисунки 3-4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15685" y="949011"/>
            <a:ext cx="2088232" cy="2871746"/>
          </a:xfrm>
          <a:prstGeom prst="rect">
            <a:avLst/>
          </a:prstGeom>
          <a:noFill/>
        </p:spPr>
      </p:pic>
      <p:pic>
        <p:nvPicPr>
          <p:cNvPr id="2052" name="Picture 4" descr="C:\Users\школа\Desktop\рисунки 3-4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52125" y="3304459"/>
            <a:ext cx="2199190" cy="3024336"/>
          </a:xfrm>
          <a:prstGeom prst="rect">
            <a:avLst/>
          </a:prstGeom>
          <a:noFill/>
        </p:spPr>
      </p:pic>
      <p:pic>
        <p:nvPicPr>
          <p:cNvPr id="2053" name="Picture 5" descr="C:\Users\школа\Desktop\рисунки 3-4\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84139" y="3284813"/>
            <a:ext cx="2303913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рисунки 3-4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10631" y="-110432"/>
            <a:ext cx="2745679" cy="3775870"/>
          </a:xfrm>
          <a:prstGeom prst="rect">
            <a:avLst/>
          </a:prstGeom>
          <a:noFill/>
        </p:spPr>
      </p:pic>
      <p:pic>
        <p:nvPicPr>
          <p:cNvPr id="3075" name="Picture 3" descr="C:\Users\школа\Desktop\рисунки 3-4\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87095" y="-110431"/>
            <a:ext cx="2745679" cy="3775870"/>
          </a:xfrm>
          <a:prstGeom prst="rect">
            <a:avLst/>
          </a:prstGeom>
          <a:noFill/>
        </p:spPr>
      </p:pic>
      <p:pic>
        <p:nvPicPr>
          <p:cNvPr id="3076" name="Picture 4" descr="C:\Users\школа\Desktop\рисунки 3-4\007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 rot="5400000">
            <a:off x="900808" y="2851720"/>
            <a:ext cx="2693317" cy="3703862"/>
          </a:xfrm>
          <a:prstGeom prst="rect">
            <a:avLst/>
          </a:prstGeom>
          <a:noFill/>
        </p:spPr>
      </p:pic>
      <p:pic>
        <p:nvPicPr>
          <p:cNvPr id="3077" name="Picture 5" descr="C:\Users\школа\Desktop\рисунки 3-4\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72980" y="2928019"/>
            <a:ext cx="267044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21777EE8180D4C8835E2A5D34AE1EC" ma:contentTypeVersion="1" ma:contentTypeDescription="Создание документа." ma:contentTypeScope="" ma:versionID="16f1c869687b78323e6352c32789dc9b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c67012f25faba2b5066f323af6f59606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SWXKEJWT4FA5-1851142400-2017</_dlc_DocId>
    <_dlc_DocIdUrl xmlns="369ecff9-9d91-49ad-b6c8-2386e6911df0">
      <Url>http://xn--44-6kcadhwnl3cfdx.xn--p1ai/MR/Voch/1/_layouts/15/DocIdRedir.aspx?ID=SWXKEJWT4FA5-1851142400-2017</Url>
      <Description>SWXKEJWT4FA5-1851142400-2017</Description>
    </_dlc_DocIdUrl>
  </documentManagement>
</p:properties>
</file>

<file path=customXml/itemProps1.xml><?xml version="1.0" encoding="utf-8"?>
<ds:datastoreItem xmlns:ds="http://schemas.openxmlformats.org/officeDocument/2006/customXml" ds:itemID="{FE6325FE-FDB0-4FA8-A296-E84FB3D98818}"/>
</file>

<file path=customXml/itemProps2.xml><?xml version="1.0" encoding="utf-8"?>
<ds:datastoreItem xmlns:ds="http://schemas.openxmlformats.org/officeDocument/2006/customXml" ds:itemID="{FDC4D70A-FA1A-49B8-9CA7-1A1B1BB45354}"/>
</file>

<file path=customXml/itemProps3.xml><?xml version="1.0" encoding="utf-8"?>
<ds:datastoreItem xmlns:ds="http://schemas.openxmlformats.org/officeDocument/2006/customXml" ds:itemID="{465D20EC-31EB-465E-B0B1-88636C1BB788}"/>
</file>

<file path=customXml/itemProps4.xml><?xml version="1.0" encoding="utf-8"?>
<ds:datastoreItem xmlns:ds="http://schemas.openxmlformats.org/officeDocument/2006/customXml" ds:itemID="{0F8F4A4A-10B4-4D3D-9268-5F83A729F0E4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464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Мониторинговые исследования  с учащимися школы</vt:lpstr>
      <vt:lpstr>Семья: 3-4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школа</cp:lastModifiedBy>
  <cp:revision>18</cp:revision>
  <dcterms:created xsi:type="dcterms:W3CDTF">2013-08-20T19:23:00Z</dcterms:created>
  <dcterms:modified xsi:type="dcterms:W3CDTF">2015-09-10T11:10:24Z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0x0101003E21777EE8180D4C8835E2A5D34AE1EC</vt:lpwstr>
  </property>
  <property fmtid="{D5CDD505-2E9C-101B-9397-08002B2CF9AE}" pid="3" name="_dlc_DocIdItemGuid">
    <vt:lpwstr>d5c9257f-638a-4ccd-b950-2d4eb9451021</vt:lpwstr>
  </property>
</Properties>
</file>