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" r:id="rId2"/>
    <p:sldId id="279" r:id="rId3"/>
    <p:sldId id="284" r:id="rId4"/>
    <p:sldId id="285" r:id="rId5"/>
    <p:sldId id="286" r:id="rId6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4F3FF"/>
    <a:srgbClr val="E7E7FD"/>
    <a:srgbClr val="FADEFB"/>
    <a:srgbClr val="E1D2FE"/>
    <a:srgbClr val="FFFFFF"/>
    <a:srgbClr val="CCFFFF"/>
    <a:srgbClr val="666699"/>
    <a:srgbClr val="99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1206" y="-834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F0934-9FA4-4474-95F5-DB33626B44FE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4"/>
            <a:ext cx="5438140" cy="38879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8825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378825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F7EC4F-ACE0-4765-B98C-38AEC0EFBD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75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35038" y="1341438"/>
            <a:ext cx="4832350" cy="36242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418681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35038" y="1341438"/>
            <a:ext cx="4832350" cy="36242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41868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670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17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23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39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46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586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4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5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31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3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A737-BD68-40AD-8978-BF8DCDE3CA58}" type="datetimeFigureOut">
              <a:rPr lang="ru-RU" smtClean="0"/>
              <a:pPr/>
              <a:t>07.02.2019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E9D54-0B43-4EA8-B28E-D035DB4D1F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27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garantf1://71966784.0/" TargetMode="External"/><Relationship Id="rId7" Type="http://schemas.openxmlformats.org/officeDocument/2006/relationships/hyperlink" Target="garantf1://71748776.0/" TargetMode="External"/><Relationship Id="rId2" Type="http://schemas.openxmlformats.org/officeDocument/2006/relationships/hyperlink" Target="garantf1://72036940.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arantf1://72039588.0/" TargetMode="External"/><Relationship Id="rId5" Type="http://schemas.openxmlformats.org/officeDocument/2006/relationships/hyperlink" Target="garantf1://72039522.0/" TargetMode="External"/><Relationship Id="rId4" Type="http://schemas.openxmlformats.org/officeDocument/2006/relationships/hyperlink" Target="garantf1://71973232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" r="1221"/>
          <a:stretch/>
        </p:blipFill>
        <p:spPr>
          <a:xfrm flipH="1">
            <a:off x="1324075" y="1077642"/>
            <a:ext cx="6495853" cy="56532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35695" y="620692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563943" y="158721"/>
            <a:ext cx="1133523" cy="923941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888023" y="1460083"/>
            <a:ext cx="7752292" cy="34761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«О ЗАКЛЮЧЕНИИ ТРУДОВЫХ ДОГОВОРОВ С РУКОВОДИТЕЛЯМИ ОБРАЗОВАТЕЛЬНЫХ ОРГАНИЗАЦИЙ»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99992" y="5077057"/>
            <a:ext cx="4536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b="1" dirty="0" smtClean="0">
                <a:solidFill>
                  <a:srgbClr val="06068F"/>
                </a:solidFill>
                <a:latin typeface="Arial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606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4764169" y="374471"/>
            <a:ext cx="423581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9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ДЕПАРТАМЕНТ ОБРАЗОВАНИЯ И НАУКИ </a:t>
            </a:r>
            <a:r>
              <a:rPr lang="ru-RU" sz="900" b="1" dirty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КОСТРОМСКОЙ ОБЛАСТИ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428233" y="5312060"/>
            <a:ext cx="45365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Штанова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Ольга Сергеевна,</a:t>
            </a:r>
          </a:p>
          <a:p>
            <a:pPr algn="r"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консультант отдела информационного, кадрового и правового обеспечения департамента образования </a:t>
            </a:r>
          </a:p>
          <a:p>
            <a:pPr algn="r">
              <a:defRPr/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науки Костромской области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9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5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14340" name="AutoShape 7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1600">
              <a:solidFill>
                <a:srgbClr val="000000"/>
              </a:solidFill>
            </a:endParaRPr>
          </a:p>
        </p:txBody>
      </p:sp>
      <p:sp>
        <p:nvSpPr>
          <p:cNvPr id="14341" name="AutoShape 92" descr="https://xn--d1axz.xn--p1ai/static/img/svg/rms_logo_bi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 sz="1600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5" y="246199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5"/>
          <p:cNvSpPr>
            <a:spLocks noChangeArrowheads="1"/>
          </p:cNvSpPr>
          <p:nvPr/>
        </p:nvSpPr>
        <p:spPr bwMode="auto">
          <a:xfrm>
            <a:off x="4310744" y="-24"/>
            <a:ext cx="46892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8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ДЕПАРТАМЕНТ ОБРАЗОВАНИЯ И НАУКИ КОСТРОМСКОЙ </a:t>
            </a:r>
            <a:r>
              <a:rPr lang="ru-RU" sz="800" b="1" dirty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ОБЛАСТИ</a:t>
            </a:r>
          </a:p>
        </p:txBody>
      </p:sp>
      <p:pic>
        <p:nvPicPr>
          <p:cNvPr id="18" name="Изображение 11" descr="gerb1.png"/>
          <p:cNvPicPr>
            <a:picLocks noChangeAspect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71406" y="71438"/>
            <a:ext cx="702317" cy="610172"/>
          </a:xfrm>
          <a:prstGeom prst="rect">
            <a:avLst/>
          </a:prstGeom>
        </p:spPr>
      </p:pic>
      <p:sp>
        <p:nvSpPr>
          <p:cNvPr id="47" name="Прямоугольник 15"/>
          <p:cNvSpPr>
            <a:spLocks noChangeArrowheads="1"/>
          </p:cNvSpPr>
          <p:nvPr/>
        </p:nvSpPr>
        <p:spPr bwMode="auto">
          <a:xfrm>
            <a:off x="645305" y="422797"/>
            <a:ext cx="82153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НОРМАТИВНАЯ БАЗА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06" y="2471783"/>
            <a:ext cx="9072593" cy="844732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ПОСТАНОВЛЕНИЕ ПРАВИТЕЛЬСТВА РФ ОТ 9 НОЯБРЯ 2018 Г. № 1338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«О ВНЕСЕНИИ ИЗМЕНЕНИЙ В НЕКОТОРЫЕ АКТЫ ПРАВИТЕЛЬСТВА РОССИЙСКОЙ ФЕДЕРАЦИИ»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0339" y="805470"/>
            <a:ext cx="9072593" cy="710220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ПОСТАНОВЛЕНИЕ ПРАВИТЕЛЬСТВА РФ ОТ 12 АПРЕЛЯ 2013 Г. № 329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«О ТИПОВОЙ ФОРМЕ ТРУДОВОГО ДОГОВОРА С РУКОВОДИТЕЛЕМ ГОСУДАРСТВЕННОГО (МУНИЦИПАЛЬНОГО) УЧРЕЖДЕНИЯ»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1406" y="1615930"/>
            <a:ext cx="9072593" cy="710220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ПОСТАНОВЛЕНИЕ ПРАВИТЕЛЬСТВА РФ ОТ 26 ИЮЛЯ 2018 Г. № 873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«О ВНЕСЕНИИ ИЗМЕНЕНИЙ В ТИПОВУЮ ФОРМУ ТРУДОВОГО ДОГОВОРА С РУКОВОДИТЕЛЕМ ГОСУДАРСТВЕННОГО (МУНИЦИПАЛЬНОГО) УЧРЕЖДЕНИЯ»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100252" y="3505200"/>
            <a:ext cx="9032679" cy="3352800"/>
          </a:xfrm>
          <a:prstGeom prst="downArrow">
            <a:avLst>
              <a:gd name="adj1" fmla="val 69871"/>
              <a:gd name="adj2" fmla="val 56400"/>
            </a:avLst>
          </a:prstGeom>
          <a:solidFill>
            <a:srgbClr val="E7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5575" y="4026627"/>
            <a:ext cx="1954875" cy="26386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РУКОВОДИТЕЛЬ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обязан обеспечивать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выполнение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плана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устранению недостатков, выявленных в ходе независимой оценки качества условий оказания услуг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учреждением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 9.,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пп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р1)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246811" y="4026627"/>
            <a:ext cx="2427785" cy="2638698"/>
          </a:xfrm>
          <a:prstGeom prst="roundRect">
            <a:avLst/>
          </a:prstGeom>
          <a:solidFill>
            <a:srgbClr val="DDDDDD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РАБОТОДАТЕЛЬ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проводить оценку эффективности работы руководителя с учетом результатов независимой оценки качества условий оказания услуг учреждением и выполнения плана по устранению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недостатков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(п. 11,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пп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в1)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829447" y="4000502"/>
            <a:ext cx="2192111" cy="2638698"/>
          </a:xfrm>
          <a:prstGeom prst="roundRect">
            <a:avLst/>
          </a:prstGeom>
          <a:solidFill>
            <a:srgbClr val="DDDDDD"/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РАБОТОДАТЕЛЬ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 устанавливать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показатели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эффективности работы руководителя в целях его стимулирования, в том числе выполнение квоты по приему на работу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инвалидов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(п. 11, </a:t>
            </a:r>
            <a:r>
              <a:rPr lang="ru-RU" sz="1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пп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в)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106194" y="4026627"/>
            <a:ext cx="1893791" cy="263869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РУКОВОДИТЕЛЬ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скорректированы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оплаты труда </a:t>
            </a:r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форма типового договора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дополнена пунктом 20.1 и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сноской 8.1)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05234" y="3646350"/>
            <a:ext cx="5521235" cy="243840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Нововведение в типовой форме договора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07975" y="3480581"/>
            <a:ext cx="8793571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34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трелка вниз 2"/>
          <p:cNvSpPr/>
          <p:nvPr/>
        </p:nvSpPr>
        <p:spPr>
          <a:xfrm>
            <a:off x="38100" y="730574"/>
            <a:ext cx="8692008" cy="6127426"/>
          </a:xfrm>
          <a:prstGeom prst="downArrow">
            <a:avLst>
              <a:gd name="adj1" fmla="val 10258"/>
              <a:gd name="adj2" fmla="val 56400"/>
            </a:avLst>
          </a:prstGeom>
          <a:solidFill>
            <a:srgbClr val="E7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9" name="AutoShape 5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40" name="AutoShape 7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41" name="AutoShape 92" descr="https://xn--d1axz.xn--p1ai/static/img/svg/rms_logo_bi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5" y="246199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</a:endParaRPr>
          </a:p>
        </p:txBody>
      </p:sp>
      <p:sp>
        <p:nvSpPr>
          <p:cNvPr id="17" name="Прямоугольник 15"/>
          <p:cNvSpPr>
            <a:spLocks noChangeArrowheads="1"/>
          </p:cNvSpPr>
          <p:nvPr/>
        </p:nvSpPr>
        <p:spPr bwMode="auto">
          <a:xfrm>
            <a:off x="3892732" y="-24"/>
            <a:ext cx="51072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000" b="1" dirty="0" smtClean="0">
                <a:solidFill>
                  <a:srgbClr val="06068F"/>
                </a:solidFill>
                <a:latin typeface="Times New Roman" pitchFamily="18" charset="0"/>
                <a:cs typeface="Times New Roman" pitchFamily="18" charset="0"/>
              </a:rPr>
              <a:t>ДЕПАРТАМЕНТ ОБРАЗОВАНИЯ  И НАУКИ КОСТРОМСКОЙ </a:t>
            </a:r>
            <a:r>
              <a:rPr lang="ru-RU" sz="1000" b="1" dirty="0">
                <a:solidFill>
                  <a:srgbClr val="06068F"/>
                </a:solidFill>
                <a:latin typeface="Times New Roman" pitchFamily="18" charset="0"/>
                <a:cs typeface="Times New Roman" pitchFamily="18" charset="0"/>
              </a:rPr>
              <a:t>ОБЛАСТИ</a:t>
            </a:r>
          </a:p>
        </p:txBody>
      </p:sp>
      <p:pic>
        <p:nvPicPr>
          <p:cNvPr id="18" name="Изображение 11" descr="gerb1.png"/>
          <p:cNvPicPr>
            <a:picLocks noChangeAspect="1"/>
          </p:cNvPicPr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71406" y="71438"/>
            <a:ext cx="702317" cy="610172"/>
          </a:xfrm>
          <a:prstGeom prst="rect">
            <a:avLst/>
          </a:prstGeom>
        </p:spPr>
      </p:pic>
      <p:sp>
        <p:nvSpPr>
          <p:cNvPr id="47" name="Прямоугольник 15"/>
          <p:cNvSpPr>
            <a:spLocks noChangeArrowheads="1"/>
          </p:cNvSpPr>
          <p:nvPr/>
        </p:nvSpPr>
        <p:spPr bwMode="auto">
          <a:xfrm>
            <a:off x="645305" y="422797"/>
            <a:ext cx="82153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КВОТИРОВАНИЕ РАБОЧИХ МЕСТ ДЛЯ ИНВАЛИДОВ И СПЕЦОЦЕНКА УСЛОВИЙ ТРУДА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6201" y="915849"/>
            <a:ext cx="4124687" cy="635727"/>
          </a:xfrm>
          <a:prstGeom prst="round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КВОТИРОВАНИЕ РАБОЧИХ МЕСТАХ ДЛЯ ТРУДОУСТРОЙСТВА ИНВАЛИДОВ</a:t>
            </a:r>
            <a:endParaRPr lang="ru-RU" sz="14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6201" y="1712686"/>
            <a:ext cx="4124687" cy="8316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Костромской области от 11 апреля 2005 г. № 258-ЗКО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«О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содействии трудовой занятости инвалидов в Костромской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области»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6200" y="3737428"/>
            <a:ext cx="4124688" cy="29173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РАБОТОДАТЕЛЬ: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 выделить (создать) рабочее место в рамках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квоты;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вправе отказать инвалиду в приеме на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работу;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разработать локальные нормативные акты,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содержащих сведения о данных рабочих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местах;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ежемесячно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представлять органам службы занятости информацию о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рабочих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местах для трудоустройства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инвалидов, включая информацию о локальных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нормативных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актах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676774" y="905690"/>
            <a:ext cx="4391027" cy="635727"/>
          </a:xfrm>
          <a:prstGeom prst="round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СПЕЦИАЛЬНАЯ ОЦЕНКА УСЛОВИЙ ТРУДА НА РАБОЧИХ МЕСТАХ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6201" y="2735944"/>
            <a:ext cx="4124688" cy="8316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Численность работников больше 100 чел. квота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3%</a:t>
            </a:r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Численность работников больше 35, но меньше 100 чел. –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2%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83576" y="1702527"/>
            <a:ext cx="4391027" cy="831668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ОСНОВАНИЕ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Федеральный закон от 28 декабря 2013 г.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426-ФЗ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«О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специальной оценке условий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труда»</a:t>
            </a:r>
            <a:endParaRPr lang="ru-RU" sz="1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676773" y="2653579"/>
            <a:ext cx="4391027" cy="766350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01.01.2019 года 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100%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рабочих мест имеют специальную оценку условий труда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676771" y="3506289"/>
            <a:ext cx="4391027" cy="2294707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РАБОТОДАТЕЛЬ:</a:t>
            </a:r>
            <a:endParaRPr lang="ru-RU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внедрить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специальную оценку условий труда на рабочих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местах;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ознакомить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работников с результатами проведения </a:t>
            </a:r>
            <a:r>
              <a:rPr lang="ru-RU" sz="13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спецоценки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условий труда на их рабочих местах под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роспись в течение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дней после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ее проведения;</a:t>
            </a:r>
            <a:endParaRPr lang="ru-RU" sz="1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обязан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размещать на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сайте организации 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отчеты с результатами </a:t>
            </a:r>
            <a:r>
              <a:rPr lang="ru-RU" sz="13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спецоценки</a:t>
            </a:r>
            <a:r>
              <a:rPr lang="ru-RU" sz="13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течение 30 дней после ее </a:t>
            </a:r>
            <a:r>
              <a:rPr lang="ru-RU" sz="1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проведения;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1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683576" y="5947959"/>
            <a:ext cx="4391027" cy="766350"/>
          </a:xfrm>
          <a:prstGeom prst="roundRect">
            <a:avLst/>
          </a:prstGeom>
          <a:solidFill>
            <a:srgbClr val="E7E7F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ШТРАФЫ </a:t>
            </a:r>
          </a:p>
          <a:p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организации – от 60 тыс. до 80 тыс. руб.;</a:t>
            </a:r>
          </a:p>
          <a:p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руководителя – </a:t>
            </a:r>
            <a:r>
              <a:rPr lang="ru-RU" sz="1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5 тыс. до 10 тыс. </a:t>
            </a: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руб.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34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AutoShape 5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340" name="AutoShape 7" descr="https://mail.yandex.ru/message_part/DSCN3640.jpg?name=DSCN3640.jpg&amp;hid=1.15&amp;ids=2540000001609787554&amp;no_disposition=y&amp;thumb=y&amp;exif_rotate=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341" name="AutoShape 92" descr="https://xn--d1axz.xn--p1ai/static/img/svg/rms_logo_big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ru-RU" alt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835695" y="246199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5"/>
          <p:cNvSpPr>
            <a:spLocks noChangeArrowheads="1"/>
          </p:cNvSpPr>
          <p:nvPr/>
        </p:nvSpPr>
        <p:spPr bwMode="auto">
          <a:xfrm>
            <a:off x="3892732" y="-24"/>
            <a:ext cx="51072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0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ДЕПАРТАМЕНТ ОБРАЗОВАНИЯ</a:t>
            </a:r>
            <a:r>
              <a:rPr lang="en-US" sz="10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И НИУКИ КОСТРОМСКОЙ </a:t>
            </a:r>
            <a:r>
              <a:rPr lang="ru-RU" sz="1000" b="1" dirty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ОБЛАСТИ</a:t>
            </a:r>
          </a:p>
        </p:txBody>
      </p:sp>
      <p:sp>
        <p:nvSpPr>
          <p:cNvPr id="47" name="Прямоугольник 15"/>
          <p:cNvSpPr>
            <a:spLocks noChangeArrowheads="1"/>
          </p:cNvSpPr>
          <p:nvPr/>
        </p:nvSpPr>
        <p:spPr bwMode="auto">
          <a:xfrm>
            <a:off x="645304" y="769221"/>
            <a:ext cx="821533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500" b="1" dirty="0" smtClean="0">
                <a:latin typeface="Arial" pitchFamily="34" charset="0"/>
                <a:cs typeface="Arial" pitchFamily="34" charset="0"/>
              </a:rPr>
              <a:t>ИЗМЕНЕНИЯ В ТРУДОВОМ ЗАКОНОДАТЕЛЬСТВЕ</a:t>
            </a:r>
            <a:endParaRPr lang="ru-RU" sz="15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334696"/>
              </p:ext>
            </p:extLst>
          </p:nvPr>
        </p:nvGraphicFramePr>
        <p:xfrm>
          <a:off x="0" y="1485192"/>
          <a:ext cx="9143999" cy="5251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9504"/>
                <a:gridCol w="1618688"/>
                <a:gridCol w="5135807"/>
              </a:tblGrid>
              <a:tr h="7393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Нормативный акт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Дата вступления в силу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Суть изменений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</a:tr>
              <a:tr h="6035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Федеральный закон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от 25.12.2018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481-ФЗ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01.01.19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МРОТ увеличен до 11280 рублей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  <a:tr h="73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Федеральный закон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от 03.10.2018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353-ФЗ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01.01.19</a:t>
                      </a:r>
                      <a:endParaRPr lang="ru-RU" sz="14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Установлено право работников на освобождение от работы с сохранением среднего заработка для прохождения диспансеризации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  <a:tr h="9858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Федеральный закон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от 11.10.2018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360-ФЗ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Arial" pitchFamily="34" charset="0"/>
                          <a:cs typeface="Arial" pitchFamily="34" charset="0"/>
                        </a:rPr>
                        <a:t>22.10.18</a:t>
                      </a:r>
                      <a:endParaRPr lang="ru-RU" sz="1400" b="1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ТК РФ дополнен нормой, устанавливающей право работников, имеющих трех и более детей в возрасте до 12 лет, на использование ежегодного оплачиваемого отпуска в удобное для них время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  <a:tr h="9513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Федеральный закон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 27.12.2018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539-ФЗ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08.01.19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Сумма долга, за взысканием которого взыскатель может обратиться непосредственно к работодателю должника, увеличена до 100 000 рублей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  <a:tr h="7393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6"/>
                        </a:rPr>
                        <a:t>Федеральный закон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 27.12.2018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533-ФЗ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08.01.19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Установлены условия освобождения от уголовной ответственности лиц, совершивших связанные с невыплатой заработной платы преступления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  <a:tr h="492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strike="noStrike" dirty="0">
                          <a:effectLst/>
                          <a:latin typeface="Arial" pitchFamily="34" charset="0"/>
                          <a:cs typeface="Arial" pitchFamily="34" charset="0"/>
                          <a:hlinkClick r:id="rId7"/>
                        </a:rPr>
                        <a:t>Федеральный закон 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от 29.12.2017 </a:t>
                      </a:r>
                      <a:r>
                        <a:rPr lang="ru-RU" sz="1400" b="1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476-ФЗ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01.01.19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Для работников-инвалидов установлена гарантия по сопровождению при содействии их занятости</a:t>
                      </a:r>
                      <a:endParaRPr lang="ru-RU" sz="1400" b="1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615" marR="60615" marT="0" marB="0"/>
                </a:tc>
              </a:tr>
            </a:tbl>
          </a:graphicData>
        </a:graphic>
      </p:graphicFrame>
      <p:pic>
        <p:nvPicPr>
          <p:cNvPr id="1026" name="Picture 2" descr="C:\Users\Пользователь\Pictures\novosti-zakonodatelstva-photo-big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72" y="-24"/>
            <a:ext cx="1465724" cy="140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434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Изображение 13" descr="gerb1.png"/>
          <p:cNvPicPr>
            <a:picLocks noChangeAspect="1"/>
          </p:cNvPicPr>
          <p:nvPr/>
        </p:nvPicPr>
        <p:blipFill rotWithShape="1">
          <a:blip r:embed="rId3" cstate="print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" r="1221"/>
          <a:stretch/>
        </p:blipFill>
        <p:spPr>
          <a:xfrm flipH="1">
            <a:off x="1324075" y="1077642"/>
            <a:ext cx="6495853" cy="5653264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835695" y="620692"/>
            <a:ext cx="7164288" cy="49237"/>
          </a:xfrm>
          <a:prstGeom prst="rect">
            <a:avLst/>
          </a:prstGeom>
          <a:gradFill flip="none" rotWithShape="1">
            <a:gsLst>
              <a:gs pos="0">
                <a:srgbClr val="06068F"/>
              </a:gs>
              <a:gs pos="100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A3D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Изображение 11" descr="gerb1.png"/>
          <p:cNvPicPr>
            <a:picLocks noChangeAspect="1"/>
          </p:cNvPicPr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20"/>
          <a:stretch/>
        </p:blipFill>
        <p:spPr>
          <a:xfrm flipH="1">
            <a:off x="563943" y="158721"/>
            <a:ext cx="1133523" cy="923941"/>
          </a:xfrm>
          <a:prstGeom prst="rect">
            <a:avLst/>
          </a:prstGeom>
        </p:spPr>
      </p:pic>
      <p:sp>
        <p:nvSpPr>
          <p:cNvPr id="14344" name="Text Box 13"/>
          <p:cNvSpPr txBox="1">
            <a:spLocks noChangeArrowheads="1"/>
          </p:cNvSpPr>
          <p:nvPr/>
        </p:nvSpPr>
        <p:spPr bwMode="auto">
          <a:xfrm>
            <a:off x="888023" y="1460083"/>
            <a:ext cx="7752292" cy="347619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БЛАГОДАРЮ ЗА ВНИМАНИЕ!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99992" y="5077057"/>
            <a:ext cx="4536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b="1" dirty="0" smtClean="0">
                <a:solidFill>
                  <a:srgbClr val="0606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>
              <a:solidFill>
                <a:srgbClr val="06068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15"/>
          <p:cNvSpPr>
            <a:spLocks noChangeArrowheads="1"/>
          </p:cNvSpPr>
          <p:nvPr/>
        </p:nvSpPr>
        <p:spPr bwMode="auto">
          <a:xfrm>
            <a:off x="4764169" y="374471"/>
            <a:ext cx="423581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900" b="1" dirty="0" smtClean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ДЕПАРТАМЕНТ ОБРАЗОВАНИЯ И НАУКИ </a:t>
            </a:r>
            <a:r>
              <a:rPr lang="ru-RU" sz="900" b="1" dirty="0">
                <a:solidFill>
                  <a:srgbClr val="06068F"/>
                </a:solidFill>
                <a:latin typeface="Arial" pitchFamily="34" charset="0"/>
                <a:cs typeface="Arial" pitchFamily="34" charset="0"/>
              </a:rPr>
              <a:t>КОСТРОМСКОЙ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006013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E21777EE8180D4C8835E2A5D34AE1EC" ma:contentTypeVersion="1" ma:contentTypeDescription="Создание документа." ma:contentTypeScope="" ma:versionID="16f1c869687b78323e6352c32789dc9b">
  <xsd:schema xmlns:xsd="http://www.w3.org/2001/XMLSchema" xmlns:xs="http://www.w3.org/2001/XMLSchema" xmlns:p="http://schemas.microsoft.com/office/2006/metadata/properties" xmlns:ns2="369ecff9-9d91-49ad-b6c8-2386e6911df0" targetNamespace="http://schemas.microsoft.com/office/2006/metadata/properties" ma:root="true" ma:fieldsID="c67012f25faba2b5066f323af6f59606" ns2:_="">
    <xsd:import namespace="369ecff9-9d91-49ad-b6c8-2386e6911df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ff9-9d91-49ad-b6c8-2386e6911d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9ecff9-9d91-49ad-b6c8-2386e6911df0">SWXKEJWT4FA5-1851142400-1948</_dlc_DocId>
    <_dlc_DocIdUrl xmlns="369ecff9-9d91-49ad-b6c8-2386e6911df0">
      <Url>http://edu-sps.koiro.local/MR/Voch/1/_layouts/15/DocIdRedir.aspx?ID=SWXKEJWT4FA5-1851142400-1948</Url>
      <Description>SWXKEJWT4FA5-1851142400-1948</Description>
    </_dlc_DocIdUrl>
  </documentManagement>
</p:properties>
</file>

<file path=customXml/itemProps1.xml><?xml version="1.0" encoding="utf-8"?>
<ds:datastoreItem xmlns:ds="http://schemas.openxmlformats.org/officeDocument/2006/customXml" ds:itemID="{AF7AC16D-C330-4894-846D-F11F269B6ED4}"/>
</file>

<file path=customXml/itemProps2.xml><?xml version="1.0" encoding="utf-8"?>
<ds:datastoreItem xmlns:ds="http://schemas.openxmlformats.org/officeDocument/2006/customXml" ds:itemID="{977C19F9-419C-4B7A-937E-63DACB33AA0B}"/>
</file>

<file path=customXml/itemProps3.xml><?xml version="1.0" encoding="utf-8"?>
<ds:datastoreItem xmlns:ds="http://schemas.openxmlformats.org/officeDocument/2006/customXml" ds:itemID="{6A510F90-B237-42E7-90CA-CFDAEC8B6D91}"/>
</file>

<file path=customXml/itemProps4.xml><?xml version="1.0" encoding="utf-8"?>
<ds:datastoreItem xmlns:ds="http://schemas.openxmlformats.org/officeDocument/2006/customXml" ds:itemID="{A2D0A532-F244-430E-B410-7C58967FF36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1265</TotalTime>
  <Words>628</Words>
  <Application>Microsoft Office PowerPoint</Application>
  <PresentationFormat>Экран (4:3)</PresentationFormat>
  <Paragraphs>73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Пользователь</cp:lastModifiedBy>
  <cp:revision>157</cp:revision>
  <cp:lastPrinted>2019-01-18T08:19:06Z</cp:lastPrinted>
  <dcterms:created xsi:type="dcterms:W3CDTF">2017-12-19T15:55:46Z</dcterms:created>
  <dcterms:modified xsi:type="dcterms:W3CDTF">2019-02-07T07:43:57Z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0x0101003E21777EE8180D4C8835E2A5D34AE1EC</vt:lpwstr>
  </property>
  <property fmtid="{D5CDD505-2E9C-101B-9397-08002B2CF9AE}" pid="3" name="_dlc_DocIdItemGuid">
    <vt:lpwstr>537c0f3c-fbb1-4f83-8bb4-4ac1dc86a17f</vt:lpwstr>
  </property>
</Properties>
</file>