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DC235-DD20-4089-899D-194B739F21E1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38CD1-3D30-4F7F-AEB1-C0A25287D9B9}">
      <dgm:prSet phldrT="[Текст]" custT="1"/>
      <dgm:spPr/>
      <dgm:t>
        <a:bodyPr/>
        <a:lstStyle/>
        <a:p>
          <a:r>
            <a:rPr lang="ru-RU" sz="2400" dirty="0" smtClean="0"/>
            <a:t>Региональный	 уровень</a:t>
          </a:r>
          <a:endParaRPr lang="ru-RU" sz="2400" dirty="0"/>
        </a:p>
      </dgm:t>
    </dgm:pt>
    <dgm:pt modelId="{E31DA19D-FB39-4A9D-975A-9B85D8BF6EA0}" type="parTrans" cxnId="{A3138272-56E5-4615-8F86-B99F2FD366AC}">
      <dgm:prSet/>
      <dgm:spPr/>
      <dgm:t>
        <a:bodyPr/>
        <a:lstStyle/>
        <a:p>
          <a:endParaRPr lang="ru-RU"/>
        </a:p>
      </dgm:t>
    </dgm:pt>
    <dgm:pt modelId="{E29113F7-32F5-4DD1-BEE9-544A1D5472D6}" type="sibTrans" cxnId="{A3138272-56E5-4615-8F86-B99F2FD366AC}">
      <dgm:prSet/>
      <dgm:spPr/>
      <dgm:t>
        <a:bodyPr/>
        <a:lstStyle/>
        <a:p>
          <a:endParaRPr lang="ru-RU"/>
        </a:p>
      </dgm:t>
    </dgm:pt>
    <dgm:pt modelId="{1DF07CF6-6F3D-4A04-9B58-8BCC8E948423}">
      <dgm:prSet phldrT="[Текст]" custT="1"/>
      <dgm:spPr/>
      <dgm:t>
        <a:bodyPr/>
        <a:lstStyle/>
        <a:p>
          <a:r>
            <a:rPr lang="ru-RU" sz="2400" dirty="0" smtClean="0"/>
            <a:t>Всероссийский уровень	</a:t>
          </a:r>
          <a:endParaRPr lang="ru-RU" sz="2400" dirty="0"/>
        </a:p>
      </dgm:t>
    </dgm:pt>
    <dgm:pt modelId="{90BE34FC-4950-4392-A7E1-28A11D074865}" type="parTrans" cxnId="{9D4B2B43-07B4-4926-AF59-0B843D95CB7C}">
      <dgm:prSet/>
      <dgm:spPr/>
      <dgm:t>
        <a:bodyPr/>
        <a:lstStyle/>
        <a:p>
          <a:endParaRPr lang="ru-RU"/>
        </a:p>
      </dgm:t>
    </dgm:pt>
    <dgm:pt modelId="{ECFE8777-E10A-4DDA-A617-D7189FC4FAC3}" type="sibTrans" cxnId="{9D4B2B43-07B4-4926-AF59-0B843D95CB7C}">
      <dgm:prSet/>
      <dgm:spPr/>
      <dgm:t>
        <a:bodyPr/>
        <a:lstStyle/>
        <a:p>
          <a:endParaRPr lang="ru-RU"/>
        </a:p>
      </dgm:t>
    </dgm:pt>
    <dgm:pt modelId="{62991548-12C5-46B4-AEC0-0C1B33136298}">
      <dgm:prSet custT="1"/>
      <dgm:spPr/>
      <dgm:t>
        <a:bodyPr/>
        <a:lstStyle/>
        <a:p>
          <a:r>
            <a:rPr lang="ru-RU" sz="2400" dirty="0" smtClean="0"/>
            <a:t>Муниципальный уровень</a:t>
          </a:r>
          <a:endParaRPr lang="ru-RU" sz="2400" dirty="0"/>
        </a:p>
      </dgm:t>
    </dgm:pt>
    <dgm:pt modelId="{3129681A-21D4-4D00-B0A9-041858C073DF}" type="parTrans" cxnId="{DCF95535-AA0A-48BC-852D-6BDAB51F5343}">
      <dgm:prSet/>
      <dgm:spPr/>
      <dgm:t>
        <a:bodyPr/>
        <a:lstStyle/>
        <a:p>
          <a:endParaRPr lang="ru-RU"/>
        </a:p>
      </dgm:t>
    </dgm:pt>
    <dgm:pt modelId="{05C8A870-9975-4F1A-9405-3C7998520EB7}" type="sibTrans" cxnId="{DCF95535-AA0A-48BC-852D-6BDAB51F5343}">
      <dgm:prSet/>
      <dgm:spPr/>
      <dgm:t>
        <a:bodyPr/>
        <a:lstStyle/>
        <a:p>
          <a:endParaRPr lang="ru-RU"/>
        </a:p>
      </dgm:t>
    </dgm:pt>
    <dgm:pt modelId="{CF8B39FC-EB7E-4F87-8C7E-1522C0A8D2C0}" type="pres">
      <dgm:prSet presAssocID="{233DC235-DD20-4089-899D-194B739F21E1}" presName="Name0" presStyleCnt="0">
        <dgm:presLayoutVars>
          <dgm:dir/>
          <dgm:animLvl val="lvl"/>
          <dgm:resizeHandles val="exact"/>
        </dgm:presLayoutVars>
      </dgm:prSet>
      <dgm:spPr/>
    </dgm:pt>
    <dgm:pt modelId="{03203A89-D06E-4244-BA21-C1616916E6EF}" type="pres">
      <dgm:prSet presAssocID="{05638CD1-3D30-4F7F-AEB1-C0A25287D9B9}" presName="compositeNode" presStyleCnt="0">
        <dgm:presLayoutVars>
          <dgm:bulletEnabled val="1"/>
        </dgm:presLayoutVars>
      </dgm:prSet>
      <dgm:spPr/>
    </dgm:pt>
    <dgm:pt modelId="{E52151AC-B75B-4606-B53A-DA7DA0A4E28C}" type="pres">
      <dgm:prSet presAssocID="{05638CD1-3D30-4F7F-AEB1-C0A25287D9B9}" presName="bgRect" presStyleLbl="node1" presStyleIdx="0" presStyleCnt="3" custLinFactX="1744" custLinFactNeighborX="100000" custLinFactNeighborY="4629"/>
      <dgm:spPr/>
    </dgm:pt>
    <dgm:pt modelId="{6D638820-6FDC-40B7-AD8E-234CD018BE63}" type="pres">
      <dgm:prSet presAssocID="{05638CD1-3D30-4F7F-AEB1-C0A25287D9B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D26912E-71E1-4579-98D9-086F0A5B731A}" type="pres">
      <dgm:prSet presAssocID="{E29113F7-32F5-4DD1-BEE9-544A1D5472D6}" presName="hSp" presStyleCnt="0"/>
      <dgm:spPr/>
    </dgm:pt>
    <dgm:pt modelId="{58BD5B7F-0703-421C-9447-A985CE88312D}" type="pres">
      <dgm:prSet presAssocID="{E29113F7-32F5-4DD1-BEE9-544A1D5472D6}" presName="vProcSp" presStyleCnt="0"/>
      <dgm:spPr/>
    </dgm:pt>
    <dgm:pt modelId="{4F22B9AC-ECDC-447A-BAD8-21A8D2D07D55}" type="pres">
      <dgm:prSet presAssocID="{E29113F7-32F5-4DD1-BEE9-544A1D5472D6}" presName="vSp1" presStyleCnt="0"/>
      <dgm:spPr/>
    </dgm:pt>
    <dgm:pt modelId="{4358C08A-74B7-4787-89B9-BA0C043AA1F7}" type="pres">
      <dgm:prSet presAssocID="{E29113F7-32F5-4DD1-BEE9-544A1D5472D6}" presName="simulatedConn" presStyleLbl="solidFgAcc1" presStyleIdx="0" presStyleCnt="2"/>
      <dgm:spPr/>
    </dgm:pt>
    <dgm:pt modelId="{0FF2A4A9-066A-4FC7-9759-168908EF0510}" type="pres">
      <dgm:prSet presAssocID="{E29113F7-32F5-4DD1-BEE9-544A1D5472D6}" presName="vSp2" presStyleCnt="0"/>
      <dgm:spPr/>
    </dgm:pt>
    <dgm:pt modelId="{18D9ADBB-D806-4AB8-B063-C5FED0BCBCCC}" type="pres">
      <dgm:prSet presAssocID="{E29113F7-32F5-4DD1-BEE9-544A1D5472D6}" presName="sibTrans" presStyleCnt="0"/>
      <dgm:spPr/>
    </dgm:pt>
    <dgm:pt modelId="{5C2142E5-9CD2-4583-89BC-E63570939124}" type="pres">
      <dgm:prSet presAssocID="{62991548-12C5-46B4-AEC0-0C1B33136298}" presName="compositeNode" presStyleCnt="0">
        <dgm:presLayoutVars>
          <dgm:bulletEnabled val="1"/>
        </dgm:presLayoutVars>
      </dgm:prSet>
      <dgm:spPr/>
    </dgm:pt>
    <dgm:pt modelId="{736F7EBD-ADC0-47DB-9B63-4D05AFBFB3DF}" type="pres">
      <dgm:prSet presAssocID="{62991548-12C5-46B4-AEC0-0C1B33136298}" presName="bgRect" presStyleLbl="node1" presStyleIdx="1" presStyleCnt="3" custLinFactX="-3666" custLinFactNeighborX="-100000" custLinFactNeighborY="4629"/>
      <dgm:spPr/>
    </dgm:pt>
    <dgm:pt modelId="{DE7D5C3F-B6A8-4D0C-A3E4-4A3DFA66CA2B}" type="pres">
      <dgm:prSet presAssocID="{62991548-12C5-46B4-AEC0-0C1B3313629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F5FF3F42-686A-4509-90A7-C59D63DE0C16}" type="pres">
      <dgm:prSet presAssocID="{05C8A870-9975-4F1A-9405-3C7998520EB7}" presName="hSp" presStyleCnt="0"/>
      <dgm:spPr/>
    </dgm:pt>
    <dgm:pt modelId="{A4B0FA25-32A9-49C0-B283-80CCC4FE2AF2}" type="pres">
      <dgm:prSet presAssocID="{05C8A870-9975-4F1A-9405-3C7998520EB7}" presName="vProcSp" presStyleCnt="0"/>
      <dgm:spPr/>
    </dgm:pt>
    <dgm:pt modelId="{D5D51576-7019-4B4F-9BE9-2A456B76B857}" type="pres">
      <dgm:prSet presAssocID="{05C8A870-9975-4F1A-9405-3C7998520EB7}" presName="vSp1" presStyleCnt="0"/>
      <dgm:spPr/>
    </dgm:pt>
    <dgm:pt modelId="{E964AA4D-DA8E-48B8-A0C7-32CFE588EAB0}" type="pres">
      <dgm:prSet presAssocID="{05C8A870-9975-4F1A-9405-3C7998520EB7}" presName="simulatedConn" presStyleLbl="solidFgAcc1" presStyleIdx="1" presStyleCnt="2"/>
      <dgm:spPr/>
    </dgm:pt>
    <dgm:pt modelId="{CAE4BB1F-03F0-469D-9FB4-8771AE1386DE}" type="pres">
      <dgm:prSet presAssocID="{05C8A870-9975-4F1A-9405-3C7998520EB7}" presName="vSp2" presStyleCnt="0"/>
      <dgm:spPr/>
    </dgm:pt>
    <dgm:pt modelId="{CBEAD4D4-7E2F-4A96-A293-0F1A6A311654}" type="pres">
      <dgm:prSet presAssocID="{05C8A870-9975-4F1A-9405-3C7998520EB7}" presName="sibTrans" presStyleCnt="0"/>
      <dgm:spPr/>
    </dgm:pt>
    <dgm:pt modelId="{35FCACBF-8D37-4059-8D59-CF3D79DC047E}" type="pres">
      <dgm:prSet presAssocID="{1DF07CF6-6F3D-4A04-9B58-8BCC8E948423}" presName="compositeNode" presStyleCnt="0">
        <dgm:presLayoutVars>
          <dgm:bulletEnabled val="1"/>
        </dgm:presLayoutVars>
      </dgm:prSet>
      <dgm:spPr/>
    </dgm:pt>
    <dgm:pt modelId="{F9DDC581-F94F-400A-8501-3F6873392251}" type="pres">
      <dgm:prSet presAssocID="{1DF07CF6-6F3D-4A04-9B58-8BCC8E948423}" presName="bgRect" presStyleLbl="node1" presStyleIdx="2" presStyleCnt="3" custLinFactNeighborX="6966" custLinFactNeighborY="4001"/>
      <dgm:spPr/>
    </dgm:pt>
    <dgm:pt modelId="{985580ED-5BE7-4808-BDB1-79919EF8302B}" type="pres">
      <dgm:prSet presAssocID="{1DF07CF6-6F3D-4A04-9B58-8BCC8E948423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4B2B43-07B4-4926-AF59-0B843D95CB7C}" srcId="{233DC235-DD20-4089-899D-194B739F21E1}" destId="{1DF07CF6-6F3D-4A04-9B58-8BCC8E948423}" srcOrd="2" destOrd="0" parTransId="{90BE34FC-4950-4392-A7E1-28A11D074865}" sibTransId="{ECFE8777-E10A-4DDA-A617-D7189FC4FAC3}"/>
    <dgm:cxn modelId="{BC19A152-B83F-4451-8D9C-DE37F3675310}" type="presOf" srcId="{05638CD1-3D30-4F7F-AEB1-C0A25287D9B9}" destId="{6D638820-6FDC-40B7-AD8E-234CD018BE63}" srcOrd="1" destOrd="0" presId="urn:microsoft.com/office/officeart/2005/8/layout/hProcess7"/>
    <dgm:cxn modelId="{3507D816-5665-4AD0-8083-3A53EF322AE2}" type="presOf" srcId="{233DC235-DD20-4089-899D-194B739F21E1}" destId="{CF8B39FC-EB7E-4F87-8C7E-1522C0A8D2C0}" srcOrd="0" destOrd="0" presId="urn:microsoft.com/office/officeart/2005/8/layout/hProcess7"/>
    <dgm:cxn modelId="{A3138272-56E5-4615-8F86-B99F2FD366AC}" srcId="{233DC235-DD20-4089-899D-194B739F21E1}" destId="{05638CD1-3D30-4F7F-AEB1-C0A25287D9B9}" srcOrd="0" destOrd="0" parTransId="{E31DA19D-FB39-4A9D-975A-9B85D8BF6EA0}" sibTransId="{E29113F7-32F5-4DD1-BEE9-544A1D5472D6}"/>
    <dgm:cxn modelId="{F6FB336F-26D8-4FAC-B3A0-D90134F05838}" type="presOf" srcId="{1DF07CF6-6F3D-4A04-9B58-8BCC8E948423}" destId="{985580ED-5BE7-4808-BDB1-79919EF8302B}" srcOrd="1" destOrd="0" presId="urn:microsoft.com/office/officeart/2005/8/layout/hProcess7"/>
    <dgm:cxn modelId="{DCF95535-AA0A-48BC-852D-6BDAB51F5343}" srcId="{233DC235-DD20-4089-899D-194B739F21E1}" destId="{62991548-12C5-46B4-AEC0-0C1B33136298}" srcOrd="1" destOrd="0" parTransId="{3129681A-21D4-4D00-B0A9-041858C073DF}" sibTransId="{05C8A870-9975-4F1A-9405-3C7998520EB7}"/>
    <dgm:cxn modelId="{08D68CD4-F846-47E9-B130-F4B670F284F8}" type="presOf" srcId="{1DF07CF6-6F3D-4A04-9B58-8BCC8E948423}" destId="{F9DDC581-F94F-400A-8501-3F6873392251}" srcOrd="0" destOrd="0" presId="urn:microsoft.com/office/officeart/2005/8/layout/hProcess7"/>
    <dgm:cxn modelId="{90848EE8-1F23-490A-9FF1-B37A4714BEC7}" type="presOf" srcId="{62991548-12C5-46B4-AEC0-0C1B33136298}" destId="{736F7EBD-ADC0-47DB-9B63-4D05AFBFB3DF}" srcOrd="0" destOrd="0" presId="urn:microsoft.com/office/officeart/2005/8/layout/hProcess7"/>
    <dgm:cxn modelId="{7D9CD83F-B2B8-4220-9549-F320152B8AA7}" type="presOf" srcId="{05638CD1-3D30-4F7F-AEB1-C0A25287D9B9}" destId="{E52151AC-B75B-4606-B53A-DA7DA0A4E28C}" srcOrd="0" destOrd="0" presId="urn:microsoft.com/office/officeart/2005/8/layout/hProcess7"/>
    <dgm:cxn modelId="{2B3A710F-E5A0-48DC-BA23-03B0A98A31FC}" type="presOf" srcId="{62991548-12C5-46B4-AEC0-0C1B33136298}" destId="{DE7D5C3F-B6A8-4D0C-A3E4-4A3DFA66CA2B}" srcOrd="1" destOrd="0" presId="urn:microsoft.com/office/officeart/2005/8/layout/hProcess7"/>
    <dgm:cxn modelId="{76356F3C-698A-4AF8-9989-C681EA20D17D}" type="presParOf" srcId="{CF8B39FC-EB7E-4F87-8C7E-1522C0A8D2C0}" destId="{03203A89-D06E-4244-BA21-C1616916E6EF}" srcOrd="0" destOrd="0" presId="urn:microsoft.com/office/officeart/2005/8/layout/hProcess7"/>
    <dgm:cxn modelId="{1D3CA0F7-B031-41C6-81A9-FA09DE8E5A1B}" type="presParOf" srcId="{03203A89-D06E-4244-BA21-C1616916E6EF}" destId="{E52151AC-B75B-4606-B53A-DA7DA0A4E28C}" srcOrd="0" destOrd="0" presId="urn:microsoft.com/office/officeart/2005/8/layout/hProcess7"/>
    <dgm:cxn modelId="{08CAD311-C5A7-418A-B58A-EE368A51868A}" type="presParOf" srcId="{03203A89-D06E-4244-BA21-C1616916E6EF}" destId="{6D638820-6FDC-40B7-AD8E-234CD018BE63}" srcOrd="1" destOrd="0" presId="urn:microsoft.com/office/officeart/2005/8/layout/hProcess7"/>
    <dgm:cxn modelId="{955BB4CB-8EDF-4893-B98D-0470E290C40B}" type="presParOf" srcId="{CF8B39FC-EB7E-4F87-8C7E-1522C0A8D2C0}" destId="{5D26912E-71E1-4579-98D9-086F0A5B731A}" srcOrd="1" destOrd="0" presId="urn:microsoft.com/office/officeart/2005/8/layout/hProcess7"/>
    <dgm:cxn modelId="{867EB50A-2745-4D9F-9FBA-00651CA1D8A5}" type="presParOf" srcId="{CF8B39FC-EB7E-4F87-8C7E-1522C0A8D2C0}" destId="{58BD5B7F-0703-421C-9447-A985CE88312D}" srcOrd="2" destOrd="0" presId="urn:microsoft.com/office/officeart/2005/8/layout/hProcess7"/>
    <dgm:cxn modelId="{D79A282F-12D0-4F4E-9BFF-B01B1A45E820}" type="presParOf" srcId="{58BD5B7F-0703-421C-9447-A985CE88312D}" destId="{4F22B9AC-ECDC-447A-BAD8-21A8D2D07D55}" srcOrd="0" destOrd="0" presId="urn:microsoft.com/office/officeart/2005/8/layout/hProcess7"/>
    <dgm:cxn modelId="{53052570-C5EC-44B0-AE90-4AA60E30A264}" type="presParOf" srcId="{58BD5B7F-0703-421C-9447-A985CE88312D}" destId="{4358C08A-74B7-4787-89B9-BA0C043AA1F7}" srcOrd="1" destOrd="0" presId="urn:microsoft.com/office/officeart/2005/8/layout/hProcess7"/>
    <dgm:cxn modelId="{49660551-36DB-414D-A269-0BE22887781F}" type="presParOf" srcId="{58BD5B7F-0703-421C-9447-A985CE88312D}" destId="{0FF2A4A9-066A-4FC7-9759-168908EF0510}" srcOrd="2" destOrd="0" presId="urn:microsoft.com/office/officeart/2005/8/layout/hProcess7"/>
    <dgm:cxn modelId="{7CE33951-DC01-4BAC-ACAA-15EDC746F7E5}" type="presParOf" srcId="{CF8B39FC-EB7E-4F87-8C7E-1522C0A8D2C0}" destId="{18D9ADBB-D806-4AB8-B063-C5FED0BCBCCC}" srcOrd="3" destOrd="0" presId="urn:microsoft.com/office/officeart/2005/8/layout/hProcess7"/>
    <dgm:cxn modelId="{88118665-F3AF-4D13-8094-C42A509B9E86}" type="presParOf" srcId="{CF8B39FC-EB7E-4F87-8C7E-1522C0A8D2C0}" destId="{5C2142E5-9CD2-4583-89BC-E63570939124}" srcOrd="4" destOrd="0" presId="urn:microsoft.com/office/officeart/2005/8/layout/hProcess7"/>
    <dgm:cxn modelId="{C9F2DD7F-A4BA-4844-98BB-3672F262EE87}" type="presParOf" srcId="{5C2142E5-9CD2-4583-89BC-E63570939124}" destId="{736F7EBD-ADC0-47DB-9B63-4D05AFBFB3DF}" srcOrd="0" destOrd="0" presId="urn:microsoft.com/office/officeart/2005/8/layout/hProcess7"/>
    <dgm:cxn modelId="{8E9222F7-83B9-444D-B145-C04595B6BB23}" type="presParOf" srcId="{5C2142E5-9CD2-4583-89BC-E63570939124}" destId="{DE7D5C3F-B6A8-4D0C-A3E4-4A3DFA66CA2B}" srcOrd="1" destOrd="0" presId="urn:microsoft.com/office/officeart/2005/8/layout/hProcess7"/>
    <dgm:cxn modelId="{A447ADBD-3CA2-467E-B37E-CA620D117F41}" type="presParOf" srcId="{CF8B39FC-EB7E-4F87-8C7E-1522C0A8D2C0}" destId="{F5FF3F42-686A-4509-90A7-C59D63DE0C16}" srcOrd="5" destOrd="0" presId="urn:microsoft.com/office/officeart/2005/8/layout/hProcess7"/>
    <dgm:cxn modelId="{84886322-FC22-4E66-876B-9B4D128AFF10}" type="presParOf" srcId="{CF8B39FC-EB7E-4F87-8C7E-1522C0A8D2C0}" destId="{A4B0FA25-32A9-49C0-B283-80CCC4FE2AF2}" srcOrd="6" destOrd="0" presId="urn:microsoft.com/office/officeart/2005/8/layout/hProcess7"/>
    <dgm:cxn modelId="{9D9E490D-4CA4-4165-AFF0-B995D4D54AF7}" type="presParOf" srcId="{A4B0FA25-32A9-49C0-B283-80CCC4FE2AF2}" destId="{D5D51576-7019-4B4F-9BE9-2A456B76B857}" srcOrd="0" destOrd="0" presId="urn:microsoft.com/office/officeart/2005/8/layout/hProcess7"/>
    <dgm:cxn modelId="{6561AD51-EF17-4012-8055-A523441F587D}" type="presParOf" srcId="{A4B0FA25-32A9-49C0-B283-80CCC4FE2AF2}" destId="{E964AA4D-DA8E-48B8-A0C7-32CFE588EAB0}" srcOrd="1" destOrd="0" presId="urn:microsoft.com/office/officeart/2005/8/layout/hProcess7"/>
    <dgm:cxn modelId="{B0262F25-E6F1-4538-9244-65E901E9A59A}" type="presParOf" srcId="{A4B0FA25-32A9-49C0-B283-80CCC4FE2AF2}" destId="{CAE4BB1F-03F0-469D-9FB4-8771AE1386DE}" srcOrd="2" destOrd="0" presId="urn:microsoft.com/office/officeart/2005/8/layout/hProcess7"/>
    <dgm:cxn modelId="{1E07B16E-B5D0-4443-8EC0-09F0A6D69D4B}" type="presParOf" srcId="{CF8B39FC-EB7E-4F87-8C7E-1522C0A8D2C0}" destId="{CBEAD4D4-7E2F-4A96-A293-0F1A6A311654}" srcOrd="7" destOrd="0" presId="urn:microsoft.com/office/officeart/2005/8/layout/hProcess7"/>
    <dgm:cxn modelId="{2FBBC178-A7D1-4F6E-ACBD-9BAA90F3D8FF}" type="presParOf" srcId="{CF8B39FC-EB7E-4F87-8C7E-1522C0A8D2C0}" destId="{35FCACBF-8D37-4059-8D59-CF3D79DC047E}" srcOrd="8" destOrd="0" presId="urn:microsoft.com/office/officeart/2005/8/layout/hProcess7"/>
    <dgm:cxn modelId="{44345149-875F-4EBB-96A8-0BB73E3F54F3}" type="presParOf" srcId="{35FCACBF-8D37-4059-8D59-CF3D79DC047E}" destId="{F9DDC581-F94F-400A-8501-3F6873392251}" srcOrd="0" destOrd="0" presId="urn:microsoft.com/office/officeart/2005/8/layout/hProcess7"/>
    <dgm:cxn modelId="{C981CD95-22FB-49AE-A0FB-9BCF646BA416}" type="presParOf" srcId="{35FCACBF-8D37-4059-8D59-CF3D79DC047E}" destId="{985580ED-5BE7-4808-BDB1-79919EF8302B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151AC-B75B-4606-B53A-DA7DA0A4E28C}">
      <dsp:nvSpPr>
        <dsp:cNvPr id="0" name=""/>
        <dsp:cNvSpPr/>
      </dsp:nvSpPr>
      <dsp:spPr>
        <a:xfrm>
          <a:off x="2020453" y="951062"/>
          <a:ext cx="1985367" cy="23824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Региональный	 уровень</a:t>
          </a:r>
          <a:endParaRPr lang="ru-RU" sz="2400" kern="1200" dirty="0"/>
        </a:p>
      </dsp:txBody>
      <dsp:txXfrm rot="16200000">
        <a:off x="1242189" y="1729326"/>
        <a:ext cx="1953601" cy="397073"/>
      </dsp:txXfrm>
    </dsp:sp>
    <dsp:sp modelId="{736F7EBD-ADC0-47DB-9B63-4D05AFBFB3DF}">
      <dsp:nvSpPr>
        <dsp:cNvPr id="0" name=""/>
        <dsp:cNvSpPr/>
      </dsp:nvSpPr>
      <dsp:spPr>
        <a:xfrm>
          <a:off x="0" y="951062"/>
          <a:ext cx="1985367" cy="23824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Муниципальный уровень</a:t>
          </a:r>
          <a:endParaRPr lang="ru-RU" sz="2400" kern="1200" dirty="0"/>
        </a:p>
      </dsp:txBody>
      <dsp:txXfrm rot="16200000">
        <a:off x="-778263" y="1729326"/>
        <a:ext cx="1953601" cy="397073"/>
      </dsp:txXfrm>
    </dsp:sp>
    <dsp:sp modelId="{4358C08A-74B7-4787-89B9-BA0C043AA1F7}">
      <dsp:nvSpPr>
        <dsp:cNvPr id="0" name=""/>
        <dsp:cNvSpPr/>
      </dsp:nvSpPr>
      <dsp:spPr>
        <a:xfrm rot="5400000">
          <a:off x="1890224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DDC581-F94F-400A-8501-3F6873392251}">
      <dsp:nvSpPr>
        <dsp:cNvPr id="0" name=""/>
        <dsp:cNvSpPr/>
      </dsp:nvSpPr>
      <dsp:spPr>
        <a:xfrm>
          <a:off x="4110632" y="936101"/>
          <a:ext cx="1985367" cy="23824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Всероссийский уровень	</a:t>
          </a:r>
          <a:endParaRPr lang="ru-RU" sz="2400" kern="1200" dirty="0"/>
        </a:p>
      </dsp:txBody>
      <dsp:txXfrm rot="16200000">
        <a:off x="3332368" y="1714365"/>
        <a:ext cx="1953601" cy="397073"/>
      </dsp:txXfrm>
    </dsp:sp>
    <dsp:sp modelId="{E964AA4D-DA8E-48B8-A0C7-32CFE588EAB0}">
      <dsp:nvSpPr>
        <dsp:cNvPr id="0" name=""/>
        <dsp:cNvSpPr/>
      </dsp:nvSpPr>
      <dsp:spPr>
        <a:xfrm rot="5400000">
          <a:off x="3945079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7CB117-7649-4D9A-886D-75BE8529A73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FBA718-EBF1-4896-97E8-478D0808EF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80928"/>
            <a:ext cx="74168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Организационно-правовая </a:t>
            </a:r>
            <a:r>
              <a:rPr lang="ru-RU" b="1" dirty="0"/>
              <a:t>форма</a:t>
            </a:r>
            <a:r>
              <a:rPr lang="ru-RU" dirty="0"/>
              <a:t>: бюджетное учреждение.</a:t>
            </a:r>
          </a:p>
          <a:p>
            <a:r>
              <a:rPr lang="ru-RU" b="1" dirty="0"/>
              <a:t> Форма собственности</a:t>
            </a:r>
            <a:r>
              <a:rPr lang="ru-RU" dirty="0"/>
              <a:t>: муниципальная.</a:t>
            </a:r>
          </a:p>
          <a:p>
            <a:r>
              <a:rPr lang="ru-RU" b="1" dirty="0"/>
              <a:t>Тип</a:t>
            </a:r>
            <a:r>
              <a:rPr lang="ru-RU" dirty="0"/>
              <a:t>: общеобразовательная организация. </a:t>
            </a:r>
          </a:p>
          <a:p>
            <a:r>
              <a:rPr lang="ru-RU" b="1" dirty="0"/>
              <a:t>Вид</a:t>
            </a:r>
            <a:r>
              <a:rPr lang="ru-RU" dirty="0"/>
              <a:t>: средняя общеобразовательная школа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/>
              <a:t>2019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7089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Оснащение современными ТСО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3212976"/>
          <a:ext cx="7488832" cy="2944368"/>
        </p:xfrm>
        <a:graphic>
          <a:graphicData uri="http://schemas.openxmlformats.org/drawingml/2006/table">
            <a:tbl>
              <a:tblPr/>
              <a:tblGrid>
                <a:gridCol w="2195556"/>
                <a:gridCol w="1788681"/>
                <a:gridCol w="1877098"/>
                <a:gridCol w="1627497"/>
              </a:tblGrid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Общий % по школе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Общий % по сельским школам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Обеспеченность учащихся компьютерами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Обеспеченность учителей компьютерами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Обеспеченность мультимедийными проекторами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Обеспеченность интерактивными досками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780928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Программа развития МБОУ Вочуровская СОШ: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pPr algn="just"/>
            <a:r>
              <a:rPr lang="ru-RU" sz="2000" b="1" dirty="0"/>
              <a:t>«Перевод МБОУ Вочуровская СОШ в эффективный режим работы с целью комплектования компетентными кадрами, обеспечения равенства возможностей детей в получении качественного образования, независимо от социально-экономического контекста</a:t>
            </a:r>
            <a:r>
              <a:rPr lang="ru-RU" sz="2000" b="1" dirty="0" smtClean="0"/>
              <a:t>»</a:t>
            </a:r>
          </a:p>
          <a:p>
            <a:pPr algn="just"/>
            <a:r>
              <a:rPr lang="ru-RU" sz="2000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Период реализации </a:t>
            </a:r>
            <a:r>
              <a:rPr lang="ru-RU" u="sng" dirty="0"/>
              <a:t>: 01.04.18 -11.01.21</a:t>
            </a:r>
            <a:endParaRPr lang="ru-RU" dirty="0"/>
          </a:p>
          <a:p>
            <a:pPr algn="just"/>
            <a:r>
              <a:rPr lang="ru-RU" b="1" u="sng" dirty="0">
                <a:solidFill>
                  <a:srgbClr val="7030A0"/>
                </a:solidFill>
              </a:rPr>
              <a:t>Проблема:</a:t>
            </a:r>
            <a:r>
              <a:rPr lang="ru-RU" dirty="0"/>
              <a:t> социальное неблагополучие семей, </a:t>
            </a:r>
            <a:r>
              <a:rPr lang="ru-RU" dirty="0" err="1"/>
              <a:t>неукомплектованность</a:t>
            </a:r>
            <a:r>
              <a:rPr lang="ru-RU" dirty="0"/>
              <a:t> </a:t>
            </a:r>
            <a:r>
              <a:rPr lang="ru-RU" dirty="0" err="1"/>
              <a:t>пед.кадрами</a:t>
            </a:r>
            <a:r>
              <a:rPr lang="ru-RU" dirty="0"/>
              <a:t> и условия функционирования образовательного учреждения негативно влияют на процесс становления и развития учащихся</a:t>
            </a:r>
          </a:p>
          <a:p>
            <a:pPr algn="just"/>
            <a:r>
              <a:rPr lang="ru-RU" b="1" u="sng" dirty="0">
                <a:solidFill>
                  <a:srgbClr val="7030A0"/>
                </a:solidFill>
              </a:rPr>
              <a:t>Гипотеза:</a:t>
            </a:r>
            <a:r>
              <a:rPr lang="ru-RU" dirty="0"/>
              <a:t>  деятельность МБОУ Вочуровская СОШ будет эффективной при условии создания системы работы, направленной на решение выделенных проблем социального неблагополучия семей и комплектования компетентным кадровым составом.</a:t>
            </a:r>
          </a:p>
          <a:p>
            <a:pPr algn="just"/>
            <a:r>
              <a:rPr lang="ru-RU" b="1" u="sng" dirty="0">
                <a:solidFill>
                  <a:srgbClr val="7030A0"/>
                </a:solidFill>
              </a:rPr>
              <a:t>Цель:</a:t>
            </a:r>
            <a:r>
              <a:rPr lang="ru-RU" dirty="0"/>
              <a:t> создание условий для перевода МБОУ Вочуровская СОШ в эффективный режим работы с целью комплектования компетентными кадрами, обеспечения равенства возможностей детей в получении качественного образования, независимо от социально-экономического контекста </a:t>
            </a:r>
          </a:p>
          <a:p>
            <a:r>
              <a:rPr lang="ru-RU" b="1" dirty="0" smtClean="0"/>
              <a:t>Третий </a:t>
            </a:r>
            <a:r>
              <a:rPr lang="ru-RU" b="1" dirty="0"/>
              <a:t>этап: </a:t>
            </a:r>
            <a:r>
              <a:rPr lang="ru-RU" dirty="0"/>
              <a:t> </a:t>
            </a:r>
            <a:r>
              <a:rPr lang="ru-RU" b="1" dirty="0"/>
              <a:t>01.07.18 - 30.05.20 - внедренческий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pic>
        <p:nvPicPr>
          <p:cNvPr id="23553" name="Picture 1" descr="C:\Users\школа\Desktop\Фото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2494032" cy="3325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4208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ЛЕТО 2018</a:t>
            </a:r>
            <a:endParaRPr lang="ru-RU" sz="2800" b="1" dirty="0"/>
          </a:p>
        </p:txBody>
      </p:sp>
      <p:pic>
        <p:nvPicPr>
          <p:cNvPr id="23554" name="Picture 2" descr="C:\Users\школа\Desktop\подготовка к плавани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837269" cy="2160240"/>
          </a:xfrm>
          <a:prstGeom prst="rect">
            <a:avLst/>
          </a:prstGeom>
          <a:noFill/>
        </p:spPr>
      </p:pic>
      <p:pic>
        <p:nvPicPr>
          <p:cNvPr id="23555" name="Picture 3" descr="C:\Users\школа\Desktop\20180722_144546.jpg"/>
          <p:cNvPicPr>
            <a:picLocks noChangeAspect="1" noChangeArrowheads="1"/>
          </p:cNvPicPr>
          <p:nvPr/>
        </p:nvPicPr>
        <p:blipFill>
          <a:blip r:embed="rId4" cstate="print"/>
          <a:srcRect r="23839"/>
          <a:stretch>
            <a:fillRect/>
          </a:stretch>
        </p:blipFill>
        <p:spPr bwMode="auto">
          <a:xfrm>
            <a:off x="5868144" y="4365104"/>
            <a:ext cx="2604617" cy="192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2088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Уровни образования: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Дошкольное 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Начальное общее 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Основное общее 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Среднее общее образование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Обучение по общеобразовательным и адаптированным программам</a:t>
            </a:r>
          </a:p>
          <a:p>
            <a:endParaRPr lang="ru-RU" sz="2400" b="1" dirty="0"/>
          </a:p>
          <a:p>
            <a:r>
              <a:rPr lang="ru-RU" sz="2400" b="1" dirty="0" smtClean="0"/>
              <a:t>Реализация УМК «Школа России»  на уровне НОО</a:t>
            </a:r>
            <a:endParaRPr lang="ru-RU" sz="2400" b="1" dirty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5649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Внеурочная деятельность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068960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организуется </a:t>
            </a:r>
            <a:r>
              <a:rPr lang="ru-RU" sz="2800" dirty="0"/>
              <a:t>по   5 основным направлениям: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спортивно-оздоровительное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 </a:t>
            </a:r>
            <a:r>
              <a:rPr lang="ru-RU" sz="2800" dirty="0" smtClean="0"/>
              <a:t>духовно-нравственное;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 социальное;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err="1" smtClean="0"/>
              <a:t>общеинтеллектуальное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общекультурное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4077072"/>
            <a:ext cx="3096344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П</a:t>
            </a:r>
            <a:r>
              <a:rPr lang="ru-RU" b="1" dirty="0" err="1"/>
              <a:t>олиатлон</a:t>
            </a:r>
            <a:r>
              <a:rPr lang="ru-RU" b="1" dirty="0"/>
              <a:t>, Волейбол, Образовательная </a:t>
            </a:r>
            <a:r>
              <a:rPr lang="ru-RU" b="1" dirty="0" err="1"/>
              <a:t>роботехника</a:t>
            </a:r>
            <a:r>
              <a:rPr lang="ru-RU" b="1" dirty="0"/>
              <a:t>, Юный исследователь, Умелые ручки, Волшебный карандаш, Кружок кройки и шитья, </a:t>
            </a:r>
            <a:r>
              <a:rPr lang="ru-RU" dirty="0"/>
              <a:t>ЮИД​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3356992"/>
          <a:ext cx="6408712" cy="2517648"/>
        </p:xfrm>
        <a:graphic>
          <a:graphicData uri="http://schemas.openxmlformats.org/drawingml/2006/table">
            <a:tbl>
              <a:tblPr/>
              <a:tblGrid>
                <a:gridCol w="1512168"/>
                <a:gridCol w="1512168"/>
                <a:gridCol w="1368152"/>
                <a:gridCol w="201622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сдававших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 школе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 району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14,8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7809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 итоговой </a:t>
            </a:r>
            <a:r>
              <a:rPr lang="ru-RU" b="1" dirty="0" smtClean="0"/>
              <a:t>аттестации</a:t>
            </a:r>
            <a:r>
              <a:rPr lang="ru-RU" dirty="0" smtClean="0"/>
              <a:t> </a:t>
            </a:r>
            <a:r>
              <a:rPr lang="ru-RU" b="1" dirty="0" smtClean="0"/>
              <a:t>9 </a:t>
            </a:r>
            <a:r>
              <a:rPr lang="ru-RU" b="1" dirty="0"/>
              <a:t>класс (ОГЭ)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809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 итоговой </a:t>
            </a:r>
            <a:r>
              <a:rPr lang="ru-RU" b="1" dirty="0" smtClean="0"/>
              <a:t>аттестации</a:t>
            </a:r>
            <a:r>
              <a:rPr lang="ru-RU" dirty="0" smtClean="0"/>
              <a:t> </a:t>
            </a:r>
            <a:r>
              <a:rPr lang="ru-RU" b="1" dirty="0" smtClean="0"/>
              <a:t>11 </a:t>
            </a:r>
            <a:r>
              <a:rPr lang="ru-RU" b="1" dirty="0"/>
              <a:t>класс </a:t>
            </a:r>
            <a:r>
              <a:rPr lang="ru-RU" b="1" dirty="0" smtClean="0"/>
              <a:t>(ЕГЭ</a:t>
            </a:r>
            <a:r>
              <a:rPr lang="ru-RU" b="1" dirty="0"/>
              <a:t>)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140968"/>
          <a:ext cx="6768752" cy="3275076"/>
        </p:xfrm>
        <a:graphic>
          <a:graphicData uri="http://schemas.openxmlformats.org/drawingml/2006/table">
            <a:tbl>
              <a:tblPr/>
              <a:tblGrid>
                <a:gridCol w="1728192"/>
                <a:gridCol w="1440160"/>
                <a:gridCol w="1440160"/>
                <a:gridCol w="216024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сдававших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 школе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 району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79,7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71,8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П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42,8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68,5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40364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1760" y="3573016"/>
            <a:ext cx="974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5781" y="364502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3991" y="3933056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Кол-во конкурсов, в которых приняли участие </a:t>
            </a:r>
          </a:p>
          <a:p>
            <a:pPr algn="ctr"/>
            <a:r>
              <a:rPr lang="ru-RU" b="1" dirty="0" smtClean="0"/>
              <a:t>учащиеся и воспитанники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7809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Кадры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7" y="3284984"/>
          <a:ext cx="4248473" cy="2426208"/>
        </p:xfrm>
        <a:graphic>
          <a:graphicData uri="http://schemas.openxmlformats.org/drawingml/2006/table">
            <a:tbl>
              <a:tblPr/>
              <a:tblGrid>
                <a:gridCol w="1439138"/>
                <a:gridCol w="1421903"/>
                <a:gridCol w="1387432"/>
              </a:tblGrid>
              <a:tr h="3600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среднее специальное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32040" y="2564904"/>
          <a:ext cx="3960440" cy="4088077"/>
        </p:xfrm>
        <a:graphic>
          <a:graphicData uri="http://schemas.openxmlformats.org/drawingml/2006/table">
            <a:tbl>
              <a:tblPr/>
              <a:tblGrid>
                <a:gridCol w="2952328"/>
                <a:gridCol w="1008112"/>
              </a:tblGrid>
              <a:tr h="917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Награда, звание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8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Отличник народного просвещения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 Министерства образования и науки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 Департамента образования и науки Костромской области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 отдела образования администрации Мантуровского муниципального района Костромской области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8" marR="63218" marT="63218" marB="632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pic>
        <p:nvPicPr>
          <p:cNvPr id="1026" name="Picture 2" descr="C:\Users\школа\Desktop\лицензия 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944267" cy="4048968"/>
          </a:xfrm>
          <a:prstGeom prst="rect">
            <a:avLst/>
          </a:prstGeom>
          <a:noFill/>
        </p:spPr>
      </p:pic>
      <p:pic>
        <p:nvPicPr>
          <p:cNvPr id="1027" name="Picture 3" descr="C:\Users\школа\Desktop\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2798041" cy="3847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Условия осуществления образовательной деятельности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072348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Режим работы</a:t>
            </a:r>
          </a:p>
          <a:p>
            <a:r>
              <a:rPr lang="ru-RU" dirty="0" smtClean="0"/>
              <a:t>Начало </a:t>
            </a:r>
            <a:r>
              <a:rPr lang="ru-RU" dirty="0"/>
              <a:t>учебных занятий по адресу осуществления образовательной деятельности д.Знаменка д.66 – 9.00 ч., </a:t>
            </a:r>
            <a:r>
              <a:rPr lang="ru-RU" dirty="0" err="1"/>
              <a:t>пос.Лесобаза</a:t>
            </a:r>
            <a:r>
              <a:rPr lang="ru-RU" dirty="0"/>
              <a:t> ул.Заречная – 8.30ч</a:t>
            </a:r>
          </a:p>
          <a:p>
            <a:endParaRPr lang="ru-RU" dirty="0" smtClean="0"/>
          </a:p>
          <a:p>
            <a:r>
              <a:rPr lang="ru-RU" dirty="0" smtClean="0"/>
              <a:t>Сменность </a:t>
            </a:r>
            <a:r>
              <a:rPr lang="ru-RU" dirty="0"/>
              <a:t>занятий – одна смена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</a:t>
            </a:r>
            <a:r>
              <a:rPr lang="ru-RU" dirty="0"/>
              <a:t>учебного года:</a:t>
            </a:r>
          </a:p>
          <a:p>
            <a:r>
              <a:rPr lang="ru-RU" dirty="0"/>
              <a:t>1 класс – 33 недели</a:t>
            </a:r>
          </a:p>
          <a:p>
            <a:r>
              <a:rPr lang="ru-RU" dirty="0" smtClean="0"/>
              <a:t> </a:t>
            </a:r>
            <a:r>
              <a:rPr lang="ru-RU" dirty="0"/>
              <a:t>9 классы – 34 недели</a:t>
            </a:r>
          </a:p>
          <a:p>
            <a:r>
              <a:rPr lang="ru-RU" dirty="0" smtClean="0"/>
              <a:t>5-8, 1-4 </a:t>
            </a:r>
            <a:r>
              <a:rPr lang="ru-RU" dirty="0"/>
              <a:t>классы – 35 недель</a:t>
            </a:r>
          </a:p>
          <a:p>
            <a:r>
              <a:rPr lang="ru-RU" dirty="0"/>
              <a:t>Режим работы школы: 1-9 класс 5-ти дневная рабочая неделя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3573016"/>
          <a:ext cx="7488832" cy="2181337"/>
        </p:xfrm>
        <a:graphic>
          <a:graphicData uri="http://schemas.openxmlformats.org/drawingml/2006/table">
            <a:tbl>
              <a:tblPr/>
              <a:tblGrid>
                <a:gridCol w="3750762"/>
                <a:gridCol w="3738070"/>
              </a:tblGrid>
              <a:tr h="29437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ступень (1-4 классы)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 ступень (5-9 классы)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658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 класс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 класс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2-3 класс-комплект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3 -4 класс-комплект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 класс - 1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 класс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 класс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 класс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 класс –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9 класс - 1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2708920"/>
            <a:ext cx="4110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Кол-во классов-комплектов: 10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Кол-во групп продленного дня – 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5649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СПОНСОРЫ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14096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ИП Кунева, ИП «Ирина», ОВ </a:t>
            </a:r>
            <a:r>
              <a:rPr lang="ru-RU" sz="3200" dirty="0" err="1"/>
              <a:t>Погуралов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861048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2018-19 </a:t>
            </a:r>
            <a:r>
              <a:rPr lang="ru-RU" dirty="0" err="1"/>
              <a:t>уч.году</a:t>
            </a:r>
            <a:r>
              <a:rPr lang="ru-RU" dirty="0"/>
              <a:t> на средства спонсоров были приобретены:</a:t>
            </a:r>
          </a:p>
          <a:p>
            <a:r>
              <a:rPr lang="ru-RU" dirty="0"/>
              <a:t>- светильники в кол-ве 12 штук</a:t>
            </a:r>
          </a:p>
          <a:p>
            <a:r>
              <a:rPr lang="ru-RU" dirty="0"/>
              <a:t>- </a:t>
            </a:r>
            <a:r>
              <a:rPr lang="ru-RU" dirty="0" err="1"/>
              <a:t>обеззараживатель</a:t>
            </a:r>
            <a:r>
              <a:rPr lang="ru-RU" dirty="0"/>
              <a:t> воздуха</a:t>
            </a:r>
          </a:p>
          <a:p>
            <a:r>
              <a:rPr lang="ru-RU" dirty="0"/>
              <a:t>- тачка для работы на УОУ </a:t>
            </a:r>
          </a:p>
          <a:p>
            <a:endParaRPr lang="ru-RU" dirty="0" smtClean="0"/>
          </a:p>
          <a:p>
            <a:r>
              <a:rPr lang="ru-RU" sz="2400" b="1" dirty="0" smtClean="0"/>
              <a:t>На </a:t>
            </a:r>
            <a:r>
              <a:rPr lang="ru-RU" sz="2400" b="1" dirty="0"/>
              <a:t>общую сумму: 24 000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19" y="2636912"/>
          <a:ext cx="8784977" cy="3895917"/>
        </p:xfrm>
        <a:graphic>
          <a:graphicData uri="http://schemas.openxmlformats.org/drawingml/2006/table">
            <a:tbl>
              <a:tblPr/>
              <a:tblGrid>
                <a:gridCol w="1922049"/>
                <a:gridCol w="849518"/>
                <a:gridCol w="695060"/>
                <a:gridCol w="772289"/>
                <a:gridCol w="617831"/>
                <a:gridCol w="792264"/>
                <a:gridCol w="661406"/>
                <a:gridCol w="674360"/>
                <a:gridCol w="594353"/>
                <a:gridCol w="629783"/>
                <a:gridCol w="576064"/>
              </a:tblGrid>
              <a:tr h="18008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Всего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Интегральный индекс качества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sng">
                          <a:latin typeface="Times New Roman"/>
                          <a:ea typeface="Calibri"/>
                          <a:cs typeface="Times New Roman"/>
                        </a:rPr>
                        <a:t>Критерий1.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Открытость и доступность информации об ОО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sng">
                          <a:latin typeface="Times New Roman"/>
                          <a:ea typeface="Calibri"/>
                          <a:cs typeface="Times New Roman"/>
                        </a:rPr>
                        <a:t>Критерий 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Комфортность условий в которых осуществляется образовательная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sng">
                          <a:latin typeface="Times New Roman"/>
                          <a:ea typeface="Calibri"/>
                          <a:cs typeface="Times New Roman"/>
                        </a:rPr>
                        <a:t>Критерий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Доброжелательность, вежливость, компетентность работников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sng">
                          <a:latin typeface="Times New Roman"/>
                          <a:ea typeface="Calibri"/>
                          <a:cs typeface="Times New Roman"/>
                        </a:rPr>
                        <a:t>Критерий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Удовлетворенность качеством образовательной деятельности организации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Кол-во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Индекс качества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Кол-во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Индекс качества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Кол-во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Индекс качества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Кол-во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Индекс качества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Вочуровская СОШ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149,5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63,8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Среднее значение по сельским школам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138,1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19,9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0892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Годовой бюджет: 13 184 757 рублей,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из них 11 338 322 рубля – субсидии на выполнение муниципального задания в том числе:</a:t>
            </a:r>
          </a:p>
          <a:p>
            <a:pPr>
              <a:buFontTx/>
              <a:buChar char="-"/>
            </a:pPr>
            <a:r>
              <a:rPr lang="ru-RU" dirty="0" smtClean="0"/>
              <a:t>Заработная плата персонала: 8 708 140 рублей</a:t>
            </a:r>
          </a:p>
          <a:p>
            <a:pPr>
              <a:buFontTx/>
              <a:buChar char="-"/>
            </a:pPr>
            <a:r>
              <a:rPr lang="ru-RU" dirty="0" smtClean="0"/>
              <a:t>Расходы на закупку товаров и услуг: 4 270 617 рублей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 smtClean="0"/>
              <a:t>1 250 140 рублей – субсидии на иные цели, в том числе и на реконструкцию спортивной площадки</a:t>
            </a:r>
          </a:p>
          <a:p>
            <a:endParaRPr lang="ru-RU" dirty="0"/>
          </a:p>
          <a:p>
            <a:r>
              <a:rPr lang="ru-RU" dirty="0" smtClean="0"/>
              <a:t>В 2019 году на приобретение учебников затрачено: 45 110.63 рублей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348880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Перспективы и планы развития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- Дальнейшая реализация третьего этапа программы развития МБОУ Вочуровская СОШ</a:t>
            </a:r>
            <a:endParaRPr lang="ru-RU" dirty="0"/>
          </a:p>
          <a:p>
            <a:r>
              <a:rPr lang="ru-RU" b="1" dirty="0"/>
              <a:t>-  Реализация программы летнего отдыха учащихся «Безопасное лето», охват трудоустройством учащихся, достигших 14 лет через ЦЗ</a:t>
            </a:r>
            <a:endParaRPr lang="ru-RU" dirty="0"/>
          </a:p>
          <a:p>
            <a:r>
              <a:rPr lang="ru-RU" b="1" dirty="0"/>
              <a:t>- Реализация проекта «Создание условий для занятия физической культурой и спортом в общеобразовательных организациях сельской местности» </a:t>
            </a:r>
            <a:r>
              <a:rPr lang="ru-RU" b="1" dirty="0" err="1"/>
              <a:t>июне-август</a:t>
            </a:r>
            <a:r>
              <a:rPr lang="ru-RU" b="1" dirty="0"/>
              <a:t> 2019 года</a:t>
            </a:r>
            <a:endParaRPr lang="ru-RU" dirty="0"/>
          </a:p>
          <a:p>
            <a:r>
              <a:rPr lang="ru-RU" b="1" dirty="0"/>
              <a:t>-  Ремонтные работы с целью выполнения предписания </a:t>
            </a:r>
            <a:r>
              <a:rPr lang="ru-RU" b="1" dirty="0" err="1"/>
              <a:t>Роспотребнадзора</a:t>
            </a:r>
            <a:r>
              <a:rPr lang="ru-RU" b="1" dirty="0"/>
              <a:t> и подготовке к новому учебному году в июне-июле 2019 года</a:t>
            </a:r>
            <a:endParaRPr lang="ru-RU" dirty="0"/>
          </a:p>
          <a:p>
            <a:r>
              <a:rPr lang="ru-RU" b="1" dirty="0"/>
              <a:t>- установка </a:t>
            </a:r>
            <a:r>
              <a:rPr lang="ru-RU" b="1" dirty="0" err="1"/>
              <a:t>молниезащиты</a:t>
            </a:r>
            <a:r>
              <a:rPr lang="ru-RU" b="1" dirty="0"/>
              <a:t> в </a:t>
            </a:r>
            <a:r>
              <a:rPr lang="ru-RU" b="1" dirty="0" err="1"/>
              <a:t>пос.Лесобаза</a:t>
            </a:r>
            <a:r>
              <a:rPr lang="ru-RU" b="1" dirty="0"/>
              <a:t> </a:t>
            </a:r>
            <a:r>
              <a:rPr lang="ru-RU" b="1" dirty="0" err="1"/>
              <a:t>в</a:t>
            </a:r>
            <a:r>
              <a:rPr lang="ru-RU" b="1" dirty="0"/>
              <a:t> мае 2019 года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708920"/>
            <a:ext cx="85324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Закрепленные территории (согласно Постановлению №80 от 20.02.2019):</a:t>
            </a:r>
          </a:p>
          <a:p>
            <a:pPr>
              <a:buFontTx/>
              <a:buChar char="-"/>
            </a:pPr>
            <a:r>
              <a:rPr lang="ru-RU" sz="2000" b="1" dirty="0" smtClean="0"/>
              <a:t>д.Березники</a:t>
            </a:r>
          </a:p>
          <a:p>
            <a:pPr>
              <a:buFontTx/>
              <a:buChar char="-"/>
            </a:pPr>
            <a:r>
              <a:rPr lang="ru-RU" sz="2000" b="1" dirty="0" smtClean="0"/>
              <a:t>д.Воробьиха</a:t>
            </a:r>
          </a:p>
          <a:p>
            <a:pPr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д.Вочурово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д.Загатино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 д.Знаменка</a:t>
            </a:r>
          </a:p>
          <a:p>
            <a:pPr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п.Лесобаза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 д.Медведица</a:t>
            </a:r>
          </a:p>
          <a:p>
            <a:pPr>
              <a:buFontTx/>
              <a:buChar char="-"/>
            </a:pPr>
            <a:r>
              <a:rPr lang="ru-RU" sz="2000" b="1" dirty="0" smtClean="0"/>
              <a:t> д.Рогово</a:t>
            </a:r>
          </a:p>
          <a:p>
            <a:pPr>
              <a:buFontTx/>
              <a:buChar char="-"/>
            </a:pPr>
            <a:r>
              <a:rPr lang="ru-RU" sz="2000" b="1" dirty="0" smtClean="0"/>
              <a:t>Унжа-53</a:t>
            </a:r>
          </a:p>
          <a:p>
            <a:pPr>
              <a:buFontTx/>
              <a:buChar char="-"/>
            </a:pPr>
            <a:r>
              <a:rPr lang="ru-RU" sz="2000" b="1" dirty="0" err="1" smtClean="0"/>
              <a:t>д.Фалино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err="1" smtClean="0"/>
              <a:t>д.Якутино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8194" name="AutoShape 2" descr="ÐÐ½Ð°Ð¼ÐµÐ½ÐºÐ° 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школа\Desktop\Знаменка 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304256" cy="1728192"/>
          </a:xfrm>
          <a:prstGeom prst="rect">
            <a:avLst/>
          </a:prstGeom>
          <a:noFill/>
        </p:spPr>
      </p:pic>
      <p:pic>
        <p:nvPicPr>
          <p:cNvPr id="8196" name="Picture 4" descr="C:\Users\школа\Desktop\DSC03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232248" cy="1674186"/>
          </a:xfrm>
          <a:prstGeom prst="rect">
            <a:avLst/>
          </a:prstGeom>
          <a:noFill/>
        </p:spPr>
      </p:pic>
      <p:pic>
        <p:nvPicPr>
          <p:cNvPr id="8197" name="Picture 5" descr="C:\Users\школа\Desktop\DSCN539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2325621" cy="17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285293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Мантуровский район д.Знаменка д.66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436510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Мантуровский район д.Знаменка д.64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437112"/>
            <a:ext cx="17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Мантуровский район </a:t>
            </a:r>
            <a:r>
              <a:rPr lang="ru-RU" dirty="0" err="1" smtClean="0"/>
              <a:t>пос.Лесобаза</a:t>
            </a:r>
            <a:r>
              <a:rPr lang="ru-RU" dirty="0" smtClean="0"/>
              <a:t> ул.Заречная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369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Контингент </a:t>
            </a:r>
            <a:r>
              <a:rPr lang="ru-RU" b="1" dirty="0" smtClean="0">
                <a:solidFill>
                  <a:srgbClr val="7030A0"/>
                </a:solidFill>
              </a:rPr>
              <a:t>учащихся</a:t>
            </a:r>
            <a:r>
              <a:rPr lang="ru-RU" b="1" dirty="0" smtClean="0"/>
              <a:t> по территориальной принадлежности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3068960"/>
          <a:ext cx="6984776" cy="2731971"/>
        </p:xfrm>
        <a:graphic>
          <a:graphicData uri="http://schemas.openxmlformats.org/drawingml/2006/table">
            <a:tbl>
              <a:tblPr/>
              <a:tblGrid>
                <a:gridCol w="2246050"/>
                <a:gridCol w="1138326"/>
                <a:gridCol w="1224136"/>
                <a:gridCol w="1224136"/>
                <a:gridCol w="1152128"/>
              </a:tblGrid>
              <a:tr h="52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Медведица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Березники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Загатино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Вочурово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Знаменка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Лесобаза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Мантурово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369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Контингент </a:t>
            </a:r>
            <a:r>
              <a:rPr lang="ru-RU" b="1" dirty="0" smtClean="0">
                <a:solidFill>
                  <a:srgbClr val="7030A0"/>
                </a:solidFill>
              </a:rPr>
              <a:t>воспитанников</a:t>
            </a:r>
            <a:r>
              <a:rPr lang="ru-RU" b="1" dirty="0" smtClean="0"/>
              <a:t> по территориальной принадлежности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212976"/>
          <a:ext cx="2808312" cy="2103120"/>
        </p:xfrm>
        <a:graphic>
          <a:graphicData uri="http://schemas.openxmlformats.org/drawingml/2006/table">
            <a:tbl>
              <a:tblPr/>
              <a:tblGrid>
                <a:gridCol w="1295400"/>
                <a:gridCol w="151291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Медведица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Вочурово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Знаменка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Лесобаза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45" name="Диаграмма 1"/>
          <p:cNvPicPr>
            <a:picLocks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3275856" y="3068960"/>
            <a:ext cx="54726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5122" name="AutoShape 2" descr="ÑÐ¿ÑÐ°Ð²Ð»ÐµÐ½Ð¸Ðµ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школа\Desktop\управ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671605" cy="19876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Исполнительным  </a:t>
            </a:r>
            <a:r>
              <a:rPr lang="ru-RU" b="1" dirty="0"/>
              <a:t>органом Школы является директор, который осуществляет текущее руководство деятельностью Школы</a:t>
            </a:r>
            <a:r>
              <a:rPr lang="ru-RU" b="1" dirty="0" smtClean="0"/>
              <a:t>.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Школе формируются коллегиальные органы управления, к которым относятся: </a:t>
            </a:r>
          </a:p>
          <a:p>
            <a:r>
              <a:rPr lang="ru-RU" b="1" dirty="0"/>
              <a:t>- Совет школы;</a:t>
            </a:r>
          </a:p>
          <a:p>
            <a:r>
              <a:rPr lang="ru-RU" b="1" dirty="0"/>
              <a:t>- Общее собрание трудового коллектива;</a:t>
            </a:r>
          </a:p>
          <a:p>
            <a:r>
              <a:rPr lang="ru-RU" b="1" dirty="0"/>
              <a:t>- Педагогический совет</a:t>
            </a:r>
            <a:r>
              <a:rPr lang="ru-RU" b="1" dirty="0" smtClean="0"/>
              <a:t>;</a:t>
            </a:r>
            <a:endParaRPr lang="ru-RU" b="1" dirty="0"/>
          </a:p>
          <a:p>
            <a:r>
              <a:rPr lang="ru-RU" b="1" dirty="0"/>
              <a:t>- Совет учащихся;</a:t>
            </a:r>
          </a:p>
          <a:p>
            <a:r>
              <a:rPr lang="ru-RU" b="1" dirty="0"/>
              <a:t>- Общешкольный родительский комитет.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5649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Учебно-материальная база, здания: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996952"/>
          <a:ext cx="8064896" cy="3058130"/>
        </p:xfrm>
        <a:graphic>
          <a:graphicData uri="http://schemas.openxmlformats.org/drawingml/2006/table">
            <a:tbl>
              <a:tblPr/>
              <a:tblGrid>
                <a:gridCol w="2655042"/>
                <a:gridCol w="2465397"/>
                <a:gridCol w="1308556"/>
                <a:gridCol w="1635901"/>
              </a:tblGrid>
              <a:tr h="67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Тип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строения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Общая площадь (кв. м)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Проектная наполняемость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Фактическая наполняемость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 отдельных одноэтажных кирпичных зданий: школа д.Знаменка,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ДГ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д.Знаменка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                                                                                      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Здание школы – 905,3 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Зем.участок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– 9450 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Здание ДГ – 210 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Зем.участок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–  1645 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   148 учащихся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48 воспитанников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48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у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чащихся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16 воспитанников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 одноэтажных деревянных зданий: школа , ДГ пос.Лесобаза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897 кв.м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Зем.участок – 2787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кв.м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Не установлена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6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учащихся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4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воспитанник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279" marR="34279" marT="34279" marB="342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ПУБЛИЧНЫЙ ДОКЛАД</a:t>
            </a:r>
          </a:p>
          <a:p>
            <a:pPr algn="ctr"/>
            <a:r>
              <a:rPr lang="ru-RU" sz="4400" dirty="0"/>
              <a:t>о</a:t>
            </a:r>
            <a:r>
              <a:rPr lang="ru-RU" sz="4400" dirty="0" smtClean="0"/>
              <a:t> деятельности </a:t>
            </a:r>
          </a:p>
          <a:p>
            <a:pPr algn="ctr"/>
            <a:r>
              <a:rPr lang="ru-RU" sz="4400" dirty="0" smtClean="0"/>
              <a:t>МБОУ Вочуровская СОШ</a:t>
            </a:r>
            <a:endParaRPr lang="ru-RU" sz="4400" dirty="0"/>
          </a:p>
        </p:txBody>
      </p:sp>
      <p:pic>
        <p:nvPicPr>
          <p:cNvPr id="3073" name="Picture 1" descr="C:\Users\школа\Downloads\DSC_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096455" cy="2304256"/>
          </a:xfrm>
          <a:prstGeom prst="rect">
            <a:avLst/>
          </a:prstGeom>
          <a:noFill/>
        </p:spPr>
      </p:pic>
      <p:pic>
        <p:nvPicPr>
          <p:cNvPr id="3074" name="Picture 2" descr="C:\Users\школа\Downloads\DSC_3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2779801" cy="1563638"/>
          </a:xfrm>
          <a:prstGeom prst="rect">
            <a:avLst/>
          </a:prstGeom>
          <a:noFill/>
        </p:spPr>
      </p:pic>
      <p:pic>
        <p:nvPicPr>
          <p:cNvPr id="3075" name="Picture 3" descr="C:\Users\школа\Downloads\DSC_3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014" y="2564904"/>
            <a:ext cx="422447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21777EE8180D4C8835E2A5D34AE1EC" ma:contentTypeVersion="1" ma:contentTypeDescription="Создание документа." ma:contentTypeScope="" ma:versionID="16f1c869687b78323e6352c32789dc9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c67012f25faba2b5066f323af6f596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SWXKEJWT4FA5-1851142400-2051</_dlc_DocId>
    <_dlc_DocIdUrl xmlns="369ecff9-9d91-49ad-b6c8-2386e6911df0">
      <Url>http://edu-sps.koiro.local/MR/Voch/1/_layouts/15/DocIdRedir.aspx?ID=SWXKEJWT4FA5-1851142400-2051</Url>
      <Description>SWXKEJWT4FA5-1851142400-2051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4E5F41D-CA86-4B81-A5A8-29B31020D34B}"/>
</file>

<file path=customXml/itemProps2.xml><?xml version="1.0" encoding="utf-8"?>
<ds:datastoreItem xmlns:ds="http://schemas.openxmlformats.org/officeDocument/2006/customXml" ds:itemID="{95DB94B4-70D3-4F15-8E02-DDAD1FA48B48}"/>
</file>

<file path=customXml/itemProps3.xml><?xml version="1.0" encoding="utf-8"?>
<ds:datastoreItem xmlns:ds="http://schemas.openxmlformats.org/officeDocument/2006/customXml" ds:itemID="{36F106D2-1DAD-40F3-A094-75F1C127D662}"/>
</file>

<file path=customXml/itemProps4.xml><?xml version="1.0" encoding="utf-8"?>
<ds:datastoreItem xmlns:ds="http://schemas.openxmlformats.org/officeDocument/2006/customXml" ds:itemID="{BB3DD93F-5267-4E96-9127-887258762FC6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</TotalTime>
  <Words>1143</Words>
  <Application>Microsoft Office PowerPoint</Application>
  <PresentationFormat>Экран (4:3)</PresentationFormat>
  <Paragraphs>416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13</cp:revision>
  <dcterms:created xsi:type="dcterms:W3CDTF">2019-04-18T07:48:32Z</dcterms:created>
  <dcterms:modified xsi:type="dcterms:W3CDTF">2019-04-18T10:47:46Z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0x0101003E21777EE8180D4C8835E2A5D34AE1EC</vt:lpwstr>
  </property>
  <property fmtid="{D5CDD505-2E9C-101B-9397-08002B2CF9AE}" pid="3" name="_dlc_DocIdItemGuid">
    <vt:lpwstr>50e73a5a-b7c1-40c3-a0a2-c5f738ae47ae</vt:lpwstr>
  </property>
</Properties>
</file>