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53779-889D-4C2B-8D62-3B2000908891}" type="doc">
      <dgm:prSet loTypeId="urn:microsoft.com/office/officeart/2005/8/layout/equation1" loCatId="process" qsTypeId="urn:microsoft.com/office/officeart/2005/8/quickstyle/simple1" qsCatId="simple" csTypeId="urn:microsoft.com/office/officeart/2005/8/colors/accent6_4" csCatId="accent6" phldr="1"/>
      <dgm:spPr/>
    </dgm:pt>
    <dgm:pt modelId="{B33AA6CC-D38F-4A7F-AE88-0A8DDDDEA50D}">
      <dgm:prSet phldrT="[Текст]" custT="1"/>
      <dgm:spPr/>
      <dgm:t>
        <a:bodyPr/>
        <a:lstStyle/>
        <a:p>
          <a:r>
            <a:rPr lang="ru-RU" sz="3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Предсе</a:t>
          </a:r>
          <a:r>
            <a:rPr lang="ru-RU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</a:t>
          </a:r>
        </a:p>
        <a:p>
          <a:r>
            <a:rPr lang="ru-RU" sz="3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датель</a:t>
          </a:r>
          <a:endParaRPr lang="ru-RU" sz="3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8EEE51-DEB4-4F8F-8D46-5B1C74B148C5}" type="parTrans" cxnId="{06A578EB-1F1B-4494-8A80-1FE3761722FB}">
      <dgm:prSet/>
      <dgm:spPr/>
      <dgm:t>
        <a:bodyPr/>
        <a:lstStyle/>
        <a:p>
          <a:endParaRPr lang="ru-RU"/>
        </a:p>
      </dgm:t>
    </dgm:pt>
    <dgm:pt modelId="{94FC7684-A6DD-4A5E-B6A9-8826BB5475EE}" type="sibTrans" cxnId="{06A578EB-1F1B-4494-8A80-1FE3761722FB}">
      <dgm:prSet/>
      <dgm:spPr/>
      <dgm:t>
        <a:bodyPr/>
        <a:lstStyle/>
        <a:p>
          <a:endParaRPr lang="ru-RU"/>
        </a:p>
      </dgm:t>
    </dgm:pt>
    <dgm:pt modelId="{E19512F0-8918-4D4C-8AED-6DD8D0F1B1FF}">
      <dgm:prSet phldrT="[Текст]" custT="1"/>
      <dgm:spPr/>
      <dgm:t>
        <a:bodyPr/>
        <a:lstStyle/>
        <a:p>
          <a:r>
            <a:rPr lang="ru-RU" sz="3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Роди-тели</a:t>
          </a:r>
          <a:endParaRPr lang="ru-RU" sz="3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08AD1F-A1D5-401B-9710-01DA1C5A43D8}" type="parTrans" cxnId="{D1750191-199D-46E9-AC66-A4EF9F8FD522}">
      <dgm:prSet/>
      <dgm:spPr/>
      <dgm:t>
        <a:bodyPr/>
        <a:lstStyle/>
        <a:p>
          <a:endParaRPr lang="ru-RU"/>
        </a:p>
      </dgm:t>
    </dgm:pt>
    <dgm:pt modelId="{975DB494-1CC9-4A81-ADA6-3A7FC5614AFD}" type="sibTrans" cxnId="{D1750191-199D-46E9-AC66-A4EF9F8FD522}">
      <dgm:prSet/>
      <dgm:spPr/>
      <dgm:t>
        <a:bodyPr/>
        <a:lstStyle/>
        <a:p>
          <a:endParaRPr lang="ru-RU"/>
        </a:p>
      </dgm:t>
    </dgm:pt>
    <dgm:pt modelId="{4799A317-9491-4900-9560-441A2A675E5D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Общешкольный родительский комитет</a:t>
          </a:r>
          <a:endParaRPr lang="ru-RU" sz="2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0BCC59-94CE-4FEA-B79D-CF6E2FA756D3}" type="parTrans" cxnId="{F9AE2630-D2F2-4945-8EFE-04EF46AC12AA}">
      <dgm:prSet/>
      <dgm:spPr/>
      <dgm:t>
        <a:bodyPr/>
        <a:lstStyle/>
        <a:p>
          <a:endParaRPr lang="ru-RU"/>
        </a:p>
      </dgm:t>
    </dgm:pt>
    <dgm:pt modelId="{62BB7B52-58AB-4CC7-9ABF-35A44C303B47}" type="sibTrans" cxnId="{F9AE2630-D2F2-4945-8EFE-04EF46AC12AA}">
      <dgm:prSet/>
      <dgm:spPr/>
      <dgm:t>
        <a:bodyPr/>
        <a:lstStyle/>
        <a:p>
          <a:endParaRPr lang="ru-RU"/>
        </a:p>
      </dgm:t>
    </dgm:pt>
    <dgm:pt modelId="{051D02A2-09AD-4EAD-9317-F7F391FB3418}" type="pres">
      <dgm:prSet presAssocID="{43D53779-889D-4C2B-8D62-3B2000908891}" presName="linearFlow" presStyleCnt="0">
        <dgm:presLayoutVars>
          <dgm:dir/>
          <dgm:resizeHandles val="exact"/>
        </dgm:presLayoutVars>
      </dgm:prSet>
      <dgm:spPr/>
    </dgm:pt>
    <dgm:pt modelId="{2409F0F4-57A6-4F3A-84BF-9E38894DE8F6}" type="pres">
      <dgm:prSet presAssocID="{B33AA6CC-D38F-4A7F-AE88-0A8DDDDEA50D}" presName="node" presStyleLbl="node1" presStyleIdx="0" presStyleCnt="3" custScaleX="147036" custScaleY="172690">
        <dgm:presLayoutVars>
          <dgm:bulletEnabled val="1"/>
        </dgm:presLayoutVars>
      </dgm:prSet>
      <dgm:spPr/>
    </dgm:pt>
    <dgm:pt modelId="{8579C39F-7256-44E4-95B2-34E38C98B29B}" type="pres">
      <dgm:prSet presAssocID="{94FC7684-A6DD-4A5E-B6A9-8826BB5475EE}" presName="spacerL" presStyleCnt="0"/>
      <dgm:spPr/>
    </dgm:pt>
    <dgm:pt modelId="{F721CC95-F2A3-4C8A-9482-B062A38BC0FF}" type="pres">
      <dgm:prSet presAssocID="{94FC7684-A6DD-4A5E-B6A9-8826BB5475EE}" presName="sibTrans" presStyleLbl="sibTrans2D1" presStyleIdx="0" presStyleCnt="2"/>
      <dgm:spPr/>
    </dgm:pt>
    <dgm:pt modelId="{EAF6E9D8-A781-4C52-882D-AB98BA9D0EF4}" type="pres">
      <dgm:prSet presAssocID="{94FC7684-A6DD-4A5E-B6A9-8826BB5475EE}" presName="spacerR" presStyleCnt="0"/>
      <dgm:spPr/>
    </dgm:pt>
    <dgm:pt modelId="{2BE2632C-0741-4AEA-8C72-0CB7FCBB7F33}" type="pres">
      <dgm:prSet presAssocID="{E19512F0-8918-4D4C-8AED-6DD8D0F1B1FF}" presName="node" presStyleLbl="node1" presStyleIdx="1" presStyleCnt="3" custScaleX="142456" custScaleY="139752">
        <dgm:presLayoutVars>
          <dgm:bulletEnabled val="1"/>
        </dgm:presLayoutVars>
      </dgm:prSet>
      <dgm:spPr/>
    </dgm:pt>
    <dgm:pt modelId="{71B84022-2619-4030-A454-C81087DFD76B}" type="pres">
      <dgm:prSet presAssocID="{975DB494-1CC9-4A81-ADA6-3A7FC5614AFD}" presName="spacerL" presStyleCnt="0"/>
      <dgm:spPr/>
    </dgm:pt>
    <dgm:pt modelId="{46FBE1F9-337E-42D9-9E74-BFC1EF0A6116}" type="pres">
      <dgm:prSet presAssocID="{975DB494-1CC9-4A81-ADA6-3A7FC5614AFD}" presName="sibTrans" presStyleLbl="sibTrans2D1" presStyleIdx="1" presStyleCnt="2"/>
      <dgm:spPr/>
    </dgm:pt>
    <dgm:pt modelId="{33C96071-EEB1-4C84-8EA3-A70138297998}" type="pres">
      <dgm:prSet presAssocID="{975DB494-1CC9-4A81-ADA6-3A7FC5614AFD}" presName="spacerR" presStyleCnt="0"/>
      <dgm:spPr/>
    </dgm:pt>
    <dgm:pt modelId="{33833466-5737-4F14-B2F7-BFED8CA0057E}" type="pres">
      <dgm:prSet presAssocID="{4799A317-9491-4900-9560-441A2A675E5D}" presName="node" presStyleLbl="node1" presStyleIdx="2" presStyleCnt="3">
        <dgm:presLayoutVars>
          <dgm:bulletEnabled val="1"/>
        </dgm:presLayoutVars>
      </dgm:prSet>
      <dgm:spPr/>
    </dgm:pt>
  </dgm:ptLst>
  <dgm:cxnLst>
    <dgm:cxn modelId="{4BD38531-AB40-4AFC-B749-143EDAEFD333}" type="presOf" srcId="{94FC7684-A6DD-4A5E-B6A9-8826BB5475EE}" destId="{F721CC95-F2A3-4C8A-9482-B062A38BC0FF}" srcOrd="0" destOrd="0" presId="urn:microsoft.com/office/officeart/2005/8/layout/equation1"/>
    <dgm:cxn modelId="{3D5765EE-A2FB-448C-AB4D-31AACE21B82D}" type="presOf" srcId="{B33AA6CC-D38F-4A7F-AE88-0A8DDDDEA50D}" destId="{2409F0F4-57A6-4F3A-84BF-9E38894DE8F6}" srcOrd="0" destOrd="0" presId="urn:microsoft.com/office/officeart/2005/8/layout/equation1"/>
    <dgm:cxn modelId="{1FB9FB55-4F2D-4047-AB00-A5E8B377B3F7}" type="presOf" srcId="{975DB494-1CC9-4A81-ADA6-3A7FC5614AFD}" destId="{46FBE1F9-337E-42D9-9E74-BFC1EF0A6116}" srcOrd="0" destOrd="0" presId="urn:microsoft.com/office/officeart/2005/8/layout/equation1"/>
    <dgm:cxn modelId="{AA957646-4860-43D4-8C14-0EA0FB4003FF}" type="presOf" srcId="{43D53779-889D-4C2B-8D62-3B2000908891}" destId="{051D02A2-09AD-4EAD-9317-F7F391FB3418}" srcOrd="0" destOrd="0" presId="urn:microsoft.com/office/officeart/2005/8/layout/equation1"/>
    <dgm:cxn modelId="{F9AE2630-D2F2-4945-8EFE-04EF46AC12AA}" srcId="{43D53779-889D-4C2B-8D62-3B2000908891}" destId="{4799A317-9491-4900-9560-441A2A675E5D}" srcOrd="2" destOrd="0" parTransId="{1C0BCC59-94CE-4FEA-B79D-CF6E2FA756D3}" sibTransId="{62BB7B52-58AB-4CC7-9ABF-35A44C303B47}"/>
    <dgm:cxn modelId="{06A578EB-1F1B-4494-8A80-1FE3761722FB}" srcId="{43D53779-889D-4C2B-8D62-3B2000908891}" destId="{B33AA6CC-D38F-4A7F-AE88-0A8DDDDEA50D}" srcOrd="0" destOrd="0" parTransId="{FC8EEE51-DEB4-4F8F-8D46-5B1C74B148C5}" sibTransId="{94FC7684-A6DD-4A5E-B6A9-8826BB5475EE}"/>
    <dgm:cxn modelId="{D1750191-199D-46E9-AC66-A4EF9F8FD522}" srcId="{43D53779-889D-4C2B-8D62-3B2000908891}" destId="{E19512F0-8918-4D4C-8AED-6DD8D0F1B1FF}" srcOrd="1" destOrd="0" parTransId="{0308AD1F-A1D5-401B-9710-01DA1C5A43D8}" sibTransId="{975DB494-1CC9-4A81-ADA6-3A7FC5614AFD}"/>
    <dgm:cxn modelId="{4B1D39CD-628E-4CCA-92F4-F3AE85596799}" type="presOf" srcId="{4799A317-9491-4900-9560-441A2A675E5D}" destId="{33833466-5737-4F14-B2F7-BFED8CA0057E}" srcOrd="0" destOrd="0" presId="urn:microsoft.com/office/officeart/2005/8/layout/equation1"/>
    <dgm:cxn modelId="{ACA00A5B-5B73-437A-ABED-E75FDF0BC670}" type="presOf" srcId="{E19512F0-8918-4D4C-8AED-6DD8D0F1B1FF}" destId="{2BE2632C-0741-4AEA-8C72-0CB7FCBB7F33}" srcOrd="0" destOrd="0" presId="urn:microsoft.com/office/officeart/2005/8/layout/equation1"/>
    <dgm:cxn modelId="{AA4ED6EB-D692-408B-9F02-8D077E8DF9E0}" type="presParOf" srcId="{051D02A2-09AD-4EAD-9317-F7F391FB3418}" destId="{2409F0F4-57A6-4F3A-84BF-9E38894DE8F6}" srcOrd="0" destOrd="0" presId="urn:microsoft.com/office/officeart/2005/8/layout/equation1"/>
    <dgm:cxn modelId="{100805BC-BE6A-4E0A-88BD-41A170C08F53}" type="presParOf" srcId="{051D02A2-09AD-4EAD-9317-F7F391FB3418}" destId="{8579C39F-7256-44E4-95B2-34E38C98B29B}" srcOrd="1" destOrd="0" presId="urn:microsoft.com/office/officeart/2005/8/layout/equation1"/>
    <dgm:cxn modelId="{AAB43EE4-DDF7-42C9-87EA-7405D2252488}" type="presParOf" srcId="{051D02A2-09AD-4EAD-9317-F7F391FB3418}" destId="{F721CC95-F2A3-4C8A-9482-B062A38BC0FF}" srcOrd="2" destOrd="0" presId="urn:microsoft.com/office/officeart/2005/8/layout/equation1"/>
    <dgm:cxn modelId="{CA64CD6F-617B-414A-8068-3E67D3602F8C}" type="presParOf" srcId="{051D02A2-09AD-4EAD-9317-F7F391FB3418}" destId="{EAF6E9D8-A781-4C52-882D-AB98BA9D0EF4}" srcOrd="3" destOrd="0" presId="urn:microsoft.com/office/officeart/2005/8/layout/equation1"/>
    <dgm:cxn modelId="{FA5AA6FE-8921-4894-BF25-88A08117B83A}" type="presParOf" srcId="{051D02A2-09AD-4EAD-9317-F7F391FB3418}" destId="{2BE2632C-0741-4AEA-8C72-0CB7FCBB7F33}" srcOrd="4" destOrd="0" presId="urn:microsoft.com/office/officeart/2005/8/layout/equation1"/>
    <dgm:cxn modelId="{F285F015-FCC9-4C1F-92AF-34E2A4610D1C}" type="presParOf" srcId="{051D02A2-09AD-4EAD-9317-F7F391FB3418}" destId="{71B84022-2619-4030-A454-C81087DFD76B}" srcOrd="5" destOrd="0" presId="urn:microsoft.com/office/officeart/2005/8/layout/equation1"/>
    <dgm:cxn modelId="{F6616437-6E27-45E8-8977-2C0872DE9597}" type="presParOf" srcId="{051D02A2-09AD-4EAD-9317-F7F391FB3418}" destId="{46FBE1F9-337E-42D9-9E74-BFC1EF0A6116}" srcOrd="6" destOrd="0" presId="urn:microsoft.com/office/officeart/2005/8/layout/equation1"/>
    <dgm:cxn modelId="{33046456-84A8-4E34-A75A-EA9D8649131D}" type="presParOf" srcId="{051D02A2-09AD-4EAD-9317-F7F391FB3418}" destId="{33C96071-EEB1-4C84-8EA3-A70138297998}" srcOrd="7" destOrd="0" presId="urn:microsoft.com/office/officeart/2005/8/layout/equation1"/>
    <dgm:cxn modelId="{8F252CA1-C4DF-415B-83E3-D0C27BBC3A37}" type="presParOf" srcId="{051D02A2-09AD-4EAD-9317-F7F391FB3418}" destId="{33833466-5737-4F14-B2F7-BFED8CA0057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9F0F4-57A6-4F3A-84BF-9E38894DE8F6}">
      <dsp:nvSpPr>
        <dsp:cNvPr id="0" name=""/>
        <dsp:cNvSpPr/>
      </dsp:nvSpPr>
      <dsp:spPr>
        <a:xfrm>
          <a:off x="2001" y="738219"/>
          <a:ext cx="2203165" cy="2587561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Предсе</a:t>
          </a:r>
          <a:r>
            <a:rPr lang="ru-RU" sz="32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датель</a:t>
          </a:r>
          <a:endParaRPr lang="ru-RU" sz="32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1" y="738219"/>
        <a:ext cx="2203165" cy="2587561"/>
      </dsp:txXfrm>
    </dsp:sp>
    <dsp:sp modelId="{F721CC95-F2A3-4C8A-9482-B062A38BC0FF}">
      <dsp:nvSpPr>
        <dsp:cNvPr id="0" name=""/>
        <dsp:cNvSpPr/>
      </dsp:nvSpPr>
      <dsp:spPr>
        <a:xfrm>
          <a:off x="2326836" y="1597468"/>
          <a:ext cx="869063" cy="869063"/>
        </a:xfrm>
        <a:prstGeom prst="mathPlus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326836" y="1597468"/>
        <a:ext cx="869063" cy="869063"/>
      </dsp:txXfrm>
    </dsp:sp>
    <dsp:sp modelId="{2BE2632C-0741-4AEA-8C72-0CB7FCBB7F33}">
      <dsp:nvSpPr>
        <dsp:cNvPr id="0" name=""/>
        <dsp:cNvSpPr/>
      </dsp:nvSpPr>
      <dsp:spPr>
        <a:xfrm>
          <a:off x="3317568" y="984988"/>
          <a:ext cx="2134539" cy="2094023"/>
        </a:xfrm>
        <a:prstGeom prst="ellipse">
          <a:avLst/>
        </a:prstGeom>
        <a:solidFill>
          <a:schemeClr val="accent6">
            <a:shade val="50000"/>
            <a:hueOff val="0"/>
            <a:satOff val="-54"/>
            <a:lumOff val="259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Роди-тели</a:t>
          </a:r>
          <a:endParaRPr lang="ru-RU" sz="32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7568" y="984988"/>
        <a:ext cx="2134539" cy="2094023"/>
      </dsp:txXfrm>
    </dsp:sp>
    <dsp:sp modelId="{46FBE1F9-337E-42D9-9E74-BFC1EF0A6116}">
      <dsp:nvSpPr>
        <dsp:cNvPr id="0" name=""/>
        <dsp:cNvSpPr/>
      </dsp:nvSpPr>
      <dsp:spPr>
        <a:xfrm>
          <a:off x="5573776" y="1597468"/>
          <a:ext cx="869063" cy="869063"/>
        </a:xfrm>
        <a:prstGeom prst="mathEqual">
          <a:avLst/>
        </a:prstGeom>
        <a:solidFill>
          <a:schemeClr val="accent6">
            <a:shade val="90000"/>
            <a:hueOff val="0"/>
            <a:satOff val="-677"/>
            <a:lumOff val="280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73776" y="1597468"/>
        <a:ext cx="869063" cy="869063"/>
      </dsp:txXfrm>
    </dsp:sp>
    <dsp:sp modelId="{33833466-5737-4F14-B2F7-BFED8CA0057E}">
      <dsp:nvSpPr>
        <dsp:cNvPr id="0" name=""/>
        <dsp:cNvSpPr/>
      </dsp:nvSpPr>
      <dsp:spPr>
        <a:xfrm>
          <a:off x="6564509" y="1282807"/>
          <a:ext cx="1498385" cy="1498385"/>
        </a:xfrm>
        <a:prstGeom prst="ellipse">
          <a:avLst/>
        </a:prstGeom>
        <a:solidFill>
          <a:schemeClr val="accent6">
            <a:shade val="50000"/>
            <a:hueOff val="0"/>
            <a:satOff val="-54"/>
            <a:lumOff val="259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Общешкольный родительский комитет</a:t>
          </a:r>
          <a:endParaRPr lang="ru-RU" sz="2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64509" y="1282807"/>
        <a:ext cx="1498385" cy="1498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9E2E0E-CED8-4151-A1CE-38C5E365B0D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706648-8475-4D78-AA40-EAF6B3FD02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676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atang" pitchFamily="18" charset="-127"/>
                <a:ea typeface="Batang" pitchFamily="18" charset="-127"/>
              </a:rPr>
              <a:t>ПРОЕКТ РАЗВИТИЯ </a:t>
            </a:r>
          </a:p>
          <a:p>
            <a:pPr algn="ctr"/>
            <a:r>
              <a:rPr lang="ru-RU" sz="2400" b="1" dirty="0">
                <a:latin typeface="Batang" pitchFamily="18" charset="-127"/>
                <a:ea typeface="Batang" pitchFamily="18" charset="-127"/>
              </a:rPr>
              <a:t>муниципальных образований </a:t>
            </a:r>
          </a:p>
          <a:p>
            <a:pPr algn="ctr"/>
            <a:r>
              <a:rPr lang="ru-RU" sz="2400" b="1" dirty="0">
                <a:latin typeface="Batang" pitchFamily="18" charset="-127"/>
                <a:ea typeface="Batang" pitchFamily="18" charset="-127"/>
              </a:rPr>
              <a:t>Костромской области, </a:t>
            </a:r>
          </a:p>
          <a:p>
            <a:pPr algn="ctr"/>
            <a:r>
              <a:rPr lang="ru-RU" sz="2400" b="1" dirty="0">
                <a:latin typeface="Batang" pitchFamily="18" charset="-127"/>
                <a:ea typeface="Batang" pitchFamily="18" charset="-127"/>
              </a:rPr>
              <a:t>основанных </a:t>
            </a:r>
          </a:p>
          <a:p>
            <a:pPr algn="ctr"/>
            <a:r>
              <a:rPr lang="ru-RU" sz="2400" b="1" dirty="0">
                <a:latin typeface="Batang" pitchFamily="18" charset="-127"/>
                <a:ea typeface="Batang" pitchFamily="18" charset="-127"/>
              </a:rPr>
              <a:t>на общественных инициативах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8676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Замена оконных блоков в дошкольной группе МБОУ Вочуровская СОШ с целью комфортного пребывания воспитанников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373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6408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Финансовое обеспечение проекта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484784"/>
          <a:ext cx="8280920" cy="5044371"/>
        </p:xfrm>
        <a:graphic>
          <a:graphicData uri="http://schemas.openxmlformats.org/drawingml/2006/table">
            <a:tbl>
              <a:tblPr/>
              <a:tblGrid>
                <a:gridCol w="5062483"/>
                <a:gridCol w="3218437"/>
              </a:tblGrid>
              <a:tr h="750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Общие расходы по проекту (тыс. рублей)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99,995</a:t>
                      </a:r>
                      <a:endParaRPr lang="ru-RU" sz="1400" dirty="0">
                        <a:latin typeface="Times New Roman"/>
                        <a:ea typeface="SimSu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50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в том числе за счет средств: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 </a:t>
                      </a:r>
                      <a:endParaRPr lang="ru-RU" sz="1400">
                        <a:latin typeface="Times New Roman"/>
                        <a:ea typeface="SimSu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областного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бюджета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 (тыс. рублей)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50% - 49,997 (40 копеек)</a:t>
                      </a:r>
                      <a:endParaRPr lang="ru-RU" sz="1400" dirty="0">
                        <a:latin typeface="Times New Roman"/>
                        <a:ea typeface="SimSu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бюджета городского округа город Мантурово Костромской области (тыс. рублей)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17% - 16,397 (39 копеек)</a:t>
                      </a:r>
                      <a:endParaRPr lang="ru-RU" sz="1400" dirty="0">
                        <a:latin typeface="Times New Roman"/>
                        <a:ea typeface="SimSu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внебюджетных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источников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Lucida Console"/>
                          <a:cs typeface="Times New Roman"/>
                        </a:rPr>
                        <a:t> (тыс. рублей)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33% - 33,600 (00 копеек)</a:t>
                      </a:r>
                      <a:endParaRPr lang="ru-RU" sz="1400" dirty="0">
                        <a:latin typeface="Times New Roman"/>
                        <a:ea typeface="SimSun"/>
                      </a:endParaRPr>
                    </a:p>
                  </a:txBody>
                  <a:tcPr marL="38100" marR="381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Адрес: 157310 Костромская область Мантуровский район поселок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Лесобаза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улица Заречная</a:t>
            </a:r>
          </a:p>
        </p:txBody>
      </p:sp>
      <p:pic>
        <p:nvPicPr>
          <p:cNvPr id="1026" name="Picture 2" descr="J:\ПМИ - Вочурово\ПМИ 2020\приложение 1.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16200000">
            <a:off x="1955538" y="-3211"/>
            <a:ext cx="4872885" cy="842493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275856" y="764704"/>
            <a:ext cx="1296144" cy="388843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Инициаторы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1403648" y="4797152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011341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Взаимодействие с администрацией школы по вопросу разработки проектно-сметной документации проекта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Сбор общественности с целью обсуждения инициатив</a:t>
            </a:r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580112" y="450912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88024" y="501317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выполнении работ по замене оконных блоков согласно сметной документации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Вочуровская средняя школа является образовательным учреждение, осуществляющим свою деятельность в условиях сельской местности по трем адресам. </a:t>
            </a:r>
          </a:p>
        </p:txBody>
      </p:sp>
      <p:pic>
        <p:nvPicPr>
          <p:cNvPr id="17410" name="Picture 2" descr="Знаменка 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2903308" cy="2177481"/>
          </a:xfrm>
          <a:prstGeom prst="rect">
            <a:avLst/>
          </a:prstGeom>
          <a:noFill/>
        </p:spPr>
      </p:pic>
      <p:pic>
        <p:nvPicPr>
          <p:cNvPr id="17412" name="Picture 4" descr="DSCN5395 - копия.JPG"/>
          <p:cNvPicPr>
            <a:picLocks noChangeAspect="1" noChangeArrowheads="1"/>
          </p:cNvPicPr>
          <p:nvPr/>
        </p:nvPicPr>
        <p:blipFill>
          <a:blip r:embed="rId3" cstate="print"/>
          <a:srcRect b="14501"/>
          <a:stretch>
            <a:fillRect/>
          </a:stretch>
        </p:blipFill>
        <p:spPr bwMode="auto">
          <a:xfrm>
            <a:off x="323528" y="4797152"/>
            <a:ext cx="2807368" cy="1800200"/>
          </a:xfrm>
          <a:prstGeom prst="rect">
            <a:avLst/>
          </a:prstGeom>
          <a:noFill/>
        </p:spPr>
      </p:pic>
      <p:pic>
        <p:nvPicPr>
          <p:cNvPr id="8" name="Picture 2" descr="DSC03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276872"/>
            <a:ext cx="5040560" cy="297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551723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Пос.Лесобаза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Одноэтажное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деревянное здание введено в эксплуатацию  в 2002 году. За это время капитального ремонта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012160" y="4797152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"/>
          <p:cNvPicPr/>
          <p:nvPr/>
        </p:nvPicPr>
        <p:blipFill>
          <a:blip r:embed="rId2" cstate="print"/>
          <a:srcRect t="16006" r="588" b="15861"/>
          <a:stretch>
            <a:fillRect/>
          </a:stretch>
        </p:blipFill>
        <p:spPr>
          <a:xfrm>
            <a:off x="179512" y="3876675"/>
            <a:ext cx="5799455" cy="298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964920" cy="32955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700808"/>
            <a:ext cx="500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эксплуатации оконных рам давно истёк, оконные блоки пришли в негодность: рамы рассохлись, присутствуют трещины, видны следы протекания, наблюдается отслоение штукатурки и краски, на некоторых рамах стекла составные.</a:t>
            </a:r>
            <a:r>
              <a:rPr lang="en-US" sz="2000" dirty="0"/>
              <a:t> </a:t>
            </a:r>
            <a:r>
              <a:rPr lang="en-US" sz="2000" i="1" dirty="0"/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Периодически 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ремонтные работы: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составных стекол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Однако, это мера временная, из-за старости оконных блоков, стекла вновь дают трещины.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холодный период в группах недостаточная для раннего возраста детей температура воздуха, так как старые оконные блоки не сохраняют тепло, из окон «дует».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7536" y="184482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Весной и летом отсутствует возможность качественного проветривания, потому что некоторые окна в целях безопасности наглухо закрыты, что тоже является нарушением требований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1" name="Picture 1" descr="C:\Users\школа\Downloads\IMG-4bd7b9ac1bfa0ded9839fc80d6cb112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320480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537321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данного проекта окажут непосредственное влияние на качественное оказание услуги по присмотру и уходу за детьми дошкольного возраста: обеспечат безопасные и комфортные условия пребывания в дошкольной группе воспитанников, сотрудников.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78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выполнение норм 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2.4.1.3049-13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устройству, содержанию и организации режима работы дошкольных образовательных организаций;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- создание комфортных условий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пребывания воспитанников и работников в здании дошкольной группы;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снижение социальной напряженности среди родителей, работников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привлечение сотрудников, родителей, общественности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решению проблем образовательного учреждения;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сокращение численности детей, имеющих  простудные заболевания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обеспечения безопасности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соблюдения техники безопасности по охране труда;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создать комфортные условия для пребывания детей с ограниченными возможностями здоровья (если таковые будут посещать дошкольную группу);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обеспечить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соблюдение режима проветривания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целью профилактики новой коронавирусной инфекции (СП 3.1/2.4.3598-20)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выполнение требований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 антитеррористической защищенности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экономия фин.средств, которые тратятся ежегодно на покраску, утепление оконных рам; замену составных стекол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DSC03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850772" cy="13880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 создание комфортных условий пребывания воспитанников дошкольной группы МБОУ Вочуровская СОШ за счет улучшения эксплуатационных показателей оконных блоков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32656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Мероприятия по реализации проекта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052736"/>
          <a:ext cx="8424937" cy="5554108"/>
        </p:xfrm>
        <a:graphic>
          <a:graphicData uri="http://schemas.openxmlformats.org/drawingml/2006/table">
            <a:tbl>
              <a:tblPr/>
              <a:tblGrid>
                <a:gridCol w="4138565"/>
                <a:gridCol w="1923601"/>
                <a:gridCol w="2362771"/>
              </a:tblGrid>
              <a:tr h="359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Работы в течение реализации проекта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Ответственные 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6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Рассмотрение вопросов на заседании  общешкольного </a:t>
                      </a:r>
                      <a:r>
                        <a:rPr lang="ru-RU" sz="1800" b="1" dirty="0" err="1" smtClean="0">
                          <a:latin typeface="Times New Roman"/>
                          <a:ea typeface="SimSun"/>
                          <a:cs typeface="Times New Roman"/>
                        </a:rPr>
                        <a:t>родит.комитета</a:t>
                      </a:r>
                      <a:endParaRPr lang="ru-RU" sz="1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Октябрь 2020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imes New Roman"/>
                        </a:rPr>
                        <a:t>Директор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imes New Roman"/>
                        </a:rPr>
                        <a:t>Председатель общешк.родит.комитета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Сбор подписей в поддержку инициативы</a:t>
                      </a:r>
                      <a:endParaRPr lang="ru-RU" sz="1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Октябрь 2020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imes New Roman"/>
                        </a:rPr>
                        <a:t>общешк.родит.комитет 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Разработка проекта</a:t>
                      </a:r>
                      <a:endParaRPr lang="ru-RU" sz="1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Октябрь  2020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imes New Roman"/>
                        </a:rPr>
                        <a:t>Директор 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Разработка сметной </a:t>
                      </a:r>
                      <a:r>
                        <a:rPr lang="ru-RU" sz="1800" b="1" dirty="0" smtClean="0">
                          <a:latin typeface="Times New Roman"/>
                          <a:ea typeface="SimSun"/>
                          <a:cs typeface="Times New Roman"/>
                        </a:rPr>
                        <a:t>документации</a:t>
                      </a:r>
                      <a:endParaRPr lang="ru-RU" sz="1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Октябрь  2020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Председатель </a:t>
                      </a:r>
                      <a:r>
                        <a:rPr lang="ru-RU" sz="1400" dirty="0" err="1">
                          <a:latin typeface="Times New Roman"/>
                          <a:ea typeface="SimSun"/>
                          <a:cs typeface="Times New Roman"/>
                        </a:rPr>
                        <a:t>общешк.родит.комитета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Выполнение работ по демонтажу оконных блоков</a:t>
                      </a:r>
                      <a:endParaRPr lang="ru-RU" sz="1400" b="1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Установка оконных </a:t>
                      </a:r>
                      <a:r>
                        <a:rPr lang="ru-RU" sz="1800" b="1" dirty="0" smtClean="0">
                          <a:latin typeface="Times New Roman"/>
                          <a:ea typeface="SimSun"/>
                          <a:cs typeface="Times New Roman"/>
                        </a:rPr>
                        <a:t>блоков</a:t>
                      </a:r>
                      <a:endParaRPr lang="ru-RU" sz="1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imes New Roman"/>
                        </a:rPr>
                        <a:t>Июль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Родители, волонтеры, сотрудники ОУ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Оформление договоров на поставку материалов</a:t>
                      </a:r>
                      <a:endParaRPr lang="ru-RU" sz="1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imes New Roman"/>
                        </a:rPr>
                        <a:t>Март-май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Директор 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Осуществление контроля за ремонтными работами</a:t>
                      </a:r>
                      <a:endParaRPr lang="ru-RU" sz="1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imes New Roman"/>
                        </a:rPr>
                        <a:t>В течение выполнения работ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Родители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Администрация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Уборка строительного мусора</a:t>
                      </a:r>
                      <a:endParaRPr lang="ru-RU" sz="1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  <a:cs typeface="Times New Roman"/>
                        </a:rPr>
                        <a:t>В течение выполнения работ</a:t>
                      </a:r>
                      <a:endParaRPr lang="ru-RU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Сотрудники ОУ</a:t>
                      </a: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6197" marR="4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628800"/>
            <a:ext cx="88204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приведение в норму воздушно-теплового режима дошкольной группы;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уменьшение уровня заболеваемости воспитанников простудными заболеваниями;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улучшение показателей МБОУ Вочуровская СОШ при проведении Независимой оценки качества образования;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повышение комфортности пребывания в дошкольной группе детей, сотрудников, в том числе - обеспечение условий для пребывания лиц, имеющих ОВЗ;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снижение уровня тревожности родительской общественности;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выполнение требований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-выполнение требований по антитеррористической защищенности;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экономия фин.средств, которые тратятся ежегодно на покраску, утепление оконных рам; замену составных стекол.</a:t>
            </a: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76672"/>
            <a:ext cx="6480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SWXKEJWT4FA5-1851142400-3173</_dlc_DocId>
    <_dlc_DocIdUrl xmlns="369ecff9-9d91-49ad-b6c8-2386e6911df0">
      <Url>http://edu-sps.koiro.local/MR/Voch/1/_layouts/15/DocIdRedir.aspx?ID=SWXKEJWT4FA5-1851142400-3173</Url>
      <Description>SWXKEJWT4FA5-1851142400-3173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21777EE8180D4C8835E2A5D34AE1EC" ma:contentTypeVersion="1" ma:contentTypeDescription="Создание документа." ma:contentTypeScope="" ma:versionID="16f1c869687b78323e6352c32789dc9b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c67012f25faba2b5066f323af6f59606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7C053D-DFD6-48B9-90B4-2578DAA68D8E}"/>
</file>

<file path=customXml/itemProps2.xml><?xml version="1.0" encoding="utf-8"?>
<ds:datastoreItem xmlns:ds="http://schemas.openxmlformats.org/officeDocument/2006/customXml" ds:itemID="{BE948A87-E3DA-49C8-81D1-3361AFAF3732}"/>
</file>

<file path=customXml/itemProps3.xml><?xml version="1.0" encoding="utf-8"?>
<ds:datastoreItem xmlns:ds="http://schemas.openxmlformats.org/officeDocument/2006/customXml" ds:itemID="{FA16699B-9D25-4D00-926D-77E9172ACA26}"/>
</file>

<file path=customXml/itemProps4.xml><?xml version="1.0" encoding="utf-8"?>
<ds:datastoreItem xmlns:ds="http://schemas.openxmlformats.org/officeDocument/2006/customXml" ds:itemID="{156D556B-740D-4C57-A0BF-E23D20EEA2C4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</TotalTime>
  <Words>631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8</cp:revision>
  <dcterms:created xsi:type="dcterms:W3CDTF">2020-12-02T08:21:54Z</dcterms:created>
  <dcterms:modified xsi:type="dcterms:W3CDTF">2020-12-02T09:25:38Z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0x0101003E21777EE8180D4C8835E2A5D34AE1EC</vt:lpwstr>
  </property>
  <property fmtid="{D5CDD505-2E9C-101B-9397-08002B2CF9AE}" pid="3" name="_dlc_DocIdItemGuid">
    <vt:lpwstr>a0aaec5d-5d9f-4b41-8c34-c383fad1adde</vt:lpwstr>
  </property>
</Properties>
</file>