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s/slide9.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0.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7.xml" ContentType="application/vnd.openxmlformats-officedocument.presentationml.slide+xml"/>
  <Override PartName="/ppt/slides/slide6.xml" ContentType="application/vnd.openxmlformats-officedocument.presentationml.slide+xml"/>
  <Override PartName="/ppt/slides/slide5.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8.xml" ContentType="application/vnd.openxmlformats-officedocument.presentationml.slide+xml"/>
  <Override PartName="/ppt/slides/slide26.xml" ContentType="application/vnd.openxmlformats-officedocument.presentationml.slide+xml"/>
  <Override PartName="/ppt/slides/slide24.xml" ContentType="application/vnd.openxmlformats-officedocument.presentationml.slide+xml"/>
  <Override PartName="/ppt/slides/slide20.xml" ContentType="application/vnd.openxmlformats-officedocument.presentationml.slide+xml"/>
  <Override PartName="/ppt/slides/slide25.xml" ContentType="application/vnd.openxmlformats-officedocument.presentationml.slide+xml"/>
  <Override PartName="/ppt/slides/slide21.xml" ContentType="application/vnd.openxmlformats-officedocument.presentationml.slide+xml"/>
  <Override PartName="/ppt/slides/slide23.xml" ContentType="application/vnd.openxmlformats-officedocument.presentationml.slide+xml"/>
  <Override PartName="/ppt/slides/slide22.xml" ContentType="application/vnd.openxmlformats-officedocument.presentationml.slide+xml"/>
  <Override PartName="/ppt/slideMasters/slideMaster1.xml" ContentType="application/vnd.openxmlformats-officedocument.presentationml.slideMaster+xml"/>
  <Override PartName="/ppt/slideLayouts/slideLayout9.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4.xml" ContentType="application/vnd.openxmlformats-officedocument.presentationml.slideLayout+xml"/>
  <Override PartName="/ppt/slideLayouts/slideLayout3.xml" ContentType="application/vnd.openxmlformats-officedocument.presentationml.slideLayout+xml"/>
  <Override PartName="/ppt/slideLayouts/slideLayout2.xml" ContentType="application/vnd.openxmlformats-officedocument.presentationml.slideLayout+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3"/>
  </p:notesMasterIdLst>
  <p:sldIdLst>
    <p:sldId id="276" r:id="rId2"/>
    <p:sldId id="280" r:id="rId3"/>
    <p:sldId id="284" r:id="rId4"/>
    <p:sldId id="265" r:id="rId5"/>
    <p:sldId id="266" r:id="rId6"/>
    <p:sldId id="268" r:id="rId7"/>
    <p:sldId id="269" r:id="rId8"/>
    <p:sldId id="270" r:id="rId9"/>
    <p:sldId id="271" r:id="rId10"/>
    <p:sldId id="267" r:id="rId11"/>
    <p:sldId id="287" r:id="rId12"/>
    <p:sldId id="274" r:id="rId13"/>
    <p:sldId id="272" r:id="rId14"/>
    <p:sldId id="273" r:id="rId15"/>
    <p:sldId id="277" r:id="rId16"/>
    <p:sldId id="281" r:id="rId17"/>
    <p:sldId id="285" r:id="rId18"/>
    <p:sldId id="278" r:id="rId19"/>
    <p:sldId id="282" r:id="rId20"/>
    <p:sldId id="263" r:id="rId21"/>
    <p:sldId id="260" r:id="rId22"/>
    <p:sldId id="264" r:id="rId23"/>
    <p:sldId id="257" r:id="rId24"/>
    <p:sldId id="258" r:id="rId25"/>
    <p:sldId id="275" r:id="rId26"/>
    <p:sldId id="262" r:id="rId27"/>
    <p:sldId id="259" r:id="rId28"/>
    <p:sldId id="261" r:id="rId29"/>
    <p:sldId id="279" r:id="rId30"/>
    <p:sldId id="283" r:id="rId31"/>
    <p:sldId id="286" r:id="rId32"/>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Средний стиль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Нет стиля, нет сетки">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80" d="100"/>
          <a:sy n="80" d="100"/>
        </p:scale>
        <p:origin x="-2514" y="-744"/>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ustomXml" Target="../customXml/item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4.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40" Type="http://schemas.openxmlformats.org/officeDocument/2006/relationships/customXml" Target="../customXml/item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customXml" Target="../customXml/item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DC79FBB-D685-47F3-9E8F-0699308357A3}" type="datetimeFigureOut">
              <a:rPr lang="ru-RU" smtClean="0"/>
              <a:pPr/>
              <a:t>09.12.2022</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487354F-B937-45B7-999F-0853B27B7F53}" type="slidenum">
              <a:rPr lang="ru-RU" smtClean="0"/>
              <a:pPr/>
              <a:t>‹#›</a:t>
            </a:fld>
            <a:endParaRPr lang="ru-RU"/>
          </a:p>
        </p:txBody>
      </p:sp>
    </p:spTree>
    <p:extLst>
      <p:ext uri="{BB962C8B-B14F-4D97-AF65-F5344CB8AC3E}">
        <p14:creationId xmlns:p14="http://schemas.microsoft.com/office/powerpoint/2010/main" val="766194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Образ слайда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ru-RU" altLang="ru-RU" smtClean="0"/>
          </a:p>
        </p:txBody>
      </p:sp>
      <p:sp>
        <p:nvSpPr>
          <p:cNvPr id="22532" name="Номер слайда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eaLnBrk="0" hangingPunct="0">
              <a:spcBef>
                <a:spcPct val="30000"/>
              </a:spcBef>
              <a:defRPr sz="1200">
                <a:solidFill>
                  <a:schemeClr val="tx1"/>
                </a:solidFill>
                <a:latin typeface="Calibri" pitchFamily="34" charset="0"/>
              </a:defRPr>
            </a:lvl1pPr>
            <a:lvl2pPr marL="742950" indent="-285750" eaLnBrk="0" hangingPunct="0">
              <a:spcBef>
                <a:spcPct val="30000"/>
              </a:spcBef>
              <a:defRPr sz="1200">
                <a:solidFill>
                  <a:schemeClr val="tx1"/>
                </a:solidFill>
                <a:latin typeface="Calibri" pitchFamily="34" charset="0"/>
              </a:defRPr>
            </a:lvl2pPr>
            <a:lvl3pPr marL="1143000" indent="-228600" eaLnBrk="0" hangingPunct="0">
              <a:spcBef>
                <a:spcPct val="30000"/>
              </a:spcBef>
              <a:defRPr sz="1200">
                <a:solidFill>
                  <a:schemeClr val="tx1"/>
                </a:solidFill>
                <a:latin typeface="Calibri" pitchFamily="34" charset="0"/>
              </a:defRPr>
            </a:lvl3pPr>
            <a:lvl4pPr marL="1600200" indent="-228600" eaLnBrk="0" hangingPunct="0">
              <a:spcBef>
                <a:spcPct val="30000"/>
              </a:spcBef>
              <a:defRPr sz="1200">
                <a:solidFill>
                  <a:schemeClr val="tx1"/>
                </a:solidFill>
                <a:latin typeface="Calibri" pitchFamily="34" charset="0"/>
              </a:defRPr>
            </a:lvl4pPr>
            <a:lvl5pPr marL="2057400" indent="-228600" eaLnBrk="0" hangingPunct="0">
              <a:spcBef>
                <a:spcPct val="30000"/>
              </a:spcBef>
              <a:defRPr sz="1200">
                <a:solidFill>
                  <a:schemeClr val="tx1"/>
                </a:solidFill>
                <a:latin typeface="Calibri" pitchFamily="34" charset="0"/>
              </a:defRPr>
            </a:lvl5pPr>
            <a:lvl6pPr marL="2514600" indent="-228600" eaLnBrk="0" fontAlgn="base" hangingPunct="0">
              <a:spcBef>
                <a:spcPct val="30000"/>
              </a:spcBef>
              <a:spcAft>
                <a:spcPct val="0"/>
              </a:spcAft>
              <a:defRPr sz="1200">
                <a:solidFill>
                  <a:schemeClr val="tx1"/>
                </a:solidFill>
                <a:latin typeface="Calibri" pitchFamily="34" charset="0"/>
              </a:defRPr>
            </a:lvl6pPr>
            <a:lvl7pPr marL="2971800" indent="-228600" eaLnBrk="0" fontAlgn="base" hangingPunct="0">
              <a:spcBef>
                <a:spcPct val="30000"/>
              </a:spcBef>
              <a:spcAft>
                <a:spcPct val="0"/>
              </a:spcAft>
              <a:defRPr sz="1200">
                <a:solidFill>
                  <a:schemeClr val="tx1"/>
                </a:solidFill>
                <a:latin typeface="Calibri" pitchFamily="34" charset="0"/>
              </a:defRPr>
            </a:lvl7pPr>
            <a:lvl8pPr marL="3429000" indent="-228600" eaLnBrk="0" fontAlgn="base" hangingPunct="0">
              <a:spcBef>
                <a:spcPct val="30000"/>
              </a:spcBef>
              <a:spcAft>
                <a:spcPct val="0"/>
              </a:spcAft>
              <a:defRPr sz="1200">
                <a:solidFill>
                  <a:schemeClr val="tx1"/>
                </a:solidFill>
                <a:latin typeface="Calibri" pitchFamily="34" charset="0"/>
              </a:defRPr>
            </a:lvl8pPr>
            <a:lvl9pPr marL="3886200" indent="-228600" eaLnBrk="0" fontAlgn="base" hangingPunct="0">
              <a:spcBef>
                <a:spcPct val="30000"/>
              </a:spcBef>
              <a:spcAft>
                <a:spcPct val="0"/>
              </a:spcAft>
              <a:defRPr sz="1200">
                <a:solidFill>
                  <a:schemeClr val="tx1"/>
                </a:solidFill>
                <a:latin typeface="Calibri" pitchFamily="34" charset="0"/>
              </a:defRPr>
            </a:lvl9pPr>
          </a:lstStyle>
          <a:p>
            <a:pPr eaLnBrk="1" hangingPunct="1">
              <a:spcBef>
                <a:spcPct val="0"/>
              </a:spcBef>
            </a:pPr>
            <a:fld id="{98347B32-4526-4020-B7BF-371257745DB5}" type="slidenum">
              <a:rPr lang="ru-RU" altLang="ru-RU" smtClean="0">
                <a:latin typeface="Arial" charset="0"/>
              </a:rPr>
              <a:pPr eaLnBrk="1" hangingPunct="1">
                <a:spcBef>
                  <a:spcPct val="0"/>
                </a:spcBef>
              </a:pPr>
              <a:t>5</a:t>
            </a:fld>
            <a:endParaRPr lang="ru-RU" altLang="ru-RU" smtClean="0">
              <a:latin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0" y="3866920"/>
            <a:ext cx="9144000" cy="299108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0" y="0"/>
            <a:ext cx="9144000" cy="386692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473795" y="5052545"/>
            <a:ext cx="5637010" cy="882119"/>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A30EF052-D36D-4F64-ACE5-1F10D5263B98}"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700D6DD-D26B-4DE1-944B-F39B5331EA05}" type="slidenum">
              <a:rPr lang="ru-RU" smtClean="0"/>
              <a:pPr/>
              <a:t>‹#›</a:t>
            </a:fld>
            <a:endParaRPr lang="ru-RU"/>
          </a:p>
        </p:txBody>
      </p:sp>
      <p:sp>
        <p:nvSpPr>
          <p:cNvPr id="2" name="Title 1"/>
          <p:cNvSpPr>
            <a:spLocks noGrp="1"/>
          </p:cNvSpPr>
          <p:nvPr>
            <p:ph type="ctrTitle"/>
          </p:nvPr>
        </p:nvSpPr>
        <p:spPr>
          <a:xfrm>
            <a:off x="817581" y="3132290"/>
            <a:ext cx="7175351" cy="1793167"/>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905000" y="731519"/>
            <a:ext cx="6400800" cy="3474720"/>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A30EF052-D36D-4F64-ACE5-1F10D5263B98}"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700D6DD-D26B-4DE1-944B-F39B5331EA05}"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53758" y="376517"/>
            <a:ext cx="2057400" cy="523833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3324113" y="731519"/>
            <a:ext cx="4829287" cy="4894729"/>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30EF052-D36D-4F64-ACE5-1F10D5263B98}"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700D6DD-D26B-4DE1-944B-F39B5331EA05}"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A30EF052-D36D-4F64-ACE5-1F10D5263B98}"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700D6DD-D26B-4DE1-944B-F39B5331EA05}"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1143000" y="731520"/>
            <a:ext cx="6400800"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033195" y="2172648"/>
            <a:ext cx="5966666" cy="2423346"/>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2022438" y="4607511"/>
            <a:ext cx="5970494" cy="83546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A30EF052-D36D-4F64-ACE5-1F10D5263B98}" type="datetimeFigureOut">
              <a:rPr lang="ru-RU" smtClean="0"/>
              <a:pPr/>
              <a:t>09.12.2022</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2700D6DD-D26B-4DE1-944B-F39B5331EA05}"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A30EF052-D36D-4F64-ACE5-1F10D5263B98}"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700D6DD-D26B-4DE1-944B-F39B5331EA05}" type="slidenum">
              <a:rPr lang="ru-RU" smtClean="0"/>
              <a:pPr/>
              <a:t>‹#›</a:t>
            </a:fld>
            <a:endParaRPr lang="ru-RU"/>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1142999" y="731519"/>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4645152" y="731520"/>
            <a:ext cx="3346704" cy="3474720"/>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43000"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1156447" y="1400327"/>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47302" y="731520"/>
            <a:ext cx="3346704" cy="639762"/>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4645025" y="1399032"/>
            <a:ext cx="3346704" cy="274320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30EF052-D36D-4F64-ACE5-1F10D5263B98}" type="datetimeFigureOut">
              <a:rPr lang="ru-RU" smtClean="0"/>
              <a:pPr/>
              <a:t>09.12.2022</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2700D6DD-D26B-4DE1-944B-F39B5331EA05}" type="slidenum">
              <a:rPr lang="ru-RU" smtClean="0"/>
              <a:pPr/>
              <a:t>‹#›</a:t>
            </a:fld>
            <a:endParaRPr lang="ru-RU"/>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30EF052-D36D-4F64-ACE5-1F10D5263B98}" type="datetimeFigureOut">
              <a:rPr lang="ru-RU" smtClean="0"/>
              <a:pPr/>
              <a:t>09.12.2022</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2700D6DD-D26B-4DE1-944B-F39B5331EA05}"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30EF052-D36D-4F64-ACE5-1F10D5263B98}" type="datetimeFigureOut">
              <a:rPr lang="ru-RU" smtClean="0"/>
              <a:pPr/>
              <a:t>09.12.2022</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2700D6DD-D26B-4DE1-944B-F39B5331EA05}"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095" y="2209800"/>
            <a:ext cx="3636085" cy="1258493"/>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4593515" y="731520"/>
            <a:ext cx="4017085" cy="4894730"/>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1075765" y="3497802"/>
            <a:ext cx="3388660" cy="213951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30EF052-D36D-4F64-ACE5-1F10D5263B98}"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700D6DD-D26B-4DE1-944B-F39B5331EA05}" type="slidenum">
              <a:rPr lang="ru-RU" smtClean="0"/>
              <a:pPr/>
              <a:t>‹#›</a:t>
            </a:fld>
            <a:endParaRPr lang="ru-RU"/>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0" y="3866920"/>
            <a:ext cx="9144000" cy="2991080"/>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0" y="0"/>
            <a:ext cx="9144000" cy="3866920"/>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0" y="2652311"/>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0" y="1600200"/>
            <a:ext cx="9144000" cy="5105400"/>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4475175" y="1143000"/>
            <a:ext cx="4114800" cy="3127806"/>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877887" y="1010486"/>
            <a:ext cx="3694114" cy="2163020"/>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A30EF052-D36D-4F64-ACE5-1F10D5263B98}" type="datetimeFigureOut">
              <a:rPr lang="ru-RU" smtClean="0"/>
              <a:pPr/>
              <a:t>09.12.2022</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2700D6DD-D26B-4DE1-944B-F39B5331EA05}" type="slidenum">
              <a:rPr lang="ru-RU" smtClean="0"/>
              <a:pPr/>
              <a:t>‹#›</a:t>
            </a:fld>
            <a:endParaRPr lang="ru-RU"/>
          </a:p>
        </p:txBody>
      </p:sp>
      <p:sp>
        <p:nvSpPr>
          <p:cNvPr id="2" name="Title 1"/>
          <p:cNvSpPr>
            <a:spLocks noGrp="1"/>
          </p:cNvSpPr>
          <p:nvPr>
            <p:ph type="title"/>
          </p:nvPr>
        </p:nvSpPr>
        <p:spPr>
          <a:xfrm>
            <a:off x="727268" y="4464421"/>
            <a:ext cx="6383538" cy="1143000"/>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0" y="5105400"/>
            <a:ext cx="9144000" cy="1752600"/>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0" y="0"/>
            <a:ext cx="9144000" cy="5105400"/>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0" y="3768304"/>
            <a:ext cx="9144000" cy="2286000"/>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0" y="1600200"/>
            <a:ext cx="9144000" cy="5105400"/>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793289" y="4372168"/>
            <a:ext cx="6512511" cy="1143000"/>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1143000" y="732260"/>
            <a:ext cx="6400800" cy="3474720"/>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172200" y="6172200"/>
            <a:ext cx="2514600" cy="365125"/>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A30EF052-D36D-4F64-ACE5-1F10D5263B98}" type="datetimeFigureOut">
              <a:rPr lang="ru-RU" smtClean="0"/>
              <a:pPr/>
              <a:t>09.12.2022</a:t>
            </a:fld>
            <a:endParaRPr lang="ru-RU"/>
          </a:p>
        </p:txBody>
      </p:sp>
      <p:sp>
        <p:nvSpPr>
          <p:cNvPr id="5" name="Footer Placeholder 4"/>
          <p:cNvSpPr>
            <a:spLocks noGrp="1"/>
          </p:cNvSpPr>
          <p:nvPr>
            <p:ph type="ftr" sz="quarter" idx="3"/>
          </p:nvPr>
        </p:nvSpPr>
        <p:spPr>
          <a:xfrm>
            <a:off x="457199" y="6172200"/>
            <a:ext cx="3352801" cy="365125"/>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a:p>
        </p:txBody>
      </p:sp>
      <p:sp>
        <p:nvSpPr>
          <p:cNvPr id="6" name="Slide Number Placeholder 5"/>
          <p:cNvSpPr>
            <a:spLocks noGrp="1"/>
          </p:cNvSpPr>
          <p:nvPr>
            <p:ph type="sldNum" sz="quarter" idx="4"/>
          </p:nvPr>
        </p:nvSpPr>
        <p:spPr>
          <a:xfrm>
            <a:off x="3810000" y="6172200"/>
            <a:ext cx="1828800" cy="365125"/>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2700D6DD-D26B-4DE1-944B-F39B5331EA05}" type="slidenum">
              <a:rPr lang="ru-RU" smtClean="0"/>
              <a:pPr/>
              <a:t>‹#›</a:t>
            </a:fld>
            <a:endParaRPr 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1.tiff"/><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3.xml"/><Relationship Id="rId4" Type="http://schemas.openxmlformats.org/officeDocument/2006/relationships/image" Target="../media/image24.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video" Target="file:///C:\Users\&#1058;&#1086;&#1095;&#1082;&#1072;%20&#1056;&#1086;&#1089;&#1090;&#1072;1\Desktop\&#1044;&#1077;&#1085;&#1100;%20&#1075;&#1077;&#1088;&#1086;&#1077;&#1074;%20&#1054;&#1090;&#1077;&#1095;&#1077;&#1089;&#1090;&#1074;&#1072;\2%20&#1044;&#1077;&#1085;&#1100;%20&#1085;&#1077;&#1080;&#1079;&#1074;&#1077;&#1089;&#1090;&#1085;&#1086;&#1075;&#1086;%20&#1089;&#1086;&#1083;&#1076;&#1072;&#1090;&#1072;.mp4" TargetMode="External"/></Relationships>
</file>

<file path=ppt/slides/_rels/slide1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3.xml"/><Relationship Id="rId1" Type="http://schemas.openxmlformats.org/officeDocument/2006/relationships/video" Target="file:///C:\Users\&#1058;&#1086;&#1095;&#1082;&#1072;%20&#1056;&#1086;&#1089;&#1090;&#1072;1\Desktop\&#1044;&#1077;&#1085;&#1100;%20&#1075;&#1077;&#1088;&#1086;&#1077;&#1074;%20&#1054;&#1090;&#1077;&#1095;&#1077;&#1089;&#1090;&#1074;&#1072;\3%20&#1052;&#1045;&#1058;&#1056;&#1054;&#1053;&#1054;&#1052;%20+%20&#1052;&#1048;&#1053;&#1059;&#1058;&#1040;%20&#1052;&#1054;&#1051;&#1063;&#1040;&#1053;&#1048;&#1071;.mp4"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7.xml"/><Relationship Id="rId1" Type="http://schemas.openxmlformats.org/officeDocument/2006/relationships/video" Target="file:///C:\Users\&#1058;&#1086;&#1095;&#1082;&#1072;%20&#1056;&#1086;&#1089;&#1090;&#1072;1\Desktop\&#1044;&#1077;&#1085;&#1100;%20&#1075;&#1077;&#1088;&#1086;&#1077;&#1074;%20&#1054;&#1090;&#1077;&#1095;&#1077;&#1089;&#1090;&#1074;&#1072;\1-9%20&#1076;&#1077;&#1082;&#1072;&#1073;&#1088;&#1103;%20-%20&#1044;&#1077;&#1085;&#1100;%20&#1043;&#1077;&#1088;&#1086;&#1077;&#1074;%20&#1054;&#1090;&#1077;&#1095;&#1077;&#1089;&#1090;&#1074;&#1072;.mp4" TargetMode="External"/></Relationships>
</file>

<file path=ppt/slides/_rels/slide20.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 Id="rId5" Type="http://schemas.openxmlformats.org/officeDocument/2006/relationships/image" Target="../media/image33.jpeg"/><Relationship Id="rId4" Type="http://schemas.openxmlformats.org/officeDocument/2006/relationships/image" Target="../media/image32.jpeg"/></Relationships>
</file>

<file path=ppt/slides/_rels/slide22.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video" Target="file:///C:\Users\&#1058;&#1086;&#1095;&#1082;&#1072;%20&#1056;&#1086;&#1089;&#1090;&#1072;1\Desktop\&#1044;&#1077;&#1085;&#1100;%20&#1075;&#1077;&#1088;&#1086;&#1077;&#1074;%20&#1054;&#1090;&#1077;&#1095;&#1077;&#1089;&#1090;&#1074;&#1072;\5%20Oleg_Gazmanov._Vperjod_Rossija-spcs.social.mp4" TargetMode="External"/></Relationships>
</file>

<file path=ppt/slides/_rels/slide31.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jpeg"/><Relationship Id="rId4" Type="http://schemas.openxmlformats.org/officeDocument/2006/relationships/image" Target="../media/image12.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День Героев Отечества в России -Новости"/>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День Героев Отечества в России -Новости"/>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6" descr="День Героев Отечества в России -Новости"/>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3319" name="Picture 7" descr="C:\Users\Галина\Desktop\сценарий 9 декабря 1\ДГО.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7" y="663552"/>
            <a:ext cx="9124262" cy="5114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2301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Рисунок 12"/>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2995" r="12995"/>
          <a:stretch>
            <a:fillRect/>
          </a:stretch>
        </p:blipFill>
        <p:spPr>
          <a:xfrm>
            <a:off x="5220072" y="332656"/>
            <a:ext cx="3670471" cy="2790056"/>
          </a:xfrm>
        </p:spPr>
      </p:pic>
      <p:sp>
        <p:nvSpPr>
          <p:cNvPr id="11" name="Текст 10"/>
          <p:cNvSpPr>
            <a:spLocks noGrp="1"/>
          </p:cNvSpPr>
          <p:nvPr>
            <p:ph type="body" sz="half" idx="2"/>
          </p:nvPr>
        </p:nvSpPr>
        <p:spPr>
          <a:xfrm>
            <a:off x="5004048" y="3645024"/>
            <a:ext cx="3694114" cy="1154908"/>
          </a:xfrm>
        </p:spPr>
        <p:txBody>
          <a:bodyPr>
            <a:normAutofit/>
          </a:bodyPr>
          <a:lstStyle/>
          <a:p>
            <a:pPr marL="0" indent="0" algn="l">
              <a:buNone/>
            </a:pPr>
            <a:r>
              <a:rPr lang="ru-RU" sz="2400" dirty="0" smtClean="0">
                <a:solidFill>
                  <a:schemeClr val="tx1"/>
                </a:solidFill>
                <a:latin typeface="Times New Roman" pitchFamily="18" charset="0"/>
                <a:cs typeface="Times New Roman" pitchFamily="18" charset="0"/>
              </a:rPr>
              <a:t>Н.С. Жданов </a:t>
            </a:r>
            <a:r>
              <a:rPr lang="ru-RU" sz="2400" dirty="0">
                <a:solidFill>
                  <a:schemeClr val="tx1"/>
                </a:solidFill>
                <a:latin typeface="Times New Roman" pitchFamily="18" charset="0"/>
                <a:cs typeface="Times New Roman" pitchFamily="18" charset="0"/>
              </a:rPr>
              <a:t>— участник </a:t>
            </a:r>
            <a:r>
              <a:rPr lang="ru-RU" sz="2400" dirty="0" smtClean="0">
                <a:solidFill>
                  <a:schemeClr val="tx1"/>
                </a:solidFill>
                <a:latin typeface="Times New Roman" pitchFamily="18" charset="0"/>
                <a:cs typeface="Times New Roman" pitchFamily="18" charset="0"/>
              </a:rPr>
              <a:t>войны </a:t>
            </a:r>
          </a:p>
        </p:txBody>
      </p:sp>
      <p:sp>
        <p:nvSpPr>
          <p:cNvPr id="5" name="Заголовок 4"/>
          <p:cNvSpPr>
            <a:spLocks noGrp="1"/>
          </p:cNvSpPr>
          <p:nvPr>
            <p:ph type="title"/>
          </p:nvPr>
        </p:nvSpPr>
        <p:spPr>
          <a:xfrm>
            <a:off x="330027" y="260648"/>
            <a:ext cx="4248472" cy="926976"/>
          </a:xfrm>
        </p:spPr>
        <p:txBody>
          <a:bodyPr/>
          <a:lstStyle/>
          <a:p>
            <a:pPr marL="0" indent="0" algn="ctr">
              <a:buNone/>
            </a:pPr>
            <a:r>
              <a:rPr lang="ru-RU" sz="2800" dirty="0">
                <a:solidFill>
                  <a:schemeClr val="tx1"/>
                </a:solidFill>
                <a:latin typeface="Times New Roman" pitchFamily="18" charset="0"/>
                <a:ea typeface="+mn-ea"/>
                <a:cs typeface="Times New Roman" pitchFamily="18" charset="0"/>
              </a:rPr>
              <a:t>Жданов </a:t>
            </a:r>
            <a:r>
              <a:rPr lang="ru-RU" sz="2800" dirty="0" smtClean="0">
                <a:solidFill>
                  <a:schemeClr val="tx1"/>
                </a:solidFill>
                <a:latin typeface="Times New Roman" pitchFamily="18" charset="0"/>
                <a:ea typeface="+mn-ea"/>
                <a:cs typeface="Times New Roman" pitchFamily="18" charset="0"/>
              </a:rPr>
              <a:t/>
            </a:r>
            <a:br>
              <a:rPr lang="ru-RU" sz="2800" dirty="0" smtClean="0">
                <a:solidFill>
                  <a:schemeClr val="tx1"/>
                </a:solidFill>
                <a:latin typeface="Times New Roman" pitchFamily="18" charset="0"/>
                <a:ea typeface="+mn-ea"/>
                <a:cs typeface="Times New Roman" pitchFamily="18" charset="0"/>
              </a:rPr>
            </a:br>
            <a:r>
              <a:rPr lang="ru-RU" sz="2800" dirty="0" smtClean="0">
                <a:solidFill>
                  <a:schemeClr val="tx1"/>
                </a:solidFill>
                <a:latin typeface="Times New Roman" pitchFamily="18" charset="0"/>
                <a:ea typeface="+mn-ea"/>
                <a:cs typeface="Times New Roman" pitchFamily="18" charset="0"/>
              </a:rPr>
              <a:t>Николай </a:t>
            </a:r>
            <a:r>
              <a:rPr lang="ru-RU" sz="2800" dirty="0">
                <a:solidFill>
                  <a:schemeClr val="tx1"/>
                </a:solidFill>
                <a:latin typeface="Times New Roman" pitchFamily="18" charset="0"/>
                <a:ea typeface="+mn-ea"/>
                <a:cs typeface="Times New Roman" pitchFamily="18" charset="0"/>
              </a:rPr>
              <a:t>Сергеевич </a:t>
            </a:r>
          </a:p>
        </p:txBody>
      </p:sp>
      <p:pic>
        <p:nvPicPr>
          <p:cNvPr id="4" name="Рисунок 3" descr="C:\Users\Галина\AppData\Local\Microsoft\Windows\INetCache\Content.Word\DSC0015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23527" y="1340768"/>
            <a:ext cx="3989685" cy="4896544"/>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05085563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Прямоугольник 4"/>
          <p:cNvSpPr/>
          <p:nvPr/>
        </p:nvSpPr>
        <p:spPr>
          <a:xfrm>
            <a:off x="4572000" y="357166"/>
            <a:ext cx="4214842" cy="6358664"/>
          </a:xfrm>
          <a:prstGeom prst="rect">
            <a:avLst/>
          </a:prstGeom>
        </p:spPr>
        <p:txBody>
          <a:bodyPr wrap="square">
            <a:spAutoFit/>
          </a:bodyPr>
          <a:lstStyle/>
          <a:p>
            <a:pPr>
              <a:lnSpc>
                <a:spcPct val="120000"/>
              </a:lnSpc>
            </a:pPr>
            <a:r>
              <a:rPr lang="ru-RU" sz="2400" dirty="0" smtClean="0">
                <a:latin typeface="Times New Roman" pitchFamily="18" charset="0"/>
                <a:cs typeface="Times New Roman" pitchFamily="18" charset="0"/>
              </a:rPr>
              <a:t>7 лет и 13 дней носил солдатскую шинель, служил в артиллерии.  Принимал участие в операциях, в разгроме Берлинской группировки противника. </a:t>
            </a:r>
          </a:p>
          <a:p>
            <a:pPr>
              <a:lnSpc>
                <a:spcPct val="120000"/>
              </a:lnSpc>
            </a:pPr>
            <a:r>
              <a:rPr lang="ru-RU" sz="2400" dirty="0" smtClean="0">
                <a:latin typeface="Times New Roman" pitchFamily="18" charset="0"/>
                <a:cs typeface="Times New Roman" pitchFamily="18" charset="0"/>
              </a:rPr>
              <a:t>Николай Сергеевич награждён многими медалями: «За отвагу», </a:t>
            </a:r>
          </a:p>
          <a:p>
            <a:pPr>
              <a:lnSpc>
                <a:spcPct val="120000"/>
              </a:lnSpc>
            </a:pPr>
            <a:r>
              <a:rPr lang="ru-RU" sz="2400" dirty="0" smtClean="0">
                <a:latin typeface="Times New Roman" pitchFamily="18" charset="0"/>
                <a:cs typeface="Times New Roman" pitchFamily="18" charset="0"/>
              </a:rPr>
              <a:t>«За взятие Берлина», «За освобождение Праги», медаль Жукова, орден Великой Отечественной войны </a:t>
            </a:r>
            <a:r>
              <a:rPr lang="en-US" sz="2400" dirty="0" smtClean="0">
                <a:latin typeface="Times New Roman" panose="02020603050405020304" pitchFamily="18" charset="0"/>
                <a:cs typeface="Times New Roman" panose="02020603050405020304" pitchFamily="18" charset="0"/>
              </a:rPr>
              <a:t>II</a:t>
            </a:r>
            <a:r>
              <a:rPr lang="ru-RU" sz="2400" dirty="0" smtClean="0">
                <a:latin typeface="Times New Roman" panose="02020603050405020304" pitchFamily="18" charset="0"/>
                <a:cs typeface="Times New Roman" panose="02020603050405020304" pitchFamily="18" charset="0"/>
              </a:rPr>
              <a:t> степени.</a:t>
            </a:r>
          </a:p>
          <a:p>
            <a:endParaRPr lang="ru-RU" sz="400" dirty="0"/>
          </a:p>
        </p:txBody>
      </p:sp>
      <p:pic>
        <p:nvPicPr>
          <p:cNvPr id="6" name="Рисунок 5" descr="C:\Users\Галина\AppData\Local\Microsoft\Windows\INetCache\Content.Word\DSC0015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14282" y="357166"/>
            <a:ext cx="3989685" cy="4896544"/>
          </a:xfrm>
          <a:prstGeom prst="rect">
            <a:avLst/>
          </a:prstGeom>
          <a:ln w="88900" cap="sq" cmpd="thickThin">
            <a:solidFill>
              <a:srgbClr val="000000"/>
            </a:solidFill>
            <a:prstDash val="solid"/>
            <a:miter lim="800000"/>
          </a:ln>
          <a:effectLst>
            <a:innerShdw blurRad="76200">
              <a:srgbClr val="000000"/>
            </a:innerShdw>
          </a:effectLst>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рямоугольник 6"/>
          <p:cNvSpPr/>
          <p:nvPr/>
        </p:nvSpPr>
        <p:spPr>
          <a:xfrm>
            <a:off x="472505" y="3861048"/>
            <a:ext cx="8028585" cy="2269660"/>
          </a:xfrm>
          <a:prstGeom prst="rect">
            <a:avLst/>
          </a:prstGeom>
        </p:spPr>
        <p:txBody>
          <a:bodyPr wrap="square">
            <a:spAutoFit/>
          </a:bodyPr>
          <a:lstStyle/>
          <a:p>
            <a:pPr>
              <a:lnSpc>
                <a:spcPct val="120000"/>
              </a:lnSpc>
            </a:pPr>
            <a:r>
              <a:rPr lang="ru-RU" sz="2400" dirty="0">
                <a:latin typeface="Times New Roman" panose="02020603050405020304" pitchFamily="18" charset="0"/>
                <a:cs typeface="Times New Roman" panose="02020603050405020304" pitchFamily="18" charset="0"/>
              </a:rPr>
              <a:t>Всю жизнь проработал в Октябрьском ЛПХ помощником машиниста на вывозке леса. Ветеран войны и труда в разные годы возглавлял местное отделение Совета ветеранов, был депутатом поселкового и районного Советов.</a:t>
            </a:r>
          </a:p>
        </p:txBody>
      </p:sp>
      <p:pic>
        <p:nvPicPr>
          <p:cNvPr id="1028" name="Picture 4" descr="Новая узкоколейная железная дорога Берёзовского ЛПХ | Паблико"/>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4942" y="1357298"/>
            <a:ext cx="3664776" cy="243566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p:cNvPicPr>
            <a:picLocks noChangeAspect="1" noChangeArrowheads="1"/>
          </p:cNvPicPr>
          <p:nvPr/>
        </p:nvPicPr>
        <p:blipFill>
          <a:blip r:embed="rId3" cstate="print"/>
          <a:srcRect/>
          <a:stretch>
            <a:fillRect/>
          </a:stretch>
        </p:blipFill>
        <p:spPr bwMode="auto">
          <a:xfrm>
            <a:off x="0" y="0"/>
            <a:ext cx="4982592" cy="3357562"/>
          </a:xfrm>
          <a:prstGeom prst="rect">
            <a:avLst/>
          </a:prstGeom>
          <a:noFill/>
          <a:ln w="9525">
            <a:noFill/>
            <a:miter lim="800000"/>
            <a:headEnd/>
            <a:tailEnd/>
          </a:ln>
          <a:effectLst/>
        </p:spPr>
      </p:pic>
    </p:spTree>
    <p:extLst>
      <p:ext uri="{BB962C8B-B14F-4D97-AF65-F5344CB8AC3E}">
        <p14:creationId xmlns:p14="http://schemas.microsoft.com/office/powerpoint/2010/main" val="34167282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p:nvPr/>
        </p:nvPicPr>
        <p:blipFill>
          <a:blip r:embed="rId2" cstate="print"/>
          <a:srcRect/>
          <a:stretch>
            <a:fillRect/>
          </a:stretch>
        </p:blipFill>
        <p:spPr bwMode="auto">
          <a:xfrm>
            <a:off x="2944130" y="1196752"/>
            <a:ext cx="2666636" cy="3053708"/>
          </a:xfrm>
          <a:prstGeom prst="rect">
            <a:avLst/>
          </a:prstGeom>
          <a:ln w="88900" cap="sq" cmpd="thickThin">
            <a:solidFill>
              <a:srgbClr val="000000"/>
            </a:solidFill>
            <a:prstDash val="solid"/>
            <a:miter lim="800000"/>
          </a:ln>
          <a:effectLst>
            <a:innerShdw blurRad="76200">
              <a:srgbClr val="000000"/>
            </a:innerShdw>
          </a:effectLst>
        </p:spPr>
      </p:pic>
      <p:sp>
        <p:nvSpPr>
          <p:cNvPr id="4" name="TextBox 3"/>
          <p:cNvSpPr txBox="1"/>
          <p:nvPr/>
        </p:nvSpPr>
        <p:spPr>
          <a:xfrm>
            <a:off x="1115616" y="332656"/>
            <a:ext cx="6480720" cy="523220"/>
          </a:xfrm>
          <a:prstGeom prst="rect">
            <a:avLst/>
          </a:prstGeom>
          <a:noFill/>
        </p:spPr>
        <p:txBody>
          <a:bodyPr wrap="square" rtlCol="0">
            <a:spAutoFit/>
          </a:bodyPr>
          <a:lstStyle/>
          <a:p>
            <a:pPr algn="ctr"/>
            <a:r>
              <a:rPr lang="ru-RU" sz="2800" b="1" dirty="0">
                <a:effectLst>
                  <a:reflection blurRad="6350" stA="55000" endA="300" endPos="45500" dir="5400000" sy="-100000" algn="bl" rotWithShape="0"/>
                </a:effectLst>
                <a:latin typeface="Times New Roman" pitchFamily="18" charset="0"/>
                <a:cs typeface="Times New Roman" pitchFamily="18" charset="0"/>
              </a:rPr>
              <a:t>Забродина Ираида Дмитриевна</a:t>
            </a:r>
          </a:p>
        </p:txBody>
      </p:sp>
      <p:sp>
        <p:nvSpPr>
          <p:cNvPr id="9" name="TextBox 8"/>
          <p:cNvSpPr txBox="1"/>
          <p:nvPr/>
        </p:nvSpPr>
        <p:spPr>
          <a:xfrm>
            <a:off x="395536" y="4437112"/>
            <a:ext cx="8352928" cy="1938992"/>
          </a:xfrm>
          <a:prstGeom prst="rect">
            <a:avLst/>
          </a:prstGeom>
          <a:noFill/>
        </p:spPr>
        <p:txBody>
          <a:bodyPr wrap="square" rtlCol="0">
            <a:spAutoFit/>
          </a:bodyPr>
          <a:lstStyle/>
          <a:p>
            <a:r>
              <a:rPr lang="ru-RU" sz="2400" dirty="0" smtClean="0">
                <a:latin typeface="Times New Roman" panose="02020603050405020304" pitchFamily="18" charset="0"/>
                <a:cs typeface="Times New Roman" panose="02020603050405020304" pitchFamily="18" charset="0"/>
              </a:rPr>
              <a:t>Родилась 8 января 1922 года в селе </a:t>
            </a:r>
            <a:r>
              <a:rPr lang="ru-RU" sz="2400" dirty="0" err="1" smtClean="0">
                <a:latin typeface="Times New Roman" panose="02020603050405020304" pitchFamily="18" charset="0"/>
                <a:cs typeface="Times New Roman" panose="02020603050405020304" pitchFamily="18" charset="0"/>
              </a:rPr>
              <a:t>Кужбал</a:t>
            </a:r>
            <a:r>
              <a:rPr lang="ru-RU" sz="2400" dirty="0" smtClean="0">
                <a:latin typeface="Times New Roman" panose="02020603050405020304" pitchFamily="18" charset="0"/>
                <a:cs typeface="Times New Roman" panose="02020603050405020304" pitchFamily="18" charset="0"/>
              </a:rPr>
              <a:t> </a:t>
            </a:r>
            <a:r>
              <a:rPr lang="ru-RU" sz="2400" dirty="0" err="1" smtClean="0">
                <a:latin typeface="Times New Roman" panose="02020603050405020304" pitchFamily="18" charset="0"/>
                <a:cs typeface="Times New Roman" panose="02020603050405020304" pitchFamily="18" charset="0"/>
              </a:rPr>
              <a:t>Нейского</a:t>
            </a:r>
            <a:r>
              <a:rPr lang="ru-RU" sz="2400" dirty="0" smtClean="0">
                <a:latin typeface="Times New Roman" panose="02020603050405020304" pitchFamily="18" charset="0"/>
                <a:cs typeface="Times New Roman" panose="02020603050405020304" pitchFamily="18" charset="0"/>
              </a:rPr>
              <a:t> района Костромской области. </a:t>
            </a:r>
          </a:p>
          <a:p>
            <a:r>
              <a:rPr lang="ru-RU" sz="2400" dirty="0" smtClean="0">
                <a:latin typeface="Times New Roman" panose="02020603050405020304" pitchFamily="18" charset="0"/>
                <a:cs typeface="Times New Roman" panose="02020603050405020304" pitchFamily="18" charset="0"/>
              </a:rPr>
              <a:t>Активная комсомолка окончила школу, строила планы на будущее. Но неожиданно наступил день, когда для миллионной страны рухнули все планы на будущее.</a:t>
            </a:r>
            <a:endParaRPr lang="ru-RU" sz="2400" dirty="0">
              <a:latin typeface="Times New Roman" panose="02020603050405020304" pitchFamily="18" charset="0"/>
              <a:cs typeface="Times New Roman" panose="02020603050405020304" pitchFamily="18" charset="0"/>
            </a:endParaRPr>
          </a:p>
        </p:txBody>
      </p:sp>
      <p:pic>
        <p:nvPicPr>
          <p:cNvPr id="6" name="Picture 3"/>
          <p:cNvPicPr>
            <a:picLocks noChangeAspect="1" noChangeArrowheads="1"/>
          </p:cNvPicPr>
          <p:nvPr/>
        </p:nvPicPr>
        <p:blipFill>
          <a:blip r:embed="rId3" cstate="print"/>
          <a:srcRect l="4500" t="1699" r="5501" b="4864"/>
          <a:stretch>
            <a:fillRect/>
          </a:stretch>
        </p:blipFill>
        <p:spPr bwMode="auto">
          <a:xfrm>
            <a:off x="482850" y="1124744"/>
            <a:ext cx="2251887" cy="3096344"/>
          </a:xfrm>
          <a:prstGeom prst="rect">
            <a:avLst/>
          </a:prstGeom>
          <a:noFill/>
          <a:ln w="9525">
            <a:noFill/>
            <a:miter lim="800000"/>
            <a:headEnd/>
            <a:tailEnd/>
          </a:ln>
          <a:effectLst/>
        </p:spPr>
      </p:pic>
      <p:pic>
        <p:nvPicPr>
          <p:cNvPr id="7" name="Picture 2"/>
          <p:cNvPicPr>
            <a:picLocks noChangeAspect="1" noChangeArrowheads="1"/>
          </p:cNvPicPr>
          <p:nvPr/>
        </p:nvPicPr>
        <p:blipFill>
          <a:blip r:embed="rId4" cstate="print"/>
          <a:srcRect/>
          <a:stretch>
            <a:fillRect/>
          </a:stretch>
        </p:blipFill>
        <p:spPr bwMode="auto">
          <a:xfrm>
            <a:off x="5673631" y="1463466"/>
            <a:ext cx="3300367" cy="2520280"/>
          </a:xfrm>
          <a:prstGeom prst="rect">
            <a:avLst/>
          </a:prstGeom>
          <a:noFill/>
          <a:ln w="9525">
            <a:noFill/>
            <a:miter lim="800000"/>
            <a:headEnd/>
            <a:tailEnd/>
          </a:ln>
          <a:effectLst/>
        </p:spPr>
      </p:pic>
    </p:spTree>
    <p:extLst>
      <p:ext uri="{BB962C8B-B14F-4D97-AF65-F5344CB8AC3E}">
        <p14:creationId xmlns:p14="http://schemas.microsoft.com/office/powerpoint/2010/main" val="238810388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2" descr="https://docs.mail.ru/preview/?src=https%3A%2F%2Fe.mail.ru%2Fcgi-bin%2Fgetattach%3Ffile%3DDocument_2.tif%26id%3D15850682851132041055%3B0%3B6%26mode%3Dattachment&amp;x-email=nelli-smirnova-1965%40mail.ru"/>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5" name="AutoShape 4" descr="https://docs.mail.ru/preview/?src=https%3A%2F%2Fe.mail.ru%2Fcgi-bin%2Fgetattach%3Ffile%3DDocument_2.tif%26id%3D15850682851132041055%3B0%3B6%26mode%3Dattachment&amp;x-email=nelli-smirnova-1965%40mail.ru"/>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7" name="Рисунок 6"/>
          <p:cNvPicPr/>
          <p:nvPr/>
        </p:nvPicPr>
        <p:blipFill>
          <a:blip r:embed="rId2" cstate="print"/>
          <a:srcRect/>
          <a:stretch>
            <a:fillRect/>
          </a:stretch>
        </p:blipFill>
        <p:spPr bwMode="auto">
          <a:xfrm>
            <a:off x="899592" y="347921"/>
            <a:ext cx="3607569" cy="2316508"/>
          </a:xfrm>
          <a:prstGeom prst="rect">
            <a:avLst/>
          </a:prstGeom>
          <a:noFill/>
          <a:ln w="9525">
            <a:noFill/>
            <a:miter lim="800000"/>
            <a:headEnd/>
            <a:tailEnd/>
          </a:ln>
        </p:spPr>
      </p:pic>
      <p:pic>
        <p:nvPicPr>
          <p:cNvPr id="9" name="Рисунок 8"/>
          <p:cNvPicPr/>
          <p:nvPr/>
        </p:nvPicPr>
        <p:blipFill>
          <a:blip r:embed="rId3" cstate="print"/>
          <a:srcRect/>
          <a:stretch>
            <a:fillRect/>
          </a:stretch>
        </p:blipFill>
        <p:spPr bwMode="auto">
          <a:xfrm>
            <a:off x="5148064" y="446794"/>
            <a:ext cx="3505968" cy="2088232"/>
          </a:xfrm>
          <a:prstGeom prst="rect">
            <a:avLst/>
          </a:prstGeom>
          <a:noFill/>
          <a:ln w="9525">
            <a:noFill/>
            <a:miter lim="800000"/>
            <a:headEnd/>
            <a:tailEnd/>
          </a:ln>
        </p:spPr>
      </p:pic>
      <p:sp>
        <p:nvSpPr>
          <p:cNvPr id="6" name="TextBox 5"/>
          <p:cNvSpPr txBox="1"/>
          <p:nvPr/>
        </p:nvSpPr>
        <p:spPr>
          <a:xfrm>
            <a:off x="395536" y="2996952"/>
            <a:ext cx="8402512" cy="3477875"/>
          </a:xfrm>
          <a:prstGeom prst="rect">
            <a:avLst/>
          </a:prstGeom>
          <a:noFill/>
        </p:spPr>
        <p:txBody>
          <a:bodyPr wrap="square" rtlCol="0">
            <a:spAutoFit/>
          </a:bodyPr>
          <a:lstStyle/>
          <a:p>
            <a:pPr algn="just"/>
            <a:r>
              <a:rPr lang="ru-RU" sz="2000" dirty="0">
                <a:latin typeface="Times New Roman" panose="02020603050405020304" pitchFamily="18" charset="0"/>
                <a:cs typeface="Times New Roman" panose="02020603050405020304" pitchFamily="18" charset="0"/>
              </a:rPr>
              <a:t>В конце августа выпускников посадили в машины и повезли через Калининскую область. </a:t>
            </a:r>
            <a:r>
              <a:rPr lang="ru-RU" sz="2000" dirty="0" smtClean="0">
                <a:latin typeface="Times New Roman" panose="02020603050405020304" pitchFamily="18" charset="0"/>
                <a:cs typeface="Times New Roman" panose="02020603050405020304" pitchFamily="18" charset="0"/>
              </a:rPr>
              <a:t>Девушек </a:t>
            </a:r>
            <a:r>
              <a:rPr lang="ru-RU" sz="2000" dirty="0">
                <a:latin typeface="Times New Roman" panose="02020603050405020304" pitchFamily="18" charset="0"/>
                <a:cs typeface="Times New Roman" panose="02020603050405020304" pitchFamily="18" charset="0"/>
              </a:rPr>
              <a:t>поселили в бывший немецкий штаб. Вместе с Ираидой Дмитриевной были девушки из её родного района. Чтобы кто-то остался в памяти, девушка написала список, в который вошли 10 фамилий. Утром приехал так называемый «покупатель», чтобы набрать себе несколько человек. Когда он увидел готовый список, то подумал, что девушки уже сами распределились. Так они попали на фронт. </a:t>
            </a:r>
            <a:r>
              <a:rPr lang="ru-RU" sz="2000" dirty="0" smtClean="0">
                <a:latin typeface="Times New Roman" panose="02020603050405020304" pitchFamily="18" charset="0"/>
                <a:cs typeface="Times New Roman" panose="02020603050405020304" pitchFamily="18" charset="0"/>
              </a:rPr>
              <a:t>Всем </a:t>
            </a:r>
            <a:r>
              <a:rPr lang="ru-RU" sz="2000" dirty="0">
                <a:latin typeface="Times New Roman" panose="02020603050405020304" pitchFamily="18" charset="0"/>
                <a:cs typeface="Times New Roman" panose="02020603050405020304" pitchFamily="18" charset="0"/>
              </a:rPr>
              <a:t>тогда было по 19 лет. Выдали машины - полуторки. На них молодые девушки ездили разгружать составы</a:t>
            </a:r>
            <a:r>
              <a:rPr lang="ru-RU" sz="2000" dirty="0" smtClean="0">
                <a:latin typeface="Times New Roman" panose="02020603050405020304" pitchFamily="18" charset="0"/>
                <a:cs typeface="Times New Roman" panose="02020603050405020304" pitchFamily="18" charset="0"/>
              </a:rPr>
              <a:t>.</a:t>
            </a:r>
          </a:p>
          <a:p>
            <a:pPr algn="just"/>
            <a:r>
              <a:rPr lang="ru-RU" sz="2000" dirty="0" smtClean="0">
                <a:latin typeface="Times New Roman" panose="02020603050405020304" pitchFamily="18" charset="0"/>
                <a:cs typeface="Times New Roman" panose="02020603050405020304" pitchFamily="18" charset="0"/>
              </a:rPr>
              <a:t>Последние годы своей жизни Ираида Дмитриевна проживала в нашем посёлке.</a:t>
            </a:r>
            <a:endParaRPr lang="ru-RU" sz="2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7716266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День Неизвестного солдата » МОУ СОШ №28 (Комсомольск-на-Амуре)"/>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6278" y="44624"/>
            <a:ext cx="9027722" cy="6813375"/>
          </a:xfrm>
          <a:prstGeom prst="rect">
            <a:avLst/>
          </a:prstGeom>
        </p:spPr>
      </p:pic>
    </p:spTree>
    <p:extLst>
      <p:ext uri="{BB962C8B-B14F-4D97-AF65-F5344CB8AC3E}">
        <p14:creationId xmlns:p14="http://schemas.microsoft.com/office/powerpoint/2010/main" val="354258080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pic>
        <p:nvPicPr>
          <p:cNvPr id="4" name="2 День неизвестного солдата.mp4">
            <a:hlinkClick r:id="" action="ppaction://media"/>
          </p:cNvPr>
          <p:cNvPicPr>
            <a:picLocks noRot="1" noChangeAspect="1"/>
          </p:cNvPicPr>
          <p:nvPr>
            <a:videoFile r:link="rId1"/>
          </p:nvPr>
        </p:nvPicPr>
        <p:blipFill>
          <a:blip r:embed="rId3"/>
          <a:stretch>
            <a:fillRect/>
          </a:stretch>
        </p:blipFill>
        <p:spPr>
          <a:xfrm>
            <a:off x="642910" y="214290"/>
            <a:ext cx="8001056" cy="600079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День Героев Отечества в России -Новости"/>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День Героев Отечества в России -Новости"/>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6" descr="День Героев Отечества в России -Новости"/>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3319" name="Picture 7" descr="C:\Users\Галина\Desktop\сценарий 9 декабря 1\ДГО.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7" y="663552"/>
            <a:ext cx="9124262" cy="5114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230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365" y="404664"/>
            <a:ext cx="9144000" cy="5143500"/>
          </a:xfrm>
          <a:prstGeom prst="rect">
            <a:avLst/>
          </a:prstGeom>
        </p:spPr>
      </p:pic>
    </p:spTree>
    <p:extLst>
      <p:ext uri="{BB962C8B-B14F-4D97-AF65-F5344CB8AC3E}">
        <p14:creationId xmlns:p14="http://schemas.microsoft.com/office/powerpoint/2010/main" val="19233900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sp>
        <p:nvSpPr>
          <p:cNvPr id="3" name="Текст 2"/>
          <p:cNvSpPr>
            <a:spLocks noGrp="1"/>
          </p:cNvSpPr>
          <p:nvPr>
            <p:ph type="body" idx="1"/>
          </p:nvPr>
        </p:nvSpPr>
        <p:spPr/>
        <p:txBody>
          <a:bodyPr/>
          <a:lstStyle/>
          <a:p>
            <a:endParaRPr lang="ru-RU"/>
          </a:p>
        </p:txBody>
      </p:sp>
      <p:pic>
        <p:nvPicPr>
          <p:cNvPr id="4" name="3 МЕТРОНОМ + МИНУТА МОЛЧАНИЯ.mp4">
            <a:hlinkClick r:id="" action="ppaction://media"/>
          </p:cNvPr>
          <p:cNvPicPr>
            <a:picLocks noRot="1" noChangeAspect="1"/>
          </p:cNvPicPr>
          <p:nvPr>
            <a:videoFile r:link="rId1"/>
          </p:nvPr>
        </p:nvPicPr>
        <p:blipFill>
          <a:blip r:embed="rId3"/>
          <a:stretch>
            <a:fillRect/>
          </a:stretch>
        </p:blipFill>
        <p:spPr>
          <a:xfrm>
            <a:off x="500034" y="142852"/>
            <a:ext cx="8239183" cy="617938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9 декабря - День Героев Отечества.mp4">
            <a:hlinkClick r:id="" action="ppaction://media"/>
          </p:cNvPr>
          <p:cNvPicPr>
            <a:picLocks noRot="1" noChangeAspect="1"/>
          </p:cNvPicPr>
          <p:nvPr>
            <a:videoFile r:link="rId1"/>
          </p:nvPr>
        </p:nvPicPr>
        <p:blipFill>
          <a:blip r:embed="rId3"/>
          <a:stretch>
            <a:fillRect/>
          </a:stretch>
        </p:blipFill>
        <p:spPr>
          <a:xfrm>
            <a:off x="428596" y="142852"/>
            <a:ext cx="8262995" cy="619724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Музейный урок в формате онлайн на тему «Афганская война и дербентцы —  участники Афганской войны» - ГБУ РД &quot;Дербентский музей-заповедник&quo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490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972043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55576" y="4077072"/>
            <a:ext cx="3190353" cy="1937152"/>
          </a:xfrm>
        </p:spPr>
        <p:txBody>
          <a:bodyPr/>
          <a:lstStyle/>
          <a:p>
            <a:pPr marL="0" indent="0" algn="ctr">
              <a:buNone/>
            </a:pPr>
            <a:r>
              <a:rPr lang="ru-RU" sz="4000" dirty="0" smtClean="0">
                <a:solidFill>
                  <a:schemeClr val="tx1"/>
                </a:solidFill>
              </a:rPr>
              <a:t>Чернышев</a:t>
            </a:r>
            <a:br>
              <a:rPr lang="ru-RU" sz="4000" dirty="0" smtClean="0">
                <a:solidFill>
                  <a:schemeClr val="tx1"/>
                </a:solidFill>
              </a:rPr>
            </a:br>
            <a:r>
              <a:rPr lang="ru-RU" sz="4000" dirty="0" smtClean="0">
                <a:solidFill>
                  <a:schemeClr val="tx1"/>
                </a:solidFill>
              </a:rPr>
              <a:t>Сергей</a:t>
            </a:r>
            <a:br>
              <a:rPr lang="ru-RU" sz="4000" dirty="0" smtClean="0">
                <a:solidFill>
                  <a:schemeClr val="tx1"/>
                </a:solidFill>
              </a:rPr>
            </a:br>
            <a:r>
              <a:rPr lang="ru-RU" sz="4000" dirty="0" smtClean="0">
                <a:solidFill>
                  <a:schemeClr val="tx1"/>
                </a:solidFill>
              </a:rPr>
              <a:t>Викторович</a:t>
            </a:r>
            <a:r>
              <a:rPr lang="ru-RU" dirty="0" smtClean="0"/>
              <a:t/>
            </a:r>
            <a:br>
              <a:rPr lang="ru-RU" dirty="0" smtClean="0"/>
            </a:br>
            <a:r>
              <a:rPr lang="ru-RU" dirty="0" smtClean="0"/>
              <a:t>  </a:t>
            </a:r>
            <a:endParaRPr lang="ru-RU" dirty="0"/>
          </a:p>
        </p:txBody>
      </p:sp>
      <p:pic>
        <p:nvPicPr>
          <p:cNvPr id="5122" name="Picture 2" descr="C:\Users\Галина\Desktop\Чернышев.jpe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173213"/>
            <a:ext cx="2278674" cy="34750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123" name="Picture 3" descr="C:\Users\Галина\Desktop\Копия Чернышев.jpe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400" r="25266"/>
          <a:stretch/>
        </p:blipFill>
        <p:spPr bwMode="auto">
          <a:xfrm>
            <a:off x="6439516" y="312118"/>
            <a:ext cx="2182241" cy="337208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124" name="Picture 4" descr="C:\Users\Галина\Desktop\Копия (2) Чернышев.jpe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963" t="13205" r="10737" b="10831"/>
          <a:stretch/>
        </p:blipFill>
        <p:spPr bwMode="auto">
          <a:xfrm>
            <a:off x="4716016" y="3918998"/>
            <a:ext cx="3720937" cy="252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9218" name="Picture 2" descr="C:\Users\Галина\Desktop\награды.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5542" r="12385"/>
          <a:stretch/>
        </p:blipFill>
        <p:spPr bwMode="auto">
          <a:xfrm>
            <a:off x="3505189" y="738159"/>
            <a:ext cx="2421653"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39427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p:cNvPicPr>
            <a:picLocks noChangeAspect="1"/>
          </p:cNvPicPr>
          <p:nvPr/>
        </p:nvPicPr>
        <p:blipFill rotWithShape="1">
          <a:blip r:embed="rId2" cstate="print">
            <a:extLst>
              <a:ext uri="{28A0092B-C50C-407E-A947-70E740481C1C}">
                <a14:useLocalDpi xmlns:a14="http://schemas.microsoft.com/office/drawing/2010/main" val="0"/>
              </a:ext>
            </a:extLst>
          </a:blip>
          <a:srcRect b="44176"/>
          <a:stretch/>
        </p:blipFill>
        <p:spPr>
          <a:xfrm>
            <a:off x="971600" y="72510"/>
            <a:ext cx="7657308" cy="6668858"/>
          </a:xfrm>
          <a:prstGeom prst="rect">
            <a:avLst/>
          </a:prstGeom>
        </p:spPr>
      </p:pic>
    </p:spTree>
    <p:extLst>
      <p:ext uri="{BB962C8B-B14F-4D97-AF65-F5344CB8AC3E}">
        <p14:creationId xmlns:p14="http://schemas.microsoft.com/office/powerpoint/2010/main" val="151607723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3289" y="4372168"/>
            <a:ext cx="6512511" cy="1721128"/>
          </a:xfrm>
        </p:spPr>
        <p:txBody>
          <a:bodyPr/>
          <a:lstStyle/>
          <a:p>
            <a:pPr marL="0" indent="0" algn="ctr">
              <a:buNone/>
            </a:pPr>
            <a:r>
              <a:rPr lang="ru-RU" dirty="0">
                <a:solidFill>
                  <a:schemeClr val="tx1"/>
                </a:solidFill>
              </a:rPr>
              <a:t>Берегов</a:t>
            </a:r>
            <a:r>
              <a:rPr lang="ru-RU" dirty="0" smtClean="0">
                <a:solidFill>
                  <a:schemeClr val="tx1"/>
                </a:solidFill>
              </a:rPr>
              <a:t> Александр Николаевич</a:t>
            </a:r>
            <a:endParaRPr lang="ru-RU" dirty="0">
              <a:solidFill>
                <a:schemeClr val="tx1"/>
              </a:solidFill>
            </a:endParaRPr>
          </a:p>
        </p:txBody>
      </p:sp>
      <p:pic>
        <p:nvPicPr>
          <p:cNvPr id="1026" name="Picture 2" descr="C:\Users\Галина\Desktop\сценарий 9 декабря 1\фото стенд\Берегов.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443410" y="1"/>
            <a:ext cx="4661873" cy="324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1027" name="Picture 3" descr="C:\Users\Галина\Desktop\сценарий 9 декабря 1\фото стенд\Берегов 3.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6321" b="10208"/>
          <a:stretch/>
        </p:blipFill>
        <p:spPr bwMode="auto">
          <a:xfrm>
            <a:off x="0" y="1268760"/>
            <a:ext cx="4409874" cy="324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0092494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99592" y="4365104"/>
            <a:ext cx="6512511" cy="1656184"/>
          </a:xfrm>
        </p:spPr>
        <p:txBody>
          <a:bodyPr/>
          <a:lstStyle/>
          <a:p>
            <a:pPr marL="0" indent="0" algn="ctr">
              <a:buNone/>
            </a:pPr>
            <a:r>
              <a:rPr lang="ru-RU" dirty="0" err="1" smtClean="0">
                <a:solidFill>
                  <a:schemeClr val="tx1"/>
                </a:solidFill>
              </a:rPr>
              <a:t>Базанков</a:t>
            </a:r>
            <a:r>
              <a:rPr lang="ru-RU" dirty="0" smtClean="0">
                <a:solidFill>
                  <a:schemeClr val="tx1"/>
                </a:solidFill>
              </a:rPr>
              <a:t/>
            </a:r>
            <a:br>
              <a:rPr lang="ru-RU" dirty="0" smtClean="0">
                <a:solidFill>
                  <a:schemeClr val="tx1"/>
                </a:solidFill>
              </a:rPr>
            </a:br>
            <a:r>
              <a:rPr lang="ru-RU" dirty="0" smtClean="0">
                <a:solidFill>
                  <a:schemeClr val="tx1"/>
                </a:solidFill>
              </a:rPr>
              <a:t>Сергей Юрьевич </a:t>
            </a:r>
            <a:endParaRPr lang="ru-RU" dirty="0">
              <a:solidFill>
                <a:schemeClr val="tx1"/>
              </a:solidFill>
            </a:endParaRPr>
          </a:p>
        </p:txBody>
      </p:sp>
      <p:pic>
        <p:nvPicPr>
          <p:cNvPr id="2050" name="Picture 2" descr="C:\Users\Галина\Desktop\сценарий 9 декабря 1\фото стенд\Базанков.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1254478" y="731838"/>
            <a:ext cx="6177843" cy="347503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753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sz="quarter" idx="13"/>
          </p:nvPr>
        </p:nvSpPr>
        <p:spPr>
          <a:xfrm>
            <a:off x="1143000" y="731520"/>
            <a:ext cx="6400800" cy="1761376"/>
          </a:xfrm>
        </p:spPr>
        <p:txBody>
          <a:bodyPr>
            <a:normAutofit/>
          </a:bodyPr>
          <a:lstStyle/>
          <a:p>
            <a:r>
              <a:rPr lang="ru-RU" sz="2800" b="1" dirty="0">
                <a:solidFill>
                  <a:schemeClr val="tx1"/>
                </a:solidFill>
                <a:effectLst>
                  <a:reflection blurRad="6350" stA="55000" endA="300" endPos="45500" dir="5400000" sy="-100000" algn="bl" rotWithShape="0"/>
                </a:effectLst>
                <a:latin typeface="+mj-lt"/>
                <a:ea typeface="+mj-ea"/>
                <a:cs typeface="+mj-cs"/>
              </a:rPr>
              <a:t>Гусев Дмитрий </a:t>
            </a:r>
            <a:r>
              <a:rPr lang="ru-RU" sz="2800" b="1" dirty="0" smtClean="0">
                <a:solidFill>
                  <a:schemeClr val="tx1"/>
                </a:solidFill>
                <a:effectLst>
                  <a:reflection blurRad="6350" stA="55000" endA="300" endPos="45500" dir="5400000" sy="-100000" algn="bl" rotWithShape="0"/>
                </a:effectLst>
                <a:latin typeface="+mj-lt"/>
                <a:ea typeface="+mj-ea"/>
                <a:cs typeface="+mj-cs"/>
              </a:rPr>
              <a:t>Николаевич</a:t>
            </a:r>
            <a:endParaRPr lang="ru-RU" sz="2800" b="1" dirty="0">
              <a:solidFill>
                <a:schemeClr val="tx1"/>
              </a:solidFill>
              <a:effectLst>
                <a:reflection blurRad="6350" stA="55000" endA="300" endPos="45500" dir="5400000" sy="-100000" algn="bl" rotWithShape="0"/>
              </a:effectLst>
              <a:latin typeface="+mj-lt"/>
              <a:ea typeface="+mj-ea"/>
              <a:cs typeface="+mj-cs"/>
            </a:endParaRPr>
          </a:p>
          <a:p>
            <a:r>
              <a:rPr lang="ru-RU" sz="2800" b="1" dirty="0">
                <a:solidFill>
                  <a:schemeClr val="tx1"/>
                </a:solidFill>
                <a:effectLst>
                  <a:reflection blurRad="6350" stA="55000" endA="300" endPos="45500" dir="5400000" sy="-100000" algn="bl" rotWithShape="0"/>
                </a:effectLst>
                <a:latin typeface="+mj-lt"/>
                <a:ea typeface="+mj-ea"/>
                <a:cs typeface="+mj-cs"/>
              </a:rPr>
              <a:t>Лебедев Анатолий Валентинович</a:t>
            </a:r>
          </a:p>
          <a:p>
            <a:r>
              <a:rPr lang="ru-RU" sz="2800" b="1" dirty="0" err="1">
                <a:solidFill>
                  <a:schemeClr val="tx1"/>
                </a:solidFill>
                <a:effectLst>
                  <a:reflection blurRad="6350" stA="55000" endA="300" endPos="45500" dir="5400000" sy="-100000" algn="bl" rotWithShape="0"/>
                </a:effectLst>
                <a:latin typeface="+mj-lt"/>
                <a:ea typeface="+mj-ea"/>
                <a:cs typeface="+mj-cs"/>
              </a:rPr>
              <a:t>Шабаров</a:t>
            </a:r>
            <a:r>
              <a:rPr lang="ru-RU" sz="2800" b="1" dirty="0">
                <a:solidFill>
                  <a:schemeClr val="tx1"/>
                </a:solidFill>
                <a:effectLst>
                  <a:reflection blurRad="6350" stA="55000" endA="300" endPos="45500" dir="5400000" sy="-100000" algn="bl" rotWithShape="0"/>
                </a:effectLst>
                <a:latin typeface="+mj-lt"/>
                <a:ea typeface="+mj-ea"/>
                <a:cs typeface="+mj-cs"/>
              </a:rPr>
              <a:t> Дмитрий Михайлович</a:t>
            </a:r>
          </a:p>
          <a:p>
            <a:endParaRPr lang="ru-RU" dirty="0"/>
          </a:p>
        </p:txBody>
      </p:sp>
      <p:pic>
        <p:nvPicPr>
          <p:cNvPr id="12290" name="Picture 2" descr="Ветераны войны, которой не было» — Такие дела"/>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933056"/>
            <a:ext cx="3970080" cy="2664296"/>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Первая Чеченская война | Читать статьи по истории РФ для школьников и  студентов"/>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2276872"/>
            <a:ext cx="4372803"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80093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C:\Users\Галина\Desktop\сценарий 9 декабря 1\СВО.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692696"/>
            <a:ext cx="8572500" cy="51530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530463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3448" y="5229200"/>
            <a:ext cx="3932527" cy="1143000"/>
          </a:xfrm>
        </p:spPr>
        <p:txBody>
          <a:bodyPr/>
          <a:lstStyle/>
          <a:p>
            <a:pPr marL="0" indent="0" algn="ctr">
              <a:buNone/>
            </a:pPr>
            <a:r>
              <a:rPr lang="ru-RU" sz="3200" dirty="0" smtClean="0">
                <a:solidFill>
                  <a:schemeClr val="tx1"/>
                </a:solidFill>
              </a:rPr>
              <a:t>Жданов Дмитрий Владимирович</a:t>
            </a:r>
            <a:endParaRPr lang="ru-RU" sz="3200" dirty="0">
              <a:solidFill>
                <a:schemeClr val="tx1"/>
              </a:solidFill>
            </a:endParaRPr>
          </a:p>
        </p:txBody>
      </p:sp>
      <p:pic>
        <p:nvPicPr>
          <p:cNvPr id="3074" name="Picture 2" descr="C:\Users\Галина\Desktop\сценарий 9 декабря 1\фото стенд\Новый рисунок (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6518" t="21230" r="16217" b="36574"/>
          <a:stretch/>
        </p:blipFill>
        <p:spPr bwMode="auto">
          <a:xfrm>
            <a:off x="755576" y="260648"/>
            <a:ext cx="3378646" cy="478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5" name="Picture 2" descr="C:\Users\Галина\Desktop\сценарий 9 декабря 1\фото стенд\это кто.jpg"/>
          <p:cNvPicPr>
            <a:picLocks noGrp="1" noChangeAspect="1" noChangeArrowheads="1"/>
          </p:cNvPicPr>
          <p:nvPr>
            <p:ph sz="quarter" idx="13"/>
          </p:nvPr>
        </p:nvPicPr>
        <p:blipFill>
          <a:blip r:embed="rId3" cstate="print">
            <a:extLst>
              <a:ext uri="{28A0092B-C50C-407E-A947-70E740481C1C}">
                <a14:useLocalDpi xmlns:a14="http://schemas.microsoft.com/office/drawing/2010/main" val="0"/>
              </a:ext>
            </a:extLst>
          </a:blip>
          <a:srcRect/>
          <a:stretch>
            <a:fillRect/>
          </a:stretch>
        </p:blipFill>
        <p:spPr bwMode="auto">
          <a:xfrm>
            <a:off x="5148064" y="260647"/>
            <a:ext cx="3171433" cy="4788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6" name="Заголовок 1"/>
          <p:cNvSpPr txBox="1">
            <a:spLocks/>
          </p:cNvSpPr>
          <p:nvPr/>
        </p:nvSpPr>
        <p:spPr>
          <a:xfrm>
            <a:off x="4932040" y="5301208"/>
            <a:ext cx="3672408" cy="1143000"/>
          </a:xfrm>
          <a:prstGeom prst="rect">
            <a:avLst/>
          </a:prstGeom>
          <a:effectLst/>
        </p:spPr>
        <p:txBody>
          <a:bodyPr vert="horz" lIns="91440" tIns="45720" rIns="91440" bIns="45720" rtlCol="0" anchor="t" anchorCtr="0">
            <a:noAutofit/>
          </a:bodyPr>
          <a:lst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marL="0" indent="0" algn="ctr">
              <a:buNone/>
            </a:pPr>
            <a:r>
              <a:rPr lang="ru-RU" sz="2800" dirty="0" smtClean="0">
                <a:solidFill>
                  <a:schemeClr val="tx1"/>
                </a:solidFill>
              </a:rPr>
              <a:t>Дудников</a:t>
            </a:r>
          </a:p>
          <a:p>
            <a:pPr marL="0" indent="0" algn="ctr">
              <a:buNone/>
            </a:pPr>
            <a:r>
              <a:rPr lang="ru-RU" sz="2800" dirty="0" smtClean="0">
                <a:solidFill>
                  <a:schemeClr val="tx1"/>
                </a:solidFill>
              </a:rPr>
              <a:t>Андрей  Павлович</a:t>
            </a:r>
            <a:endParaRPr lang="ru-RU" sz="2800" dirty="0">
              <a:solidFill>
                <a:schemeClr val="tx1"/>
              </a:solidFill>
            </a:endParaRPr>
          </a:p>
        </p:txBody>
      </p:sp>
    </p:spTree>
    <p:extLst>
      <p:ext uri="{BB962C8B-B14F-4D97-AF65-F5344CB8AC3E}">
        <p14:creationId xmlns:p14="http://schemas.microsoft.com/office/powerpoint/2010/main" val="7804505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45468" y="4437112"/>
            <a:ext cx="3498791" cy="1800200"/>
          </a:xfrm>
        </p:spPr>
        <p:txBody>
          <a:bodyPr/>
          <a:lstStyle/>
          <a:p>
            <a:pPr marL="0" indent="0" algn="ctr">
              <a:buNone/>
            </a:pPr>
            <a:r>
              <a:rPr lang="ru-RU" sz="3200" dirty="0">
                <a:solidFill>
                  <a:schemeClr val="tx1"/>
                </a:solidFill>
              </a:rPr>
              <a:t>Воробьёв </a:t>
            </a:r>
            <a:r>
              <a:rPr lang="ru-RU" sz="3200" dirty="0" smtClean="0">
                <a:solidFill>
                  <a:schemeClr val="tx1"/>
                </a:solidFill>
              </a:rPr>
              <a:t>Павел</a:t>
            </a:r>
            <a:br>
              <a:rPr lang="ru-RU" sz="3200" dirty="0" smtClean="0">
                <a:solidFill>
                  <a:schemeClr val="tx1"/>
                </a:solidFill>
              </a:rPr>
            </a:br>
            <a:r>
              <a:rPr lang="ru-RU" sz="3200" dirty="0" smtClean="0">
                <a:solidFill>
                  <a:schemeClr val="tx1"/>
                </a:solidFill>
              </a:rPr>
              <a:t>Валентинович</a:t>
            </a:r>
            <a:endParaRPr lang="ru-RU" sz="3200" dirty="0">
              <a:solidFill>
                <a:schemeClr val="tx1"/>
              </a:solidFill>
            </a:endParaRPr>
          </a:p>
        </p:txBody>
      </p:sp>
      <p:pic>
        <p:nvPicPr>
          <p:cNvPr id="4099" name="Picture 3" descr="C:\Users\Галина\Desktop\сценарий 9 декабря 1\фото стенд\Рома.jpg"/>
          <p:cNvPicPr>
            <a:picLocks noGrp="1" noChangeAspect="1" noChangeArrowheads="1"/>
          </p:cNvPicPr>
          <p:nvPr>
            <p:ph sz="quarter" idx="13"/>
          </p:nvPr>
        </p:nvPicPr>
        <p:blipFill>
          <a:blip r:embed="rId2" cstate="print">
            <a:extLst>
              <a:ext uri="{28A0092B-C50C-407E-A947-70E740481C1C}">
                <a14:useLocalDpi xmlns:a14="http://schemas.microsoft.com/office/drawing/2010/main" val="0"/>
              </a:ext>
            </a:extLst>
          </a:blip>
          <a:srcRect/>
          <a:stretch>
            <a:fillRect/>
          </a:stretch>
        </p:blipFill>
        <p:spPr bwMode="auto">
          <a:xfrm>
            <a:off x="5528092" y="266311"/>
            <a:ext cx="2969103" cy="396044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pic>
        <p:nvPicPr>
          <p:cNvPr id="4100" name="Picture 4" descr="C:\Users\Галина\Desktop\сценарий 9 декабря 1\фото стенд\Новый рисунок.pn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8877" r="21765"/>
          <a:stretch/>
        </p:blipFill>
        <p:spPr bwMode="auto">
          <a:xfrm>
            <a:off x="971600" y="269033"/>
            <a:ext cx="3131886" cy="39600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a:extLst>
            <a:ext uri="{909E8E84-426E-40DD-AFC4-6F175D3DCCD1}">
              <a14:hiddenFill xmlns:a14="http://schemas.microsoft.com/office/drawing/2010/main">
                <a:solidFill>
                  <a:srgbClr val="FFFFFF"/>
                </a:solidFill>
              </a14:hiddenFill>
            </a:ext>
          </a:extLst>
        </p:spPr>
      </p:pic>
      <p:sp>
        <p:nvSpPr>
          <p:cNvPr id="5" name="Прямоугольник 4"/>
          <p:cNvSpPr/>
          <p:nvPr/>
        </p:nvSpPr>
        <p:spPr>
          <a:xfrm>
            <a:off x="5076056" y="4725144"/>
            <a:ext cx="3873176" cy="1077218"/>
          </a:xfrm>
          <a:prstGeom prst="rect">
            <a:avLst/>
          </a:prstGeom>
        </p:spPr>
        <p:txBody>
          <a:bodyPr wrap="none">
            <a:spAutoFit/>
          </a:bodyPr>
          <a:lstStyle/>
          <a:p>
            <a:pPr algn="ctr"/>
            <a:r>
              <a:rPr lang="ru-RU" sz="3200" b="1" dirty="0" err="1">
                <a:effectLst>
                  <a:reflection blurRad="6350" stA="55000" endA="300" endPos="45500" dir="5400000" sy="-100000" algn="bl" rotWithShape="0"/>
                </a:effectLst>
                <a:latin typeface="+mj-lt"/>
                <a:ea typeface="+mj-ea"/>
                <a:cs typeface="+mj-cs"/>
              </a:rPr>
              <a:t>Красномовец</a:t>
            </a:r>
            <a:r>
              <a:rPr lang="ru-RU" sz="3200" b="1" dirty="0">
                <a:effectLst>
                  <a:reflection blurRad="6350" stA="55000" endA="300" endPos="45500" dir="5400000" sy="-100000" algn="bl" rotWithShape="0"/>
                </a:effectLst>
                <a:latin typeface="+mj-lt"/>
                <a:ea typeface="+mj-ea"/>
                <a:cs typeface="+mj-cs"/>
              </a:rPr>
              <a:t> </a:t>
            </a:r>
          </a:p>
          <a:p>
            <a:pPr algn="ctr"/>
            <a:r>
              <a:rPr lang="ru-RU" sz="3200" b="1" dirty="0">
                <a:effectLst>
                  <a:reflection blurRad="6350" stA="55000" endA="300" endPos="45500" dir="5400000" sy="-100000" algn="bl" rotWithShape="0"/>
                </a:effectLst>
                <a:latin typeface="+mj-lt"/>
                <a:ea typeface="+mj-ea"/>
                <a:cs typeface="+mj-cs"/>
              </a:rPr>
              <a:t>Роман Васильевич</a:t>
            </a:r>
          </a:p>
        </p:txBody>
      </p:sp>
    </p:spTree>
    <p:extLst>
      <p:ext uri="{BB962C8B-B14F-4D97-AF65-F5344CB8AC3E}">
        <p14:creationId xmlns:p14="http://schemas.microsoft.com/office/powerpoint/2010/main" val="6645192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5115" y="404664"/>
            <a:ext cx="9038885" cy="5084373"/>
          </a:xfrm>
        </p:spPr>
      </p:pic>
    </p:spTree>
    <p:extLst>
      <p:ext uri="{BB962C8B-B14F-4D97-AF65-F5344CB8AC3E}">
        <p14:creationId xmlns:p14="http://schemas.microsoft.com/office/powerpoint/2010/main" val="36657473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AutoShape 2" descr="День Героев Отечества в России -Новости"/>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6" name="AutoShape 4" descr="День Героев Отечества в России -Новости"/>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sp>
        <p:nvSpPr>
          <p:cNvPr id="7" name="AutoShape 6" descr="День Героев Отечества в России -Новости"/>
          <p:cNvSpPr>
            <a:spLocks noChangeAspect="1" noChangeArrowheads="1"/>
          </p:cNvSpPr>
          <p:nvPr/>
        </p:nvSpPr>
        <p:spPr bwMode="auto">
          <a:xfrm>
            <a:off x="460375" y="1603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ru-RU"/>
          </a:p>
        </p:txBody>
      </p:sp>
      <p:pic>
        <p:nvPicPr>
          <p:cNvPr id="13319" name="Picture 7" descr="C:\Users\Галина\Desktop\сценарий 9 декабря 1\ДГО.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437" y="663552"/>
            <a:ext cx="9124262" cy="51143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972301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endParaRPr lang="ru-RU"/>
          </a:p>
        </p:txBody>
      </p:sp>
      <p:pic>
        <p:nvPicPr>
          <p:cNvPr id="4" name="5 Oleg_Gazmanov._Vperjod_Rossija-spcs.social.mp4">
            <a:hlinkClick r:id="" action="ppaction://media"/>
          </p:cNvPr>
          <p:cNvPicPr>
            <a:picLocks noGrp="1" noRot="1" noChangeAspect="1"/>
          </p:cNvPicPr>
          <p:nvPr>
            <p:ph sz="quarter" idx="13"/>
            <a:videoFile r:link="rId1"/>
          </p:nvPr>
        </p:nvPicPr>
        <p:blipFill>
          <a:blip r:embed="rId3"/>
          <a:stretch>
            <a:fillRect/>
          </a:stretch>
        </p:blipFill>
        <p:spPr>
          <a:xfrm>
            <a:off x="142843" y="0"/>
            <a:ext cx="8953531" cy="67151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p:cTn id="7" fill="hold" display="0">
                  <p:stCondLst>
                    <p:cond delay="indefinite"/>
                  </p:stCondLst>
                  <p:endCondLst>
                    <p:cond evt="onNext" delay="0">
                      <p:tgtEl>
                        <p:sldTgt/>
                      </p:tgtEl>
                    </p:cond>
                    <p:cond evt="onPrev" delay="0">
                      <p:tgtEl>
                        <p:sldTgt/>
                      </p:tgtEl>
                    </p:cond>
                  </p:end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Объект 3"/>
          <p:cNvPicPr>
            <a:picLocks noGrp="1" noChangeAspect="1"/>
          </p:cNvPicPr>
          <p:nvPr>
            <p:ph sz="quarter" idx="13"/>
          </p:nvPr>
        </p:nvPicPr>
        <p:blipFill>
          <a:blip r:embed="rId2">
            <a:extLst>
              <a:ext uri="{28A0092B-C50C-407E-A947-70E740481C1C}">
                <a14:useLocalDpi xmlns:a14="http://schemas.microsoft.com/office/drawing/2010/main" val="0"/>
              </a:ext>
            </a:extLst>
          </a:blip>
          <a:stretch>
            <a:fillRect/>
          </a:stretch>
        </p:blipFill>
        <p:spPr>
          <a:xfrm>
            <a:off x="105115" y="404664"/>
            <a:ext cx="9038885" cy="5084373"/>
          </a:xfrm>
        </p:spPr>
      </p:pic>
    </p:spTree>
    <p:extLst>
      <p:ext uri="{BB962C8B-B14F-4D97-AF65-F5344CB8AC3E}">
        <p14:creationId xmlns:p14="http://schemas.microsoft.com/office/powerpoint/2010/main" val="366574738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Grp="1" noChangeAspect="1"/>
          </p:cNvPicPr>
          <p:nvPr>
            <p:ph type="pic" idx="1"/>
          </p:nvPr>
        </p:nvPicPr>
        <p:blipFill>
          <a:blip r:embed="rId2" cstate="print">
            <a:extLst>
              <a:ext uri="{28A0092B-C50C-407E-A947-70E740481C1C}">
                <a14:useLocalDpi xmlns:a14="http://schemas.microsoft.com/office/drawing/2010/main" val="0"/>
              </a:ext>
            </a:extLst>
          </a:blip>
          <a:srcRect l="12995" r="12995"/>
          <a:stretch>
            <a:fillRect/>
          </a:stretch>
        </p:blipFill>
        <p:spPr/>
      </p:pic>
      <p:sp>
        <p:nvSpPr>
          <p:cNvPr id="6" name="Текст 5"/>
          <p:cNvSpPr>
            <a:spLocks noGrp="1"/>
          </p:cNvSpPr>
          <p:nvPr>
            <p:ph type="body" sz="half" idx="2"/>
          </p:nvPr>
        </p:nvSpPr>
        <p:spPr>
          <a:xfrm>
            <a:off x="683568" y="2060848"/>
            <a:ext cx="4104457" cy="1184666"/>
          </a:xfrm>
        </p:spPr>
        <p:txBody>
          <a:bodyPr>
            <a:normAutofit/>
            <a:scene3d>
              <a:camera prst="orthographicFront"/>
              <a:lightRig rig="glow" dir="tl">
                <a:rot lat="0" lon="0" rev="5400000"/>
              </a:lightRig>
            </a:scene3d>
            <a:sp3d contourW="12700">
              <a:bevelT w="25400" h="25400"/>
              <a:contourClr>
                <a:schemeClr val="accent6">
                  <a:shade val="73000"/>
                </a:schemeClr>
              </a:contourClr>
            </a:sp3d>
          </a:bodyPr>
          <a:lstStyle/>
          <a:p>
            <a:pPr marL="0" indent="0" algn="ctr">
              <a:buNone/>
            </a:pPr>
            <a:r>
              <a:rPr lang="ru-RU" sz="60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6">
                      <a:satMod val="175000"/>
                      <a:alpha val="40000"/>
                    </a:schemeClr>
                  </a:glow>
                  <a:outerShdw blurRad="80000" dist="40000" dir="5040000" algn="tl">
                    <a:srgbClr val="000000">
                      <a:alpha val="30000"/>
                    </a:srgbClr>
                  </a:outerShdw>
                </a:effectLst>
              </a:rPr>
              <a:t>1941-1945</a:t>
            </a:r>
            <a:endParaRPr lang="ru-RU" sz="6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glow rad="228600">
                  <a:schemeClr val="accent6">
                    <a:satMod val="175000"/>
                    <a:alpha val="40000"/>
                  </a:schemeClr>
                </a:glow>
                <a:outerShdw blurRad="80000" dist="40000" dir="5040000" algn="tl">
                  <a:srgbClr val="000000">
                    <a:alpha val="30000"/>
                  </a:srgbClr>
                </a:outerShdw>
              </a:effectLst>
            </a:endParaRPr>
          </a:p>
        </p:txBody>
      </p:sp>
      <p:sp>
        <p:nvSpPr>
          <p:cNvPr id="4" name="Заголовок 3"/>
          <p:cNvSpPr>
            <a:spLocks noGrp="1"/>
          </p:cNvSpPr>
          <p:nvPr>
            <p:ph type="title"/>
          </p:nvPr>
        </p:nvSpPr>
        <p:spPr>
          <a:xfrm>
            <a:off x="755576" y="4725144"/>
            <a:ext cx="7517140" cy="1196827"/>
          </a:xfrm>
        </p:spPr>
        <p:txBody>
          <a:bodyPr/>
          <a:lstStyle/>
          <a:p>
            <a:pPr marL="0" indent="0" algn="ctr">
              <a:buNone/>
            </a:pPr>
            <a:r>
              <a:rPr lang="ru-RU" dirty="0" smtClean="0"/>
              <a:t>Великая Отечественная Война</a:t>
            </a:r>
            <a:endParaRPr lang="ru-RU" dirty="0"/>
          </a:p>
        </p:txBody>
      </p:sp>
    </p:spTree>
    <p:extLst>
      <p:ext uri="{BB962C8B-B14F-4D97-AF65-F5344CB8AC3E}">
        <p14:creationId xmlns:p14="http://schemas.microsoft.com/office/powerpoint/2010/main" val="34181265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750" y="260350"/>
            <a:ext cx="8229600" cy="720725"/>
          </a:xfrm>
        </p:spPr>
        <p:txBody>
          <a:bodyPr/>
          <a:lstStyle/>
          <a:p>
            <a:pPr marL="0" indent="0" algn="ctr">
              <a:buNone/>
              <a:defRPr/>
            </a:pPr>
            <a:r>
              <a:rPr lang="ru-RU" sz="3600" b="1" dirty="0">
                <a:solidFill>
                  <a:schemeClr val="tx1"/>
                </a:solidFill>
                <a:latin typeface="Times New Roman" pitchFamily="18" charset="0"/>
                <a:ea typeface="+mn-ea"/>
                <a:cs typeface="Times New Roman" pitchFamily="18" charset="0"/>
              </a:rPr>
              <a:t>Голчин Иван </a:t>
            </a:r>
            <a:r>
              <a:rPr lang="ru-RU" sz="3600" b="1" dirty="0" smtClean="0">
                <a:solidFill>
                  <a:schemeClr val="tx1"/>
                </a:solidFill>
                <a:latin typeface="Times New Roman" pitchFamily="18" charset="0"/>
                <a:ea typeface="+mn-ea"/>
                <a:cs typeface="Times New Roman" pitchFamily="18" charset="0"/>
              </a:rPr>
              <a:t>Константинович</a:t>
            </a:r>
            <a:endParaRPr lang="ru-RU" sz="3600" b="1" dirty="0">
              <a:solidFill>
                <a:schemeClr val="tx1"/>
              </a:solidFill>
              <a:latin typeface="Times New Roman" pitchFamily="18" charset="0"/>
              <a:ea typeface="+mn-ea"/>
              <a:cs typeface="Times New Roman" pitchFamily="18" charset="0"/>
            </a:endParaRPr>
          </a:p>
        </p:txBody>
      </p:sp>
      <p:sp>
        <p:nvSpPr>
          <p:cNvPr id="4" name="Номер слайда 3"/>
          <p:cNvSpPr>
            <a:spLocks noGrp="1"/>
          </p:cNvSpPr>
          <p:nvPr>
            <p:ph type="sldNum" sz="quarter" idx="12"/>
          </p:nvPr>
        </p:nvSpPr>
        <p:spPr/>
        <p:txBody>
          <a:bodyPr/>
          <a:lstStyle/>
          <a:p>
            <a:pPr>
              <a:defRPr/>
            </a:pPr>
            <a:fld id="{0100BA92-CBB5-47B6-918F-6E67C9E624DF}" type="slidenum">
              <a:rPr lang="ru-RU" smtClean="0"/>
              <a:pPr>
                <a:defRPr/>
              </a:pPr>
              <a:t>5</a:t>
            </a:fld>
            <a:endParaRPr lang="ru-RU"/>
          </a:p>
        </p:txBody>
      </p:sp>
      <p:pic>
        <p:nvPicPr>
          <p:cNvPr id="4101" name="Рисунок 5" descr="http://www.manturovo.org/i/u/02-.JPG"/>
          <p:cNvPicPr>
            <a:picLocks noChangeAspect="1" noChangeArrowheads="1"/>
          </p:cNvPicPr>
          <p:nvPr/>
        </p:nvPicPr>
        <p:blipFill>
          <a:blip r:embed="rId3" cstate="print"/>
          <a:srcRect/>
          <a:stretch>
            <a:fillRect/>
          </a:stretch>
        </p:blipFill>
        <p:spPr bwMode="auto">
          <a:xfrm>
            <a:off x="5677911" y="957620"/>
            <a:ext cx="3115485" cy="3960000"/>
          </a:xfrm>
          <a:prstGeom prst="rect">
            <a:avLst/>
          </a:prstGeom>
          <a:ln w="88900" cap="sq" cmpd="thickThin">
            <a:solidFill>
              <a:srgbClr val="000000"/>
            </a:solidFill>
            <a:prstDash val="solid"/>
            <a:miter lim="800000"/>
          </a:ln>
          <a:effectLst>
            <a:innerShdw blurRad="76200">
              <a:srgbClr val="000000"/>
            </a:innerShdw>
          </a:effectLst>
        </p:spPr>
      </p:pic>
      <p:pic>
        <p:nvPicPr>
          <p:cNvPr id="5" name="Picture 2" descr="C:\Users\Ученик_2а\Desktop\Голчин И.К\Golchin_IvKons.jpg"/>
          <p:cNvPicPr>
            <a:picLocks noChangeAspect="1" noChangeArrowheads="1"/>
          </p:cNvPicPr>
          <p:nvPr/>
        </p:nvPicPr>
        <p:blipFill>
          <a:blip r:embed="rId4" cstate="print"/>
          <a:srcRect/>
          <a:stretch>
            <a:fillRect/>
          </a:stretch>
        </p:blipFill>
        <p:spPr>
          <a:xfrm>
            <a:off x="395536" y="969469"/>
            <a:ext cx="3020337" cy="3960000"/>
          </a:xfrm>
          <a:prstGeom prst="rect">
            <a:avLst/>
          </a:prstGeom>
          <a:ln w="88900" cap="sq" cmpd="thickThin">
            <a:solidFill>
              <a:srgbClr val="000000"/>
            </a:solidFill>
            <a:prstDash val="solid"/>
            <a:miter lim="800000"/>
          </a:ln>
          <a:effectLst>
            <a:innerShdw blurRad="76200">
              <a:srgbClr val="000000"/>
            </a:innerShdw>
          </a:effectLst>
        </p:spPr>
      </p:pic>
      <p:sp>
        <p:nvSpPr>
          <p:cNvPr id="15366" name="Прямоугольник 6"/>
          <p:cNvSpPr>
            <a:spLocks noChangeArrowheads="1"/>
          </p:cNvSpPr>
          <p:nvPr/>
        </p:nvSpPr>
        <p:spPr bwMode="auto">
          <a:xfrm>
            <a:off x="684213" y="5013325"/>
            <a:ext cx="7775575" cy="954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2800">
                <a:latin typeface="Times New Roman" pitchFamily="18" charset="0"/>
                <a:cs typeface="Times New Roman" pitchFamily="18" charset="0"/>
              </a:rPr>
              <a:t>Родился 17 октября 1918 года в селе Сынково ныне Подольского района Московской области.</a:t>
            </a:r>
          </a:p>
        </p:txBody>
      </p:sp>
      <p:pic>
        <p:nvPicPr>
          <p:cNvPr id="15367" name="Picture 8" descr="G:\Голчин И.К\загруженное.jpg"/>
          <p:cNvPicPr>
            <a:picLocks noGrp="1" noChangeAspect="1" noChangeArrowheads="1"/>
          </p:cNvPicPr>
          <p:nvPr>
            <p:ph/>
          </p:nvPr>
        </p:nvPicPr>
        <p:blipFill>
          <a:blip r:embed="rId5">
            <a:extLst>
              <a:ext uri="{28A0092B-C50C-407E-A947-70E740481C1C}">
                <a14:useLocalDpi xmlns:a14="http://schemas.microsoft.com/office/drawing/2010/main" val="0"/>
              </a:ext>
            </a:extLst>
          </a:blip>
          <a:srcRect/>
          <a:stretch>
            <a:fillRect/>
          </a:stretch>
        </p:blipFill>
        <p:spPr>
          <a:xfrm>
            <a:off x="3554413" y="922338"/>
            <a:ext cx="2025650" cy="1511300"/>
          </a:xfrm>
          <a:noFill/>
        </p:spPr>
      </p:pic>
      <p:pic>
        <p:nvPicPr>
          <p:cNvPr id="15368" name="Picture 7" descr="733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938" y="2420938"/>
            <a:ext cx="2016125" cy="1511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074448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Номер слайда 5"/>
          <p:cNvSpPr>
            <a:spLocks noGrp="1"/>
          </p:cNvSpPr>
          <p:nvPr>
            <p:ph type="sldNum" sz="quarter" idx="12"/>
          </p:nvPr>
        </p:nvSpPr>
        <p:spPr/>
        <p:txBody>
          <a:bodyPr/>
          <a:lstStyle/>
          <a:p>
            <a:pPr>
              <a:defRPr/>
            </a:pPr>
            <a:fld id="{B993B9DB-E993-41F2-8E25-E816B554BBF9}" type="slidenum">
              <a:rPr lang="ru-RU"/>
              <a:pPr>
                <a:defRPr/>
              </a:pPr>
              <a:t>6</a:t>
            </a:fld>
            <a:endParaRPr lang="ru-RU"/>
          </a:p>
        </p:txBody>
      </p:sp>
      <p:sp>
        <p:nvSpPr>
          <p:cNvPr id="17411" name="Прямоугольник 8"/>
          <p:cNvSpPr>
            <a:spLocks noChangeArrowheads="1"/>
          </p:cNvSpPr>
          <p:nvPr/>
        </p:nvSpPr>
        <p:spPr bwMode="auto">
          <a:xfrm>
            <a:off x="1000125" y="214313"/>
            <a:ext cx="7286625" cy="2246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algn="ctr" eaLnBrk="1" hangingPunct="1">
              <a:spcBef>
                <a:spcPct val="0"/>
              </a:spcBef>
              <a:buFontTx/>
              <a:buNone/>
            </a:pPr>
            <a:r>
              <a:rPr lang="ru-RU" altLang="ru-RU" sz="2400">
                <a:latin typeface="Times New Roman" pitchFamily="18" charset="0"/>
                <a:cs typeface="Times New Roman" pitchFamily="18" charset="0"/>
              </a:rPr>
              <a:t>    </a:t>
            </a:r>
            <a:r>
              <a:rPr lang="ru-RU" altLang="ru-RU" sz="2800">
                <a:latin typeface="Times New Roman" pitchFamily="18" charset="0"/>
                <a:cs typeface="Times New Roman" pitchFamily="18" charset="0"/>
              </a:rPr>
              <a:t>За боевые подвиги Голчин награжден двумя орденами Красного Знамени, орденом Александра Невского, орденом Отечественной войны 2-й степени, медалями «За отвагу», «За освобождение Праги» и «За взятие Берлина». </a:t>
            </a:r>
          </a:p>
        </p:txBody>
      </p:sp>
      <p:pic>
        <p:nvPicPr>
          <p:cNvPr id="17412" name="Picture 9" descr="G:\Голчин И.К\орден а невского.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00188" y="2500313"/>
            <a:ext cx="2468562"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10" descr="G:\Голчин И.К\орден ленина.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9125" y="2500313"/>
            <a:ext cx="3838575" cy="392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25858367"/>
      </p:ext>
    </p:extLst>
  </p:cSld>
  <p:clrMapOvr>
    <a:masterClrMapping/>
  </p:clrMapOvr>
  <p:transition>
    <p:randomBar dir="vert"/>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9" descr="G:\Голчин И.К\орден отеч войны 2 степени.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27313" y="188913"/>
            <a:ext cx="200977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11" descr="G:\Голчин И.К\медаль за отваггу.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76825" y="188913"/>
            <a:ext cx="1698625"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6" name="Picture 12" descr="G:\Голчин И.К\медаль за освобождение праги.jpg"/>
          <p:cNvPicPr>
            <a:picLocks noChangeAspect="1" noChangeArrowheads="1"/>
          </p:cNvPicPr>
          <p:nvPr/>
        </p:nvPicPr>
        <p:blipFill>
          <a:blip r:embed="rId4">
            <a:extLst>
              <a:ext uri="{28A0092B-C50C-407E-A947-70E740481C1C}">
                <a14:useLocalDpi xmlns:a14="http://schemas.microsoft.com/office/drawing/2010/main" val="0"/>
              </a:ext>
            </a:extLst>
          </a:blip>
          <a:srcRect l="26305" r="21313"/>
          <a:stretch>
            <a:fillRect/>
          </a:stretch>
        </p:blipFill>
        <p:spPr bwMode="auto">
          <a:xfrm>
            <a:off x="7092950" y="188913"/>
            <a:ext cx="1733550"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7" name="Picture 13" descr="G:\Голчин И.К\за взятие берлина.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9900" y="188913"/>
            <a:ext cx="1785938" cy="331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8" name="Прямоугольник 1"/>
          <p:cNvSpPr>
            <a:spLocks noChangeArrowheads="1"/>
          </p:cNvSpPr>
          <p:nvPr/>
        </p:nvSpPr>
        <p:spPr bwMode="auto">
          <a:xfrm>
            <a:off x="250825" y="3563938"/>
            <a:ext cx="8785225" cy="1570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2400">
                <a:latin typeface="Times New Roman" pitchFamily="18" charset="0"/>
                <a:cs typeface="Times New Roman" pitchFamily="18" charset="0"/>
              </a:rPr>
              <a:t>В апреле 1945 года И.К. Голчин окончил Полтавскую высшую офицерскую школу штурманов Военно-воздушных сил СССР. </a:t>
            </a:r>
          </a:p>
          <a:p>
            <a:pPr eaLnBrk="1" hangingPunct="1">
              <a:spcBef>
                <a:spcPct val="0"/>
              </a:spcBef>
              <a:buFontTx/>
              <a:buNone/>
            </a:pPr>
            <a:r>
              <a:rPr lang="ru-RU" altLang="ru-RU" sz="2400">
                <a:latin typeface="Times New Roman" pitchFamily="18" charset="0"/>
                <a:cs typeface="Times New Roman" pitchFamily="18" charset="0"/>
              </a:rPr>
              <a:t>Общий летный стаж майора Голчина Ивана Константиновича</a:t>
            </a:r>
          </a:p>
          <a:p>
            <a:pPr eaLnBrk="1" hangingPunct="1">
              <a:spcBef>
                <a:spcPct val="0"/>
              </a:spcBef>
              <a:buFontTx/>
              <a:buNone/>
            </a:pPr>
            <a:r>
              <a:rPr lang="ru-RU" altLang="ru-RU" sz="2400">
                <a:latin typeface="Times New Roman" pitchFamily="18" charset="0"/>
                <a:cs typeface="Times New Roman" pitchFamily="18" charset="0"/>
              </a:rPr>
              <a:t>составляет 22 года.</a:t>
            </a:r>
          </a:p>
        </p:txBody>
      </p:sp>
    </p:spTree>
    <p:extLst>
      <p:ext uri="{BB962C8B-B14F-4D97-AF65-F5344CB8AC3E}">
        <p14:creationId xmlns:p14="http://schemas.microsoft.com/office/powerpoint/2010/main" val="1288126931"/>
      </p:ext>
    </p:extLst>
  </p:cSld>
  <p:clrMapOvr>
    <a:masterClrMapping/>
  </p:clrMapOvr>
  <p:transition>
    <p:randomBar dir="vert"/>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7" descr="G:\Голчин И.К\Голчин\Изображение 012.jpg"/>
          <p:cNvPicPr>
            <a:picLocks noChangeAspect="1" noChangeArrowheads="1"/>
          </p:cNvPicPr>
          <p:nvPr/>
        </p:nvPicPr>
        <p:blipFill>
          <a:blip r:embed="rId2" cstate="print"/>
          <a:srcRect/>
          <a:stretch>
            <a:fillRect/>
          </a:stretch>
        </p:blipFill>
        <p:spPr bwMode="auto">
          <a:xfrm>
            <a:off x="6084168" y="332656"/>
            <a:ext cx="2857520" cy="3710749"/>
          </a:xfrm>
          <a:prstGeom prst="rect">
            <a:avLst/>
          </a:prstGeom>
          <a:ln w="88900" cap="sq" cmpd="thickThin">
            <a:solidFill>
              <a:srgbClr val="000000"/>
            </a:solidFill>
            <a:prstDash val="solid"/>
            <a:miter lim="800000"/>
          </a:ln>
          <a:effectLst>
            <a:innerShdw blurRad="76200">
              <a:srgbClr val="000000"/>
            </a:innerShdw>
          </a:effectLst>
        </p:spPr>
      </p:pic>
      <p:sp>
        <p:nvSpPr>
          <p:cNvPr id="19459" name="Прямоугольник 3"/>
          <p:cNvSpPr>
            <a:spLocks noChangeArrowheads="1"/>
          </p:cNvSpPr>
          <p:nvPr/>
        </p:nvSpPr>
        <p:spPr bwMode="auto">
          <a:xfrm>
            <a:off x="107950" y="147638"/>
            <a:ext cx="5976938" cy="212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2400" dirty="0">
                <a:latin typeface="Times New Roman" pitchFamily="18" charset="0"/>
                <a:cs typeface="Times New Roman" pitchFamily="18" charset="0"/>
              </a:rPr>
              <a:t>Его именем улицу город назвал,</a:t>
            </a:r>
          </a:p>
          <a:p>
            <a:pPr eaLnBrk="1" hangingPunct="1">
              <a:spcBef>
                <a:spcPct val="0"/>
              </a:spcBef>
              <a:buFontTx/>
              <a:buNone/>
            </a:pPr>
            <a:r>
              <a:rPr lang="ru-RU" altLang="ru-RU" sz="2400" dirty="0">
                <a:latin typeface="Times New Roman" pitchFamily="18" charset="0"/>
                <a:cs typeface="Times New Roman" pitchFamily="18" charset="0"/>
              </a:rPr>
              <a:t>Если имя живет – значит, жив человек,</a:t>
            </a:r>
          </a:p>
          <a:p>
            <a:pPr eaLnBrk="1" hangingPunct="1">
              <a:spcBef>
                <a:spcPct val="0"/>
              </a:spcBef>
              <a:buFontTx/>
              <a:buNone/>
            </a:pPr>
            <a:r>
              <a:rPr lang="ru-RU" altLang="ru-RU" sz="2400" dirty="0">
                <a:latin typeface="Times New Roman" pitchFamily="18" charset="0"/>
                <a:cs typeface="Times New Roman" pitchFamily="18" charset="0"/>
              </a:rPr>
              <a:t>Носит имя его пионерский отряд.</a:t>
            </a:r>
          </a:p>
          <a:p>
            <a:pPr eaLnBrk="1" hangingPunct="1">
              <a:spcBef>
                <a:spcPct val="0"/>
              </a:spcBef>
              <a:buFontTx/>
              <a:buNone/>
            </a:pPr>
            <a:r>
              <a:rPr lang="ru-RU" altLang="ru-RU" sz="2400" dirty="0">
                <a:latin typeface="Times New Roman" pitchFamily="18" charset="0"/>
                <a:cs typeface="Times New Roman" pitchFamily="18" charset="0"/>
              </a:rPr>
              <a:t>И героя звезда не померкнет вовек!</a:t>
            </a:r>
          </a:p>
          <a:p>
            <a:pPr algn="r" eaLnBrk="1" hangingPunct="1">
              <a:lnSpc>
                <a:spcPct val="150000"/>
              </a:lnSpc>
              <a:spcBef>
                <a:spcPct val="0"/>
              </a:spcBef>
              <a:buFontTx/>
              <a:buNone/>
            </a:pPr>
            <a:r>
              <a:rPr lang="ru-RU" altLang="ru-RU" sz="2400" dirty="0">
                <a:latin typeface="Times New Roman" pitchFamily="18" charset="0"/>
                <a:cs typeface="Times New Roman" pitchFamily="18" charset="0"/>
              </a:rPr>
              <a:t>В. Мартынов</a:t>
            </a:r>
          </a:p>
        </p:txBody>
      </p:sp>
      <p:pic>
        <p:nvPicPr>
          <p:cNvPr id="19460" name="Picture 10" descr="G:\Голчин И.К\Голчин\Изображение 01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650" y="2236788"/>
            <a:ext cx="4865688" cy="3862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61" name="Прямоугольник 5"/>
          <p:cNvSpPr>
            <a:spLocks noChangeArrowheads="1"/>
          </p:cNvSpPr>
          <p:nvPr/>
        </p:nvSpPr>
        <p:spPr bwMode="auto">
          <a:xfrm>
            <a:off x="4932363" y="4149725"/>
            <a:ext cx="40671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2400" dirty="0">
                <a:latin typeface="Times New Roman" pitchFamily="18" charset="0"/>
                <a:cs typeface="Times New Roman" pitchFamily="18" charset="0"/>
              </a:rPr>
              <a:t>После демобилизации проживал в поселке Октябрьском </a:t>
            </a:r>
            <a:r>
              <a:rPr lang="ru-RU" altLang="ru-RU" sz="2400" dirty="0" err="1">
                <a:latin typeface="Times New Roman" pitchFamily="18" charset="0"/>
                <a:cs typeface="Times New Roman" pitchFamily="18" charset="0"/>
              </a:rPr>
              <a:t>Мантуровского</a:t>
            </a:r>
            <a:r>
              <a:rPr lang="ru-RU" altLang="ru-RU" sz="2400" dirty="0">
                <a:latin typeface="Times New Roman" pitchFamily="18" charset="0"/>
                <a:cs typeface="Times New Roman" pitchFamily="18" charset="0"/>
              </a:rPr>
              <a:t> района Костромской области, где одна из улиц носит его имя. </a:t>
            </a:r>
          </a:p>
        </p:txBody>
      </p:sp>
      <p:sp>
        <p:nvSpPr>
          <p:cNvPr id="19462" name="Прямоугольник 6"/>
          <p:cNvSpPr>
            <a:spLocks noChangeArrowheads="1"/>
          </p:cNvSpPr>
          <p:nvPr/>
        </p:nvSpPr>
        <p:spPr bwMode="auto">
          <a:xfrm>
            <a:off x="995363" y="6226175"/>
            <a:ext cx="3257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charset="0"/>
              <a:buChar char="•"/>
              <a:defRPr sz="3200">
                <a:solidFill>
                  <a:schemeClr val="tx1"/>
                </a:solidFill>
                <a:latin typeface="Calibri" pitchFamily="34" charset="0"/>
              </a:defRPr>
            </a:lvl1pPr>
            <a:lvl2pPr marL="742950" indent="-285750" eaLnBrk="0" hangingPunct="0">
              <a:spcBef>
                <a:spcPct val="20000"/>
              </a:spcBef>
              <a:buFont typeface="Arial" charset="0"/>
              <a:buChar char="–"/>
              <a:defRPr sz="2800">
                <a:solidFill>
                  <a:schemeClr val="tx1"/>
                </a:solidFill>
                <a:latin typeface="Calibri" pitchFamily="34" charset="0"/>
              </a:defRPr>
            </a:lvl2pPr>
            <a:lvl3pPr marL="1143000" indent="-228600" eaLnBrk="0" hangingPunct="0">
              <a:spcBef>
                <a:spcPct val="20000"/>
              </a:spcBef>
              <a:buFont typeface="Arial" charset="0"/>
              <a:buChar char="•"/>
              <a:defRPr sz="2400">
                <a:solidFill>
                  <a:schemeClr val="tx1"/>
                </a:solidFill>
                <a:latin typeface="Calibri" pitchFamily="34" charset="0"/>
              </a:defRPr>
            </a:lvl3pPr>
            <a:lvl4pPr marL="1600200" indent="-228600" eaLnBrk="0" hangingPunct="0">
              <a:spcBef>
                <a:spcPct val="20000"/>
              </a:spcBef>
              <a:buFont typeface="Arial" charset="0"/>
              <a:buChar char="–"/>
              <a:defRPr sz="2000">
                <a:solidFill>
                  <a:schemeClr val="tx1"/>
                </a:solidFill>
                <a:latin typeface="Calibri" pitchFamily="34" charset="0"/>
              </a:defRPr>
            </a:lvl4pPr>
            <a:lvl5pPr marL="2057400" indent="-228600" eaLnBrk="0" hangingPunct="0">
              <a:spcBef>
                <a:spcPct val="20000"/>
              </a:spcBef>
              <a:buFont typeface="Arial"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pitchFamily="34" charset="0"/>
              </a:defRPr>
            </a:lvl9pPr>
          </a:lstStyle>
          <a:p>
            <a:pPr eaLnBrk="1" hangingPunct="1">
              <a:spcBef>
                <a:spcPct val="0"/>
              </a:spcBef>
              <a:buFontTx/>
              <a:buNone/>
            </a:pPr>
            <a:r>
              <a:rPr lang="ru-RU" altLang="ru-RU" sz="2400">
                <a:latin typeface="Times New Roman" pitchFamily="18" charset="0"/>
                <a:cs typeface="Times New Roman" pitchFamily="18" charset="0"/>
              </a:rPr>
              <a:t>Умер 3 июля 1979 года.</a:t>
            </a:r>
          </a:p>
        </p:txBody>
      </p:sp>
    </p:spTree>
    <p:extLst>
      <p:ext uri="{BB962C8B-B14F-4D97-AF65-F5344CB8AC3E}">
        <p14:creationId xmlns:p14="http://schemas.microsoft.com/office/powerpoint/2010/main" val="5615786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14325" y="548680"/>
            <a:ext cx="8229600" cy="622399"/>
          </a:xfrm>
        </p:spPr>
        <p:txBody>
          <a:bodyPr/>
          <a:lstStyle/>
          <a:p>
            <a:pPr marL="0" indent="0">
              <a:buNone/>
              <a:defRPr/>
            </a:pPr>
            <a:r>
              <a:rPr lang="ru-RU" sz="2800" b="1" dirty="0">
                <a:solidFill>
                  <a:schemeClr val="tx1"/>
                </a:solidFill>
                <a:latin typeface="Times New Roman" pitchFamily="18" charset="0"/>
                <a:ea typeface="+mn-ea"/>
                <a:cs typeface="Times New Roman" pitchFamily="18" charset="0"/>
              </a:rPr>
              <a:t>Могила Героя Советского Союза Голчина И.К.</a:t>
            </a:r>
          </a:p>
        </p:txBody>
      </p:sp>
      <p:sp>
        <p:nvSpPr>
          <p:cNvPr id="4" name="Номер слайда 3"/>
          <p:cNvSpPr>
            <a:spLocks noGrp="1"/>
          </p:cNvSpPr>
          <p:nvPr>
            <p:ph type="sldNum" sz="quarter" idx="12"/>
          </p:nvPr>
        </p:nvSpPr>
        <p:spPr/>
        <p:txBody>
          <a:bodyPr/>
          <a:lstStyle/>
          <a:p>
            <a:pPr>
              <a:defRPr/>
            </a:pPr>
            <a:fld id="{94A9E212-8307-48A6-B21D-2F67F936A399}" type="slidenum">
              <a:rPr lang="ru-RU" smtClean="0"/>
              <a:pPr>
                <a:defRPr/>
              </a:pPr>
              <a:t>9</a:t>
            </a:fld>
            <a:endParaRPr lang="ru-RU"/>
          </a:p>
        </p:txBody>
      </p:sp>
      <p:pic>
        <p:nvPicPr>
          <p:cNvPr id="20484" name="Picture 1" descr="G:\Голчин И.К\Голчин\Изображение 011.jpg"/>
          <p:cNvPicPr>
            <a:picLocks noGrp="1" noChangeAspect="1" noChangeArrowheads="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42938" y="1428750"/>
            <a:ext cx="3357562" cy="5276850"/>
          </a:xfrm>
          <a:prstGeom prst="rect">
            <a:avLst/>
          </a:prstGeom>
          <a:noFill/>
        </p:spPr>
      </p:pic>
      <p:pic>
        <p:nvPicPr>
          <p:cNvPr id="20485" name="Picture 2" descr="G:\Голчин И.К\Голчин\Изображение 013.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9125" y="1500188"/>
            <a:ext cx="3857625" cy="515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9013549"/>
      </p:ext>
    </p:extLst>
  </p:cSld>
  <p:clrMapOvr>
    <a:masterClrMapping/>
  </p:clrMapOvr>
  <p:timing>
    <p:tnLst>
      <p:par>
        <p:cTn id="1" dur="indefinite" restart="never" nodeType="tmRoot"/>
      </p:par>
    </p:tnLst>
  </p:timing>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Документ" ma:contentTypeID="0x01010012FE95A6DD65EB44AB6BC56D2C24AD40" ma:contentTypeVersion="1" ma:contentTypeDescription="Создание документа." ma:contentTypeScope="" ma:versionID="a7923513dfa5a5970235f392f41c0426">
  <xsd:schema xmlns:xsd="http://www.w3.org/2001/XMLSchema" xmlns:xs="http://www.w3.org/2001/XMLSchema" xmlns:p="http://schemas.microsoft.com/office/2006/metadata/properties" xmlns:ns2="369ecff9-9d91-49ad-b6c8-2386e6911df0" targetNamespace="http://schemas.microsoft.com/office/2006/metadata/properties" ma:root="true" ma:fieldsID="98dbfa09e72269fd85947f1fe1a05028" ns2:_="">
    <xsd:import namespace="369ecff9-9d91-49ad-b6c8-2386e6911df0"/>
    <xsd:element name="properties">
      <xsd:complexType>
        <xsd:sequence>
          <xsd:element name="documentManagement">
            <xsd:complexType>
              <xsd:all>
                <xsd:element ref="ns2:SharedWithUsers" minOccurs="0"/>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69ecff9-9d91-49ad-b6c8-2386e6911df0" elementFormDefault="qualified">
    <xsd:import namespace="http://schemas.microsoft.com/office/2006/documentManagement/types"/>
    <xsd:import namespace="http://schemas.microsoft.com/office/infopath/2007/PartnerControls"/>
    <xsd:element name="SharedWithUsers" ma:index="8" nillable="true" ma:displayName="Общий доступ с использованием"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dlc_DocId" ma:index="9" nillable="true" ma:displayName="Значение идентификатора документа" ma:description="Значение идентификатора документа, присвоенного данному элементу." ma:internalName="_dlc_DocId" ma:readOnly="true">
      <xsd:simpleType>
        <xsd:restriction base="dms:Text"/>
      </xsd:simpleType>
    </xsd:element>
    <xsd:element name="_dlc_DocIdUrl" ma:index="10" nillable="true" ma:displayName="Идентификатор документа" ma:description="Постоянная ссылка на этот документ."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1" nillable="true" ma:displayName="Сохранить идентификатор" ma:description="Сохранять идентификатор при добавлении."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_dlc_DocId xmlns="369ecff9-9d91-49ad-b6c8-2386e6911df0">SWXKEJWT4FA5-830414872-2602</_dlc_DocId>
    <_dlc_DocIdUrl xmlns="369ecff9-9d91-49ad-b6c8-2386e6911df0">
      <Url>http://www.eduportal44.ru/MR/Okt/_layouts/15/DocIdRedir.aspx?ID=SWXKEJWT4FA5-830414872-2602</Url>
      <Description>SWXKEJWT4FA5-830414872-2602</Description>
    </_dlc_DocIdUrl>
  </documentManagement>
</p:properties>
</file>

<file path=customXml/itemProps1.xml><?xml version="1.0" encoding="utf-8"?>
<ds:datastoreItem xmlns:ds="http://schemas.openxmlformats.org/officeDocument/2006/customXml" ds:itemID="{EF86F0D1-1CFA-4F8B-8EF8-1E8BAF2930AD}"/>
</file>

<file path=customXml/itemProps2.xml><?xml version="1.0" encoding="utf-8"?>
<ds:datastoreItem xmlns:ds="http://schemas.openxmlformats.org/officeDocument/2006/customXml" ds:itemID="{1EC0ECB5-2D98-45E7-B60C-3802D761A602}"/>
</file>

<file path=customXml/itemProps3.xml><?xml version="1.0" encoding="utf-8"?>
<ds:datastoreItem xmlns:ds="http://schemas.openxmlformats.org/officeDocument/2006/customXml" ds:itemID="{F27F8F03-6760-41AE-A991-A08A50BB5A6F}"/>
</file>

<file path=customXml/itemProps4.xml><?xml version="1.0" encoding="utf-8"?>
<ds:datastoreItem xmlns:ds="http://schemas.openxmlformats.org/officeDocument/2006/customXml" ds:itemID="{FD253428-6C3D-4184-82DC-F783BD74FBA7}"/>
</file>

<file path=docProps/app.xml><?xml version="1.0" encoding="utf-8"?>
<Properties xmlns="http://schemas.openxmlformats.org/officeDocument/2006/extended-properties" xmlns:vt="http://schemas.openxmlformats.org/officeDocument/2006/docPropsVTypes">
  <Template>Slipstream</Template>
  <TotalTime>288</TotalTime>
  <Words>424</Words>
  <Application>Microsoft Office PowerPoint</Application>
  <PresentationFormat>Экран (4:3)</PresentationFormat>
  <Paragraphs>43</Paragraphs>
  <Slides>31</Slides>
  <Notes>1</Notes>
  <HiddenSlides>0</HiddenSlides>
  <MMClips>4</MMClips>
  <ScaleCrop>false</ScaleCrop>
  <HeadingPairs>
    <vt:vector size="4" baseType="variant">
      <vt:variant>
        <vt:lpstr>Тема</vt:lpstr>
      </vt:variant>
      <vt:variant>
        <vt:i4>1</vt:i4>
      </vt:variant>
      <vt:variant>
        <vt:lpstr>Заголовки слайдов</vt:lpstr>
      </vt:variant>
      <vt:variant>
        <vt:i4>31</vt:i4>
      </vt:variant>
    </vt:vector>
  </HeadingPairs>
  <TitlesOfParts>
    <vt:vector size="32" baseType="lpstr">
      <vt:lpstr>Воздушный поток</vt:lpstr>
      <vt:lpstr>Презентация PowerPoint</vt:lpstr>
      <vt:lpstr>Презентация PowerPoint</vt:lpstr>
      <vt:lpstr>Презентация PowerPoint</vt:lpstr>
      <vt:lpstr>Великая Отечественная Война</vt:lpstr>
      <vt:lpstr>Голчин Иван Константинович</vt:lpstr>
      <vt:lpstr>Презентация PowerPoint</vt:lpstr>
      <vt:lpstr>Презентация PowerPoint</vt:lpstr>
      <vt:lpstr>Презентация PowerPoint</vt:lpstr>
      <vt:lpstr>Могила Героя Советского Союза Голчина И.К.</vt:lpstr>
      <vt:lpstr>Жданов  Николай Сергеевич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Чернышев Сергей Викторович   </vt:lpstr>
      <vt:lpstr>Презентация PowerPoint</vt:lpstr>
      <vt:lpstr>Берегов Александр Николаевич</vt:lpstr>
      <vt:lpstr>Базанков Сергей Юрьевич </vt:lpstr>
      <vt:lpstr>Презентация PowerPoint</vt:lpstr>
      <vt:lpstr>Презентация PowerPoint</vt:lpstr>
      <vt:lpstr>Жданов Дмитрий Владимирович</vt:lpstr>
      <vt:lpstr>Воробьёв Павел Валентинович</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Галина</dc:creator>
  <cp:lastModifiedBy>Галина</cp:lastModifiedBy>
  <cp:revision>21</cp:revision>
  <dcterms:created xsi:type="dcterms:W3CDTF">2022-12-05T18:49:15Z</dcterms:created>
  <dcterms:modified xsi:type="dcterms:W3CDTF">2022-12-09T15:34:43Z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0x01010012FE95A6DD65EB44AB6BC56D2C24AD40</vt:lpwstr>
  </property>
  <property fmtid="{D5CDD505-2E9C-101B-9397-08002B2CF9AE}" pid="3" name="_dlc_DocIdItemGuid">
    <vt:lpwstr>c1d9b0ba-7dbf-4dab-819f-c37846bdf7c5</vt:lpwstr>
  </property>
</Properties>
</file>