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1" r:id="rId3"/>
    <p:sldId id="312" r:id="rId4"/>
    <p:sldId id="279" r:id="rId5"/>
    <p:sldId id="284" r:id="rId6"/>
    <p:sldId id="289" r:id="rId7"/>
    <p:sldId id="285" r:id="rId8"/>
    <p:sldId id="286" r:id="rId9"/>
    <p:sldId id="287" r:id="rId10"/>
    <p:sldId id="288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2" r:id="rId23"/>
    <p:sldId id="303" r:id="rId24"/>
    <p:sldId id="301" r:id="rId25"/>
    <p:sldId id="305" r:id="rId26"/>
    <p:sldId id="306" r:id="rId27"/>
    <p:sldId id="307" r:id="rId28"/>
    <p:sldId id="313" r:id="rId29"/>
    <p:sldId id="309" r:id="rId30"/>
    <p:sldId id="283" r:id="rId31"/>
    <p:sldId id="31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2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1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1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1905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82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17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01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98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7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0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7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0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6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CE0733-4FDB-4A5D-AEEC-1DD5CAD1B52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BFD5-800C-43D2-965E-882BA1551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74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arkologicheskijcentr.ru/narkotiki/narkotik-mefedron-mef/" TargetMode="External"/><Relationship Id="rId2" Type="http://schemas.openxmlformats.org/officeDocument/2006/relationships/hyperlink" Target="https://narkologicheskijcentr.ru/narkotiki/narkotik-sol-mdpv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39" y="365761"/>
            <a:ext cx="11207931" cy="192024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 наркотикам – нет!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4582" y="5212080"/>
            <a:ext cx="11011987" cy="1306285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Материал  подготовлен Наркологической службой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ОГБУЗ «Мантуровская окружная больница»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" y="2286001"/>
            <a:ext cx="3213464" cy="2717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46" y="2495007"/>
            <a:ext cx="3657600" cy="2821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63" y="2227218"/>
            <a:ext cx="3661138" cy="28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7" y="342043"/>
            <a:ext cx="4411526" cy="26994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56663" y="470264"/>
            <a:ext cx="5564777" cy="5917473"/>
          </a:xfrm>
        </p:spPr>
        <p:txBody>
          <a:bodyPr>
            <a:normAutofit/>
          </a:bodyPr>
          <a:lstStyle/>
          <a:p>
            <a:r>
              <a:rPr lang="ru-RU" sz="2000" dirty="0"/>
              <a:t>Даже на первых стадиях наркомана можно узнать по суженным зрачкам, быстрой потере веса, потере аппетита и бессоннице. Возможен бред, галлюцинации и неадекватное поведение. У опытных наркоманов кожа приобретает бледный, синюшный оттенок, появляются круги под глазами, выпадают зубы и волосы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Человек начинает гнить изнутри. Поражаются все важнейшие органы: сердце, печень, почки. Обычно наркоманы, приобщившиеся к употреблению наркотиков в 15-16 лет, не доживают даже до 30 летнего возраста.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4010" r="27168" b="28507"/>
          <a:stretch/>
        </p:blipFill>
        <p:spPr>
          <a:xfrm>
            <a:off x="705393" y="3322948"/>
            <a:ext cx="4833257" cy="30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313509"/>
            <a:ext cx="10763794" cy="61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1" y="404949"/>
            <a:ext cx="9535886" cy="60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" y="457200"/>
            <a:ext cx="10450285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 t="11507" r="77696" b="56984"/>
          <a:stretch/>
        </p:blipFill>
        <p:spPr>
          <a:xfrm>
            <a:off x="5199913" y="1567544"/>
            <a:ext cx="2429691" cy="30305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9604" y="679269"/>
            <a:ext cx="4257596" cy="5708467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Наркотики превратили тебя в молодого старика с  гнилыми внутренностями и подсевшим  «мотором». Любая болезнь будет чувствовать себя королевой в твоем изношенном теле. Но ты не пойдешь в больницу, ты будешь бояться врача, потому что ОН ВСЕ УВИДИТ И УЗНАЕТ.</a:t>
            </a:r>
          </a:p>
          <a:p>
            <a:r>
              <a:rPr lang="ru-RU" sz="2000" dirty="0" smtClean="0"/>
              <a:t>Тебя поставят на «учет» в наркодиспансер, ты познакомишься с передозировками, абсцессами, сепсисами, а гепатиты и СПИД станут твоими лучшими друзьями.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554549"/>
            <a:ext cx="4221093" cy="3171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1" t="21315" r="12667" b="37332"/>
          <a:stretch/>
        </p:blipFill>
        <p:spPr>
          <a:xfrm>
            <a:off x="404950" y="346892"/>
            <a:ext cx="4402182" cy="28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86" y="245716"/>
            <a:ext cx="6400800" cy="407117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0" y="1068676"/>
            <a:ext cx="4395788" cy="2930525"/>
          </a:xfrm>
        </p:spPr>
      </p:pic>
      <p:sp>
        <p:nvSpPr>
          <p:cNvPr id="11" name="Прямоугольник 10"/>
          <p:cNvSpPr/>
          <p:nvPr/>
        </p:nvSpPr>
        <p:spPr>
          <a:xfrm>
            <a:off x="470263" y="4316896"/>
            <a:ext cx="111818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/>
              <a:t>Самое ценное в твоей жизни - свою свободу и независимость ты бросишь ради очередной дозы. Мыслить, чувствовать, желать ты сможешь только «под кайфом». </a:t>
            </a:r>
          </a:p>
          <a:p>
            <a:pPr lvl="1"/>
            <a:r>
              <a:rPr lang="ru-RU" sz="2000" b="1" dirty="0" smtClean="0"/>
              <a:t>Мозг отупеет, память отшибет. Работа, учеба, бизнес-  на этом можно смело ставить крест. Тебе никогда не дадут права на машину. Найти хоть какую-нибудь работу будет практически невозможно. Наркотик загонит тебя в тупик из которого нет выхода.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073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8627" y="452716"/>
            <a:ext cx="4676503" cy="6157089"/>
          </a:xfrm>
        </p:spPr>
        <p:txBody>
          <a:bodyPr/>
          <a:lstStyle/>
          <a:p>
            <a:r>
              <a:rPr lang="ru-RU" sz="2400" dirty="0" smtClean="0"/>
              <a:t>Наркотик приведет тебя в криминальную среду. Если ты держишь его в руках – ты уже нарушитель. Наркотик – безжалостный палач. Очень скоро он потребует : </a:t>
            </a:r>
            <a:br>
              <a:rPr lang="ru-RU" sz="2400" dirty="0" smtClean="0"/>
            </a:br>
            <a:r>
              <a:rPr lang="ru-RU" sz="2400" dirty="0" smtClean="0"/>
              <a:t>« </a:t>
            </a:r>
            <a:r>
              <a:rPr lang="ru-RU" sz="2400" dirty="0"/>
              <a:t>У</a:t>
            </a:r>
            <a:r>
              <a:rPr lang="ru-RU" sz="2400" dirty="0" smtClean="0"/>
              <a:t>кради, убей, но достань очередную дозу!», и ты не сможешь отказать ему.</a:t>
            </a:r>
            <a:br>
              <a:rPr lang="ru-RU" sz="2400" dirty="0" smtClean="0"/>
            </a:br>
            <a:r>
              <a:rPr lang="ru-RU" sz="2400" dirty="0" smtClean="0"/>
              <a:t>Ты превратишься в загнанного зверя – любой человек в форме будет вызывать у тебя липкий, холодный, прошибающий страх.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18"/>
          <a:stretch/>
        </p:blipFill>
        <p:spPr>
          <a:xfrm>
            <a:off x="3540035" y="452716"/>
            <a:ext cx="3412420" cy="3544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0" y="3735977"/>
            <a:ext cx="4657409" cy="2690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452716"/>
            <a:ext cx="3409406" cy="296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418011"/>
            <a:ext cx="10776857" cy="61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3" y="457200"/>
            <a:ext cx="10985863" cy="5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574765"/>
            <a:ext cx="10502537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583" y="452718"/>
            <a:ext cx="9306251" cy="1036448"/>
          </a:xfrm>
        </p:spPr>
        <p:txBody>
          <a:bodyPr/>
          <a:lstStyle/>
          <a:p>
            <a:r>
              <a:rPr lang="ru-RU" sz="3200" dirty="0"/>
              <a:t>Немного из истории употребления наркотических </a:t>
            </a:r>
            <a:r>
              <a:rPr lang="ru-RU" sz="3200" dirty="0" smtClean="0"/>
              <a:t>веществ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6" y="1651143"/>
            <a:ext cx="4395787" cy="330939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76949" y="1750423"/>
            <a:ext cx="6949440" cy="4820194"/>
          </a:xfrm>
        </p:spPr>
        <p:txBody>
          <a:bodyPr>
            <a:normAutofit/>
          </a:bodyPr>
          <a:lstStyle/>
          <a:p>
            <a:r>
              <a:rPr lang="ru-RU" sz="2000" dirty="0"/>
              <a:t>История человечества свидетельствует о том, что с древнейших времен люди использовали одурманивающие, наркотические средства в различных целях: религиозных, медицинских и увеселительных. Одурманивающие средства, в основном растительного происхождения, применяли как ритуальные, в религиозных обрядах в Китае, Вавилоне, Финикии, Индии, Египте и других странах древнего мира. Выращивание различных видов наркотикосодержащих растений распространено и сейчас в странах Юго-Восточной Азии, Ближнего Востока, Южной Америки.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34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79832" cy="1023385"/>
          </a:xfrm>
        </p:spPr>
        <p:txBody>
          <a:bodyPr/>
          <a:lstStyle/>
          <a:p>
            <a:r>
              <a:rPr lang="ru-RU" dirty="0" smtClean="0"/>
              <a:t>          Наркотическая зависимость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110342"/>
            <a:ext cx="4430708" cy="25472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91349" y="1476102"/>
            <a:ext cx="5878285" cy="47802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Многие из известных людей, в том числе и звезд эстрады не успели закончить свое творчество, находясь под влиянием наркотиков и психотропных препаратов. Они стали жертвой соблазна, и будучи знаменитыми, думали, что им все подвластно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3775166"/>
            <a:ext cx="4970918" cy="28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352697"/>
            <a:ext cx="3592286" cy="3513909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754881" y="470263"/>
            <a:ext cx="6818810" cy="230832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Владимир Высоцкий </a:t>
            </a:r>
          </a:p>
          <a:p>
            <a:r>
              <a:rPr lang="ru-RU" dirty="0" smtClean="0"/>
              <a:t>Он </a:t>
            </a:r>
            <a:r>
              <a:rPr lang="ru-RU" dirty="0"/>
              <a:t>был настоящим кумиром эпохи. С момента его гибели прошло уже 38 лет, а его песни до сих пор любят и знают, а фильмы с его участием </a:t>
            </a:r>
            <a:r>
              <a:rPr lang="ru-RU" i="1" dirty="0"/>
              <a:t>по-прежнему смотрят. Владимир Высоцкий – гений, который не смог справиться со своим пагубным пристрастием к алкоголю и наркотикам. </a:t>
            </a:r>
            <a:br>
              <a:rPr lang="ru-RU" i="1" dirty="0"/>
            </a:b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3866606"/>
            <a:ext cx="3592286" cy="2677885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54881" y="3278776"/>
            <a:ext cx="6910249" cy="286232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После смерти создателя и руководителя легендарной группы «Сектор газа» ходило множество слухов. Официальная версия смерти от сердечного приступа сразу казалась весьма сомнительной. Да и место смерти в частном доме, куда даже скорая не сразу согласилась выехать, наталкивала на вполне определённые выводы. </a:t>
            </a:r>
            <a:r>
              <a:rPr lang="ru-RU" dirty="0" smtClean="0"/>
              <a:t>Официальная версия – </a:t>
            </a:r>
            <a:r>
              <a:rPr lang="ru-RU" dirty="0"/>
              <a:t>употребление музыкантом тяжёлых наркотиков. Потому и заехал он перед съёмками клипа, запланированного на этот день, в дом, известный в Воронеже, как наркопритон.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7" y="311587"/>
            <a:ext cx="5010149" cy="3502767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630092" y="679269"/>
            <a:ext cx="5943600" cy="31393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Влад Топалов  </a:t>
            </a:r>
            <a:r>
              <a:rPr lang="ru-RU" dirty="0"/>
              <a:t>впервые попробовал наркотики вместе с друзьями из любопытства, причем инициатива исходила от него самого. Лишь через четыре года Влад </a:t>
            </a:r>
            <a:r>
              <a:rPr lang="ru-RU" dirty="0" smtClean="0"/>
              <a:t> </a:t>
            </a:r>
            <a:r>
              <a:rPr lang="ru-RU" dirty="0"/>
              <a:t>осознал, что превратил свою жизнь в кошмар. И стал медленно, шаг за шагом отступать от той бездны, над которой уже стоял. Музыкант смог победить свою зависимость и теперь может искренне признаться: он гордится собой и своей силой воли, позволившей ему отказаться от своего пагубного пристрастия. </a:t>
            </a:r>
            <a:endParaRPr lang="ru-RU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7" y="3135085"/>
            <a:ext cx="3142160" cy="351391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19302" y="3814354"/>
            <a:ext cx="7354389" cy="286232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Избрав для себя профессию актёра, Владимир Тихонов подавал большие надежды. Статный красавец, не знавший отбоя от женщин, сын талантливых родителей, - он никогда не задумывался о своей звёздности. По свидетельству его второй жены, именно друзья и стали причиной того, что Владимир Тихонов пристрастился к наркотикам. По другой версии актёр не вынес тяжелого бремени славы своих родителей, с которыми его всё время сравнивали. Как бы там ни было, но именно алкоголь и наркотики стали причиной того, что его сердце износилось столь быстро.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41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286512"/>
            <a:ext cx="3187337" cy="3841351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545874" y="875211"/>
            <a:ext cx="4598126" cy="163121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Американская киноактриса и певица </a:t>
            </a:r>
          </a:p>
          <a:p>
            <a:r>
              <a:rPr lang="ru-RU" sz="2000" dirty="0"/>
              <a:t>Мерилин Монро (1926-1962)</a:t>
            </a:r>
          </a:p>
          <a:p>
            <a:r>
              <a:rPr lang="ru-RU" sz="2000" dirty="0"/>
              <a:t>Умерла в возрасте 36 лет от передозировки наркотиков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19" y="3095782"/>
            <a:ext cx="2521133" cy="30480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3" name="Прямоугольник 12"/>
          <p:cNvSpPr/>
          <p:nvPr/>
        </p:nvSpPr>
        <p:spPr>
          <a:xfrm rot="10800000" flipV="1">
            <a:off x="3931919" y="2873771"/>
            <a:ext cx="7615646" cy="341632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7"/>
            <a:r>
              <a:rPr lang="ru-RU" sz="2400" dirty="0"/>
              <a:t>Вокалист легендарной рок-группы «</a:t>
            </a:r>
            <a:r>
              <a:rPr lang="en-US" sz="2400" dirty="0"/>
              <a:t>Queen</a:t>
            </a:r>
            <a:r>
              <a:rPr lang="ru-RU" sz="2400" dirty="0"/>
              <a:t>» Фредди Меркъюри (1946-1991) умер в возрасте 45 лет от бронхиальной пневмонии, развившейся на фоне СПИДа. Долгое время принимал наркотики.</a:t>
            </a:r>
          </a:p>
        </p:txBody>
      </p:sp>
    </p:spTree>
    <p:extLst>
      <p:ext uri="{BB962C8B-B14F-4D97-AF65-F5344CB8AC3E}">
        <p14:creationId xmlns:p14="http://schemas.microsoft.com/office/powerpoint/2010/main" val="34246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6" y="326027"/>
            <a:ext cx="3331029" cy="304419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90457" y="509451"/>
            <a:ext cx="6139543" cy="147732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Гитарист и композитор Джимми Хендрикс (1942-1970)</a:t>
            </a:r>
          </a:p>
          <a:p>
            <a:r>
              <a:rPr lang="ru-RU" dirty="0"/>
              <a:t>Умер в возрасте 27 лет  </a:t>
            </a:r>
          </a:p>
          <a:p>
            <a:r>
              <a:rPr lang="ru-RU" dirty="0"/>
              <a:t>Злоупотребление алкогольными напитками и наркотиками, в том числе ЛСД и героин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02" y="3167744"/>
            <a:ext cx="3629129" cy="3376748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290457" y="3801290"/>
            <a:ext cx="6387737" cy="147732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Вокалист и гитарист известной американской группы</a:t>
            </a:r>
          </a:p>
          <a:p>
            <a:r>
              <a:rPr lang="ru-RU" dirty="0"/>
              <a:t>«</a:t>
            </a:r>
            <a:r>
              <a:rPr lang="en-US" dirty="0"/>
              <a:t>Nirvanna</a:t>
            </a:r>
            <a:r>
              <a:rPr lang="ru-RU" dirty="0"/>
              <a:t>» Курт Кобейн (1967-1994)</a:t>
            </a:r>
          </a:p>
          <a:p>
            <a:r>
              <a:rPr lang="ru-RU" dirty="0"/>
              <a:t>Ввел себе дозу героина, несовместимую с жизнью и выстрелил себе в голову</a:t>
            </a:r>
          </a:p>
        </p:txBody>
      </p:sp>
    </p:spTree>
    <p:extLst>
      <p:ext uri="{BB962C8B-B14F-4D97-AF65-F5344CB8AC3E}">
        <p14:creationId xmlns:p14="http://schemas.microsoft.com/office/powerpoint/2010/main" val="24503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" y="312055"/>
            <a:ext cx="2847703" cy="347472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754880" y="627017"/>
            <a:ext cx="6609806" cy="120032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Российский и казахстанский певец Мурат Насыров (1969-2007)</a:t>
            </a:r>
          </a:p>
          <a:p>
            <a:r>
              <a:rPr lang="ru-RU" dirty="0"/>
              <a:t> Самоубийство в состоянии депрессии, вызванной длительным употреблением психотропных веществ.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11" y="4023360"/>
            <a:ext cx="3614056" cy="2710542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5551713" y="4306163"/>
            <a:ext cx="5564777" cy="92333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Голливудский актер Хит </a:t>
            </a:r>
            <a:r>
              <a:rPr lang="ru-RU" dirty="0" err="1"/>
              <a:t>Леджер</a:t>
            </a:r>
            <a:r>
              <a:rPr lang="ru-RU" dirty="0"/>
              <a:t> (1979-2008)</a:t>
            </a:r>
          </a:p>
          <a:p>
            <a:r>
              <a:rPr lang="ru-RU" dirty="0"/>
              <a:t>Умер в 28 лет от злоупотребления наркотическими препаратами</a:t>
            </a:r>
          </a:p>
        </p:txBody>
      </p:sp>
    </p:spTree>
    <p:extLst>
      <p:ext uri="{BB962C8B-B14F-4D97-AF65-F5344CB8AC3E}">
        <p14:creationId xmlns:p14="http://schemas.microsoft.com/office/powerpoint/2010/main" val="17283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1" y="339634"/>
            <a:ext cx="5160918" cy="348778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812971" y="705394"/>
            <a:ext cx="5878285" cy="397031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Глядя на интеллигентного с виду артиста, и не скажешь, что и он тоже был в наркотическом плену. Однако и он побывал на краю пропасти, причем еще в юном возрасте.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</a:t>
            </a:r>
            <a:r>
              <a:rPr lang="ru-RU" dirty="0" smtClean="0"/>
              <a:t>одителей Стаса часто </a:t>
            </a:r>
            <a:r>
              <a:rPr lang="ru-RU" dirty="0"/>
              <a:t>не было дома, и он заполнял чувства ненужности и одиночества сильными веществами. И увлекся так, что трижды пережил инфаркт. Помогла изменить жизнь юноше его знаменитая бабушка Эдита Пьеха, которая добилась того, чтобы внук перестал общаться с людьми, которые толкали его в </a:t>
            </a:r>
            <a:r>
              <a:rPr lang="ru-RU" dirty="0" smtClean="0"/>
              <a:t>бездну</a:t>
            </a:r>
            <a:r>
              <a:rPr lang="ru-RU" dirty="0"/>
              <a:t>.</a:t>
            </a:r>
            <a:br>
              <a:rPr lang="ru-RU" dirty="0"/>
            </a:b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613954" y="5042079"/>
            <a:ext cx="11194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 ЭТО </a:t>
            </a:r>
            <a:r>
              <a:rPr lang="ru-RU" sz="3200" dirty="0"/>
              <a:t>ДАЛЕКО НЕ ВСЕ ЖЕРТВЫ НАРКОТИЧЕСКОЙ ЗАВИСИМОСТИ</a:t>
            </a:r>
          </a:p>
        </p:txBody>
      </p:sp>
    </p:spTree>
    <p:extLst>
      <p:ext uri="{BB962C8B-B14F-4D97-AF65-F5344CB8AC3E}">
        <p14:creationId xmlns:p14="http://schemas.microsoft.com/office/powerpoint/2010/main" val="15916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326571"/>
            <a:ext cx="10197737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" y="444137"/>
            <a:ext cx="9993086" cy="61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11" y="552450"/>
            <a:ext cx="8582298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679270"/>
            <a:ext cx="5971450" cy="557706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нашу страну наркотики были завезены из Китая и Средней Азии с лечебными целями и были доступны лишь ограниченному количеству людей.</a:t>
            </a:r>
          </a:p>
          <a:p>
            <a:r>
              <a:rPr lang="ru-RU" dirty="0"/>
              <a:t>После второй мировой войны наркомания (токсикомания) стала широко распространяться в странах Юго-Восточной Азии, Америки, Ближнего Востока, Западной Европы.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" y="522515"/>
            <a:ext cx="5133340" cy="34598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24341" r="15318" b="10233"/>
          <a:stretch/>
        </p:blipFill>
        <p:spPr>
          <a:xfrm>
            <a:off x="8045357" y="3853544"/>
            <a:ext cx="3722915" cy="2727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3" t="20073" r="13535" b="10219"/>
          <a:stretch/>
        </p:blipFill>
        <p:spPr>
          <a:xfrm>
            <a:off x="5654493" y="3982353"/>
            <a:ext cx="1946546" cy="24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0"/>
            <a:ext cx="11168743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70379" cy="2597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 СПАСИБО ЗА ВНИМАНИЕ !!!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422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452718"/>
            <a:ext cx="10750731" cy="866631"/>
          </a:xfrm>
        </p:spPr>
        <p:txBody>
          <a:bodyPr/>
          <a:lstStyle/>
          <a:p>
            <a:r>
              <a:rPr lang="ru-RU" dirty="0" smtClean="0"/>
              <a:t>Что такое наркотические вещества?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8549" y="1319350"/>
            <a:ext cx="5603965" cy="5238204"/>
          </a:xfrm>
        </p:spPr>
        <p:txBody>
          <a:bodyPr>
            <a:normAutofit fontScale="92500"/>
          </a:bodyPr>
          <a:lstStyle/>
          <a:p>
            <a:r>
              <a:rPr lang="ru-RU" dirty="0"/>
              <a:t>Вещества растительного происхождения (морфий, героин, опий и др.) и лекарственные препараты, внесенные в специальный список Министерства здравоохранения, называются наркотиками, а возникающее к ним болезненное пристрастие – </a:t>
            </a:r>
            <a:r>
              <a:rPr lang="ru-RU" u="sng" dirty="0">
                <a:solidFill>
                  <a:srgbClr val="FFFF00"/>
                </a:solidFill>
              </a:rPr>
              <a:t>наркоманией.</a:t>
            </a:r>
            <a:r>
              <a:rPr lang="ru-RU" dirty="0"/>
              <a:t> Пристрастие к токсическим веществам некоторым лекарственным препаратам, пахучим жидкостям, средствам бытовой химии, синтетическим препаратам, обладающим галлюциногенными свойствами, – называется </a:t>
            </a:r>
            <a:r>
              <a:rPr lang="ru-RU" u="sng" dirty="0">
                <a:solidFill>
                  <a:srgbClr val="FFFF00"/>
                </a:solidFill>
              </a:rPr>
              <a:t>токсикоманией</a:t>
            </a:r>
            <a:r>
              <a:rPr lang="ru-RU" u="sng" dirty="0"/>
              <a:t>.</a:t>
            </a:r>
            <a:r>
              <a:rPr lang="ru-RU" dirty="0"/>
              <a:t> Лица, употребляющие данные вещества, называются наркоманами или токсикоманами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1214846"/>
            <a:ext cx="6035040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87383"/>
            <a:ext cx="10378940" cy="966651"/>
          </a:xfrm>
        </p:spPr>
        <p:txBody>
          <a:bodyPr/>
          <a:lstStyle/>
          <a:p>
            <a:r>
              <a:rPr lang="ru-RU" dirty="0" smtClean="0"/>
              <a:t>      Виды наркотических веществ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7" y="1254034"/>
            <a:ext cx="11247119" cy="499436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 группе опийных препаратов относятся морфин, героин, извлекаемые из сгущенного сока незрелых коробочек мака. Наиболее опасен героин – сильный галлюциноген, быстро разрушающий организм наркомана. Препараты конопли – гашиш (канабис, марихуана, анаша, план, банг, «травка» и др.) – наиболее распространены в подростковой среде. Вопреки мнению о «мягкости» действия марихуаны она является опасным наркотиком, психологически и физиологически подготавливающим подростка к употреблению более «тяжелых» веществ. Длительное курение (иногда – жевание, прием внутрь) марихуаны приводит к появлению шизофренических синдромов, слабоумию, растормаживает человека, повышает его склонность к насильственным действиям.</a:t>
            </a:r>
          </a:p>
          <a:p>
            <a:r>
              <a:rPr lang="ru-RU" dirty="0"/>
              <a:t>Кокаин – вещество, получаемое из листьев и побегов кустарника коки. Это белый порошок, употребление которого вызывает состояние эйфории. По своему токсическому действию кокаин – один из самых опасных наркотиков. На его основе получены многие сильнодействующие искусственные наркотики.</a:t>
            </a:r>
          </a:p>
          <a:p>
            <a:r>
              <a:rPr lang="ru-RU" dirty="0"/>
              <a:t>В молодежной среде распространен наркотик «экстази». Это таблетки, употребление которых внутрь дает ощущение необычного прилива физических сил, энергии и веселья</a:t>
            </a:r>
          </a:p>
        </p:txBody>
      </p:sp>
    </p:spTree>
    <p:extLst>
      <p:ext uri="{BB962C8B-B14F-4D97-AF65-F5344CB8AC3E}">
        <p14:creationId xmlns:p14="http://schemas.microsoft.com/office/powerpoint/2010/main" val="28407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5" y="352699"/>
            <a:ext cx="1157369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ГЕРОИН  </a:t>
            </a:r>
            <a:r>
              <a:rPr lang="ru-RU" b="1" dirty="0">
                <a:solidFill>
                  <a:srgbClr val="FFFF00"/>
                </a:solidFill>
              </a:rPr>
              <a:t>— привыкание формируется после первого употребления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C000"/>
                </a:solidFill>
              </a:rPr>
              <a:t>МЕТАДОН </a:t>
            </a:r>
            <a:r>
              <a:rPr lang="ru-RU" b="1" dirty="0">
                <a:solidFill>
                  <a:srgbClr val="FFC000"/>
                </a:solidFill>
              </a:rPr>
              <a:t>— зависимость от наркотика сильнее, чем от героина</a:t>
            </a:r>
            <a:r>
              <a:rPr lang="ru-RU" b="1" dirty="0" smtClean="0">
                <a:solidFill>
                  <a:srgbClr val="FFC000"/>
                </a:solidFill>
              </a:rPr>
              <a:t>;</a:t>
            </a:r>
          </a:p>
          <a:p>
            <a:endParaRPr lang="ru-RU" b="1" dirty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92D050"/>
                </a:solidFill>
              </a:rPr>
              <a:t>ДЕЗОМОРФИН </a:t>
            </a:r>
            <a:r>
              <a:rPr lang="ru-RU" b="1" dirty="0">
                <a:solidFill>
                  <a:srgbClr val="92D050"/>
                </a:solidFill>
              </a:rPr>
              <a:t>(«</a:t>
            </a:r>
            <a:r>
              <a:rPr lang="ru-RU" b="1" dirty="0" smtClean="0">
                <a:solidFill>
                  <a:srgbClr val="92D050"/>
                </a:solidFill>
              </a:rPr>
              <a:t>крокодил») </a:t>
            </a:r>
            <a:r>
              <a:rPr lang="ru-RU" b="1" dirty="0">
                <a:solidFill>
                  <a:srgbClr val="92D050"/>
                </a:solidFill>
              </a:rPr>
              <a:t>— самый опасный опиоид, зависимый за 2 года полностью сгнивает изнутри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FF00"/>
                </a:solidFill>
              </a:rPr>
              <a:t>АМФЕТАМИН— </a:t>
            </a:r>
            <a:r>
              <a:rPr lang="ru-RU" b="1" dirty="0">
                <a:solidFill>
                  <a:srgbClr val="FFFF00"/>
                </a:solidFill>
              </a:rPr>
              <a:t>популярный психостимулятор среди молодежи, употребление приводит к истощению, психическим расстройствам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ЭФЕДРОН—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дешевый аналог фена, быстро провоцирует развития умственной деградации и слабоумия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;</a:t>
            </a:r>
          </a:p>
          <a:p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КОКАИН—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зависимость возникает быстро, практически не поддается лечению;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ЭКСТАЗИ— 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синтетический стимулятор вызывает сильную интоксикацию, что приводит к полному разрушению всего организма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;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ЛСД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— сильный галлюциноген, во время эйфории или ломки наркоман часто совершает самоубийство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СОЛИ (</a:t>
            </a:r>
            <a:r>
              <a:rPr lang="ru-RU" b="1" dirty="0" smtClean="0">
                <a:solidFill>
                  <a:srgbClr val="FFFF00"/>
                </a:solidFill>
                <a:hlinkClick r:id="rId2"/>
              </a:rPr>
              <a:t>MDPV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Alpha</a:t>
            </a:r>
            <a:r>
              <a:rPr lang="ru-RU" b="1" dirty="0">
                <a:solidFill>
                  <a:srgbClr val="FFFF00"/>
                </a:solidFill>
              </a:rPr>
              <a:t> PVP, </a:t>
            </a:r>
            <a:r>
              <a:rPr lang="ru-RU" b="1" dirty="0" err="1">
                <a:solidFill>
                  <a:srgbClr val="FFFF00"/>
                </a:solidFill>
                <a:hlinkClick r:id="rId3"/>
              </a:rPr>
              <a:t>Мефедрон</a:t>
            </a:r>
            <a:r>
              <a:rPr lang="ru-RU" b="1" dirty="0">
                <a:solidFill>
                  <a:srgbClr val="FFFF00"/>
                </a:solidFill>
              </a:rPr>
              <a:t>) – синтетические катиноны. Употребление приводит к психическим отклонениям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81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9634" y="235131"/>
            <a:ext cx="5160017" cy="679269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Психическая зависимость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754" y="1214845"/>
            <a:ext cx="5499463" cy="5381897"/>
          </a:xfr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Психическая зависимость от наркотиков может сформироваться даже после двух-, трехкратного их приема. Однако с ней можно успешно бороться, пока человек не испытывает желания в увеличении доз принимаемого наркотического вещества, физической потребности в одурманивающем его действии – эйфории, за которой наступает другая фаза, противоположная по характеру действия, – абстиненция. В период физической зависимости на поздней стадии наркоман практически не получает «кайфа» от приема наркотиков. В этом случае прием наркотиков необходим наркоману, чтобы избежать крайне болезненного состояния, которое возникает во время абстиненции.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21977" y="235131"/>
            <a:ext cx="5669280" cy="679269"/>
          </a:xfrm>
        </p:spPr>
        <p:txBody>
          <a:bodyPr/>
          <a:lstStyle/>
          <a:p>
            <a:r>
              <a:rPr lang="ru-RU" dirty="0" smtClean="0"/>
              <a:t>Физическая </a:t>
            </a:r>
            <a:r>
              <a:rPr lang="ru-RU" sz="2800" dirty="0" smtClean="0"/>
              <a:t>зависимость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21977" y="1214846"/>
            <a:ext cx="5943600" cy="5381896"/>
          </a:xfr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Развитие физической зависимости (пристрастия к наркотоксическим веществам) значительно затрудняет лечение этой страшной болезни. Признаки появления физической зависимости (абстененции) прекрасно иллюстрирует отрывок из книги «Внимание: наркомания» польского исследователя данной проблемы С. Гурски: </a:t>
            </a:r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«... 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проснувшись ночью, я почувствовала, что попала в зависимость от наркотиков. Рот был полон липкой слюны. Я проглотила ее, но он снова наполнился полужидкой, вязкой массой. Потом слюна куда-то пропала, во рту стало сухо. Пробовала пить, но ничего не помогало. Меня то трясло от холода, то вдруг становилось жарко, и я обливалась потом... со мной что-то творится, мне плохо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...»,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«У тебя глаза, как блюдца, теперь и ты доигралась! Это ломка!».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9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5566" y="313509"/>
            <a:ext cx="5029200" cy="5706291"/>
          </a:xfrm>
        </p:spPr>
        <p:txBody>
          <a:bodyPr/>
          <a:lstStyle/>
          <a:p>
            <a:r>
              <a:rPr lang="ru-RU" dirty="0" smtClean="0"/>
              <a:t>Наркомания –это пристрастие к употреблению наркотиков, болезненное влечение, которое приводит к тяжелым нарушениям, в первую очередь психических и физических функций организма. Наркоман живет своими проблемами, его помыслы одного характера – добыть денег на покупку очередной дозы. И здесь проявляются все стороны зла: обман, воровство, предательство, продажа своего достоинства и себя, криминал, грабеж, убийство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574766"/>
            <a:ext cx="6596743" cy="544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2" y="405909"/>
            <a:ext cx="5626763" cy="37350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6389" y="405910"/>
            <a:ext cx="4059627" cy="36043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Хроническое употребление наркотика приводит  к истощению и снижению сопротивляемости организма к инфекциям. Наркоманы являются распространителями разных форм гепатита, венерических заболеваний, синдрома приобретенного иммунодефицита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9" y="3574868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SWXKEJWT4FA5-830414872-1351</_dlc_DocId>
    <_dlc_DocIdUrl xmlns="369ecff9-9d91-49ad-b6c8-2386e6911df0">
      <Url>http://www.eduportal44.ru/MR/Okt/_layouts/15/DocIdRedir.aspx?ID=SWXKEJWT4FA5-830414872-1351</Url>
      <Description>SWXKEJWT4FA5-830414872-1351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2FE95A6DD65EB44AB6BC56D2C24AD40" ma:contentTypeVersion="1" ma:contentTypeDescription="Создание документа." ma:contentTypeScope="" ma:versionID="a7923513dfa5a5970235f392f41c0426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98dbfa09e72269fd85947f1fe1a05028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C19B1D-5E21-4B0D-AEFC-3FF882B777E0}"/>
</file>

<file path=customXml/itemProps2.xml><?xml version="1.0" encoding="utf-8"?>
<ds:datastoreItem xmlns:ds="http://schemas.openxmlformats.org/officeDocument/2006/customXml" ds:itemID="{CA2B26BB-4D66-49AC-832A-53E9D57C90EB}"/>
</file>

<file path=customXml/itemProps3.xml><?xml version="1.0" encoding="utf-8"?>
<ds:datastoreItem xmlns:ds="http://schemas.openxmlformats.org/officeDocument/2006/customXml" ds:itemID="{81A33D9B-7691-42F2-8C97-64387843B5B7}"/>
</file>

<file path=customXml/itemProps4.xml><?xml version="1.0" encoding="utf-8"?>
<ds:datastoreItem xmlns:ds="http://schemas.openxmlformats.org/officeDocument/2006/customXml" ds:itemID="{D3762AA1-6D98-40E4-99A2-3F6E667A240A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301</TotalTime>
  <Words>1646</Words>
  <Application>Microsoft Office PowerPoint</Application>
  <PresentationFormat>Широкоэкранный</PresentationFormat>
  <Paragraphs>69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Times New Roman</vt:lpstr>
      <vt:lpstr>Wingdings 3</vt:lpstr>
      <vt:lpstr>Ион</vt:lpstr>
      <vt:lpstr>Скажи наркотикам – нет!</vt:lpstr>
      <vt:lpstr>Немного из истории употребления наркотических веществ</vt:lpstr>
      <vt:lpstr>Презентация PowerPoint</vt:lpstr>
      <vt:lpstr>Что такое наркотические вещества?</vt:lpstr>
      <vt:lpstr>      Виды наркотических веществ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Наркотик приведет тебя в криминальную среду. Если ты держишь его в руках – ты уже нарушитель. Наркотик – безжалостный палач. Очень скоро он потребует :  « Укради, убей, но достань очередную дозу!», и ты не сможешь отказать ему. Ты превратишься в загнанного зверя – любой человек в форме будет вызывать у тебя липкий, холодный, прошибающий страх.</vt:lpstr>
      <vt:lpstr>Презентация PowerPoint</vt:lpstr>
      <vt:lpstr>Презентация PowerPoint</vt:lpstr>
      <vt:lpstr>Презентация PowerPoint</vt:lpstr>
      <vt:lpstr>          Наркотическая зависимость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Скажи наркотикам – нет!</dc:title>
  <dc:creator>Admin</dc:creator>
  <cp:lastModifiedBy>Admin</cp:lastModifiedBy>
  <cp:revision>46</cp:revision>
  <dcterms:created xsi:type="dcterms:W3CDTF">2021-09-21T11:23:24Z</dcterms:created>
  <dcterms:modified xsi:type="dcterms:W3CDTF">2021-09-22T10:02:20Z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0x01010012FE95A6DD65EB44AB6BC56D2C24AD40</vt:lpwstr>
  </property>
  <property fmtid="{D5CDD505-2E9C-101B-9397-08002B2CF9AE}" pid="3" name="_dlc_DocIdItemGuid">
    <vt:lpwstr>0ffa9882-b745-4bb5-aebb-0d9694f70bd6</vt:lpwstr>
  </property>
</Properties>
</file>