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8.xml" ContentType="application/vnd.openxmlformats-officedocument.presentationml.slide+xml"/>
  <Override PartName="/ppt/slides/slide1.xml" ContentType="application/vnd.openxmlformats-officedocument.presentationml.slide+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81" r:id="rId3"/>
    <p:sldId id="262" r:id="rId4"/>
    <p:sldId id="264" r:id="rId5"/>
    <p:sldId id="265" r:id="rId6"/>
    <p:sldId id="270" r:id="rId7"/>
    <p:sldId id="267" r:id="rId8"/>
    <p:sldId id="283" r:id="rId9"/>
    <p:sldId id="285" r:id="rId10"/>
    <p:sldId id="268" r:id="rId11"/>
    <p:sldId id="269" r:id="rId12"/>
    <p:sldId id="282" r:id="rId13"/>
    <p:sldId id="271" r:id="rId14"/>
    <p:sldId id="273" r:id="rId15"/>
    <p:sldId id="275" r:id="rId16"/>
    <p:sldId id="274" r:id="rId17"/>
    <p:sldId id="278" r:id="rId18"/>
    <p:sldId id="284" r:id="rId19"/>
    <p:sldId id="280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ustomXml" Target="../customXml/item2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01.03.2024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ana.com/files/wallpapers-2/Teal-Powerpoint-Background-Pictures-0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483768" y="332656"/>
            <a:ext cx="6480721" cy="532453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rtlCol="0">
            <a:spAutoFit/>
          </a:bodyPr>
          <a:lstStyle/>
          <a:p>
            <a:pPr algn="ctr"/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«Учитель года – </a:t>
            </a:r>
            <a:r>
              <a:rPr lang="ru-RU" sz="28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2024»</a:t>
            </a:r>
            <a:endParaRPr lang="ru-RU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«Методический семинар»</a:t>
            </a:r>
          </a:p>
          <a:p>
            <a:endParaRPr lang="ru-RU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«Использование современных образовательных технологий, 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способствующих повышению мотивации учащихся на уроках в начальной школе»</a:t>
            </a:r>
            <a:endParaRPr lang="ru-RU" sz="2800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cap="all" dirty="0" smtClean="0">
              <a:ln w="0"/>
              <a:solidFill>
                <a:srgbClr val="FFC00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2800" b="1" cap="all" dirty="0" smtClean="0">
              <a:ln w="0"/>
              <a:solidFill>
                <a:schemeClr val="bg1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47864" y="5674630"/>
            <a:ext cx="6516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0"/>
              </a:spcBef>
              <a:defRPr/>
            </a:pPr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Подготовила: учитель начальных классов</a:t>
            </a:r>
          </a:p>
          <a:p>
            <a:pPr>
              <a:spcBef>
                <a:spcPct val="0"/>
              </a:spcBef>
              <a:defRPr/>
            </a:pP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МБОУ</a:t>
            </a:r>
            <a:r>
              <a:rPr lang="ru-RU" dirty="0" err="1" smtClean="0">
                <a:solidFill>
                  <a:srgbClr val="FF0000"/>
                </a:solidFill>
              </a:rPr>
              <a:t>Октябрьская</a:t>
            </a:r>
            <a:r>
              <a:rPr lang="ru-RU" dirty="0" smtClean="0">
                <a:solidFill>
                  <a:srgbClr val="FF0000"/>
                </a:solidFill>
              </a:rPr>
              <a:t> СОШ </a:t>
            </a:r>
            <a:r>
              <a:rPr lang="ru-RU" dirty="0" err="1" smtClean="0">
                <a:solidFill>
                  <a:srgbClr val="FF0000"/>
                </a:solidFill>
              </a:rPr>
              <a:t>Мантуровского</a:t>
            </a:r>
            <a:r>
              <a:rPr lang="ru-RU" dirty="0" smtClean="0">
                <a:solidFill>
                  <a:srgbClr val="FF0000"/>
                </a:solidFill>
              </a:rPr>
              <a:t> муниципального </a:t>
            </a:r>
            <a:r>
              <a:rPr lang="ru-RU" dirty="0" smtClean="0">
                <a:solidFill>
                  <a:srgbClr val="FF0000"/>
                </a:solidFill>
              </a:rPr>
              <a:t>округа </a:t>
            </a:r>
            <a:r>
              <a:rPr lang="ru-RU" dirty="0" err="1" smtClean="0">
                <a:solidFill>
                  <a:srgbClr val="FF0000"/>
                </a:solidFill>
              </a:rPr>
              <a:t>Бабакова</a:t>
            </a:r>
            <a:r>
              <a:rPr lang="ru-RU" dirty="0" smtClean="0">
                <a:solidFill>
                  <a:srgbClr val="FF0000"/>
                </a:solidFill>
              </a:rPr>
              <a:t> Т.Н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1907704" y="568737"/>
            <a:ext cx="62646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проблемного обучения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24744"/>
            <a:ext cx="806489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</a:t>
            </a: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 это обучение, при котором учитель, создавая проблемные ситуации и, организуя деятельность учащихся по решению учебных проблем, обеспечивает оптимальное сочетание их самостоятельной поисковой деятельности с усвоением готовых выводов науки.</a:t>
            </a:r>
          </a:p>
          <a:p>
            <a:endParaRPr lang="ru-RU" sz="2000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2924944"/>
            <a:ext cx="82089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качестве проблемной ситуации на уроке использую: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проблемные задачи с недостающими, избыточными, противоречивыми данными, с заведомо допущенными ошибками; 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поиск истины (способа, приема, правила решения); 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различные точки зрения на один и тот же вопрос; </a:t>
            </a:r>
          </a:p>
          <a:p>
            <a:pPr>
              <a:lnSpc>
                <a:spcPct val="90000"/>
              </a:lnSpc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противоречия практической деятельности.</a:t>
            </a:r>
          </a:p>
          <a:p>
            <a:endParaRPr lang="ru-RU" dirty="0"/>
          </a:p>
        </p:txBody>
      </p:sp>
      <p:pic>
        <p:nvPicPr>
          <p:cNvPr id="25605" name="Picture 5" descr="https://ds04.infourok.ru/uploads/ex/04f0/00002bff-3aa7431f/hello_html_51cda9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4221088"/>
            <a:ext cx="2208664" cy="2304256"/>
          </a:xfrm>
          <a:prstGeom prst="rect">
            <a:avLst/>
          </a:prstGeom>
          <a:noFill/>
        </p:spPr>
      </p:pic>
      <p:pic>
        <p:nvPicPr>
          <p:cNvPr id="25607" name="Picture 7" descr="http://www.b17.ru/foto/uploaded/upl_1516881880_4994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5656" y="4797152"/>
            <a:ext cx="1728192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123728" y="601510"/>
            <a:ext cx="388843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Игровые технологии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79208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Игровые технологии являются составной частью педагогических технологий, одной из уникальных форм обучения, которая позволяет сделать интересными и увлекательными не только работу учащихся на творческо-поисковом уровне, но и будничные шаги по изучению учебных предметов.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фото\2 класс\TQzlccZtLH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3768" y="2996952"/>
            <a:ext cx="4752528" cy="3564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1124744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7544" y="260648"/>
            <a:ext cx="849694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	Делая ставку на активизацию и интенсификацию учебного процесса, игровую деятельность я использую в следующих случаях: </a:t>
            </a:r>
          </a:p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в качестве самостоятельных технологий для освоения понятия, темы и даже раздела учебного предмета;</a:t>
            </a:r>
          </a:p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как элементы более обширной технологии;</a:t>
            </a:r>
          </a:p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- в качестве урока и его части (введения, объяснения, закрепления, упражнения, контроля).</a:t>
            </a:r>
          </a:p>
          <a:p>
            <a:pPr algn="just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1286" r="2882"/>
          <a:stretch/>
        </p:blipFill>
        <p:spPr>
          <a:xfrm>
            <a:off x="1691679" y="2546906"/>
            <a:ext cx="5604639" cy="3834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8129" name="Rectangle 1"/>
          <p:cNvSpPr>
            <a:spLocks noChangeArrowheads="1"/>
          </p:cNvSpPr>
          <p:nvPr/>
        </p:nvSpPr>
        <p:spPr bwMode="auto">
          <a:xfrm>
            <a:off x="1115616" y="332891"/>
            <a:ext cx="68407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Технология критического мышления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755576" y="737700"/>
            <a:ext cx="784887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Одна из основных целей данной технологии - научить ребёнка самостоятельно мыслить и передавать информацию, чтобы другие узнали о том, что нового он открыл для себя. Использую на уроках и во внеурочной деятельности некоторые приемы развития критического мышления: 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приём «Чтение с остановками»;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приём «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Взаимовопрос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приём «Корзина идей»;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приём «Составление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синквейнов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интеллектуальная разминка;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приём «Знаю, хочу узнать, узнал»;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таблица;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написание творческих работ;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-кластер;</a:t>
            </a:r>
          </a:p>
          <a:p>
            <a:pPr lvl="0"/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«Верно – неверно».</a:t>
            </a:r>
          </a:p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43808" y="116632"/>
            <a:ext cx="26535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проектов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539552" y="1091814"/>
            <a:ext cx="8208912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Метод проектов, как педагогическая технология, ориентирован на самостоятельную деятельность учащихся, которую они выполняют в течение определённого отрезка времени. В основе метода проектов лежит развитие познавательных навыков школьников, умений самостоятельно конструировать свои знания, умений ориентироваться в информационном пространстве, развитие критического и творческого мышления.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F:\фото\4 класс\A9z7mqgV1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9000"/>
            <a:ext cx="4200467" cy="31503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25760" y="298683"/>
            <a:ext cx="889248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Включать школьников в проектную деятельность начинаю постепенно, с первого класса. Вначале детям даются доступные творческие задания, а уже в 3-4 классах учащиеся с большим интересом выполняют довольно сложные проекты.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Темы детских проектных работ выбираются из содержания учебных предметов или из близких к ним областей. Для ученика требуется личностно или социально значимая проблема.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фото\4 класс\EOn6MGZRab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800" y="2924944"/>
            <a:ext cx="4944549" cy="3708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54089" y="4149080"/>
            <a:ext cx="889248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Необходимость применения средств ИКТ в работе учителей начальных классов диктуется возрастными особенностями учащихся, а именно потребностью в наглядной демонстрации учебного материала, процессов и явлений. Сегодня ИКТ можно считать тем новым способом передачи знаний, который соответствует качественно новому содержанию обучения и развития ребенка. Этот способ позволяет ребенку с интересом учиться, находить источники информации, воспитывает самостоятельность и ответственность при получении новых знаний.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41713" y="251203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Информационно – коммуникационные технологии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F:\фото\1 rкласс\IMG_20190924_1254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1196752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971600" y="435743"/>
            <a:ext cx="734481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539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Основными направлениями моей работы при использовании ИКТ являются: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мультимедиа-уроки, которые проводятся на основе компьютерных обучающих программ;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дистанционные олимпиады и конкурсы;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уроки на основе авторских компьютерных презентаций; 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виртуальные путешествия на уроках окружающего мира;</a:t>
            </a:r>
          </a:p>
          <a:p>
            <a:pPr marL="0" marR="0" lvl="0" indent="539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цифровыми образовательными ресурсами 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286000" y="548681"/>
            <a:ext cx="466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педагогических 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мастерских</a:t>
            </a:r>
            <a:endParaRPr lang="ru-RU" sz="2400" b="1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83568" y="1484784"/>
            <a:ext cx="7416824" cy="5373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Педагогическая мастерская </a:t>
            </a:r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— это  форма обучения детей и взрослых, которая создает условия для восхождения каждого участника к новому знанию и новому опыту путем самостоятельного или коллективного открытия.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своей педагогической деятельности использую следующие методы и приемы работы на мастерских для организации поисковой и творческой деятельности учащихся: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-метод символического видения;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сравнения версий;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смысловых ассоциаций;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«Если бы»;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«ключевых слов»;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самостоятельного конструирования определений понятий; 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 конструирования вопросов;</a:t>
            </a:r>
          </a:p>
          <a:p>
            <a:pPr>
              <a:buFontTx/>
              <a:buChar char="-"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метод вживания. </a:t>
            </a:r>
          </a:p>
          <a:p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ds04.infourok.ru/uploads/ex/1051/00073c40-ae88b4c3/hello_html_129d1ea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3573016"/>
            <a:ext cx="3278950" cy="2318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32657"/>
            <a:ext cx="698477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Современные образовательные технологии позволяют мне развивать и поддерживать интерес к процессу обучения, достигать положительных результатов в обучении и внеурочной деятельности, а также создавать благоприятный психологический климат в классе, поставить каждого ученика в ситуацию успеха, в полной мере раскрыть его способности, избежать перегрузки при подготовке домашнего задания и на уроке.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rot="20105716">
            <a:off x="184851" y="4085823"/>
            <a:ext cx="334618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21344570">
            <a:off x="31085" y="3741589"/>
            <a:ext cx="37908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      внимание!</a:t>
            </a:r>
            <a:endParaRPr lang="ru-RU" sz="32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F:\фото\2 класс\4mNRIrQqBK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924944"/>
            <a:ext cx="476402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baltana.com/files/wallpapers-2/Teal-Powerpoint-Background-Pictures-073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7383"/>
            <a:ext cx="9144000" cy="6858001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777375" y="188640"/>
            <a:ext cx="518711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u="sng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Бабакова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Татьяна Николаевна</a:t>
            </a:r>
            <a:r>
              <a:rPr lang="ru-RU" sz="2800" b="1" i="1" u="sng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8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1996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году окончила 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Галичское педагогическое училище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специальности «Преподавание в начальных классах» .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Педагогический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стаж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лет. </a:t>
            </a:r>
            <a:r>
              <a:rPr lang="ru-RU" sz="28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/>
            <a:endParaRPr lang="ru-RU" sz="2800" b="1" i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Ученик-12а\Downloads\IMG_20240212_2153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764704"/>
            <a:ext cx="3277182" cy="3888432"/>
          </a:xfrm>
          <a:prstGeom prst="ellipse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2204864"/>
            <a:ext cx="777686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Нельзя ребёнка научить чему – либо, нельзя развить его способности, если он сознательно и эмоционально не участвует в процессе обучения, воспитания. Поэтому в своей педагогической практике использую </a:t>
            </a:r>
            <a:r>
              <a:rPr lang="ru-RU" sz="2000" b="1" i="1" dirty="0" err="1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системно-деятельностный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подход.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Передо мной, как учителем, стоит задача не только научить, но и заинтересовать обучающихся, сделать так, чтобы детям нравилось то, что они делают. Формирование положительной мотивации – это залог успеха в познании. Включение школьников в учебно-познавательную деятельность по достижению целей обучения, повышения мотивации к изучаемому предмету реализую с помощью средств активизации, в качестве которых выступают, наряду с применением приемов и методов обучения, современные образовательные технологии.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332656"/>
            <a:ext cx="540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Условия возникновения и становления педагогического опыта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340768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«Если ученик в школе не научился сам ничего творить, то и в жизни он будет только подражать, копировать» (Л.Н. Толстой)</a:t>
            </a:r>
            <a:endParaRPr lang="ru-RU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827584" y="692696"/>
            <a:ext cx="763284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SzPct val="100000"/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Современные образовательные технологии обеспечивают:</a:t>
            </a:r>
          </a:p>
          <a:p>
            <a:pPr algn="just">
              <a:buSzPct val="100000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успешное формирование научно - исторической картины мира;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познание окружающей действительности;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условий для образования учащихся в соответствии с     </a:t>
            </a:r>
          </a:p>
          <a:p>
            <a:pPr algn="just">
              <a:buSzPct val="100000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требованиями времени;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активизацию познавательной деятельности учащихся.</a:t>
            </a:r>
          </a:p>
          <a:p>
            <a:pPr algn="just">
              <a:buSzPct val="100000"/>
              <a:defRPr/>
            </a:pPr>
            <a:endParaRPr lang="ru-RU" sz="2000" dirty="0" smtClean="0">
              <a:solidFill>
                <a:schemeClr val="accent6">
                  <a:lumMod val="50000"/>
                </a:schemeClr>
              </a:solidFill>
            </a:endParaRPr>
          </a:p>
          <a:p>
            <a:pPr algn="just">
              <a:buSzPct val="100000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 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Использование современных образовательных технологий помогает: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сделать изложение нового материала более увлекательным, наглядным и динамичным;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легко устанавливать обратную связь с учениками; 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повысить эффективность урока, </a:t>
            </a:r>
          </a:p>
          <a:p>
            <a:pPr algn="just">
              <a:buSzPct val="100000"/>
              <a:buFont typeface="Wingdings" panose="05000000000000000000" pitchFamily="2" charset="2"/>
              <a:buChar char="§"/>
              <a:defRPr/>
            </a:pP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исключить монотонность в преподавании.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76672"/>
            <a:ext cx="8424936" cy="412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Педагогическую технологию определяют как: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Совокупность приёмов – область педагогического знания, отражающего характеристики глубинных процессов педагогической деятельности, особенности их взаимодействия, управление которыми обеспечивает необходимую эффективность учебно-воспитательного процесса;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Совокупность форм, методов, приёмов и средств передачи социального опыта, а также техническое оснащение этого процесса;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• Совокупность способов организации учебно-познавательного процесса или последовательность определённых действий, операций, связанных с конкретной деятельностью учителя и направленных на достижение поставленных целей (технологическая цепочка).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06766" y="2789347"/>
            <a:ext cx="2669449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cap="none" spc="0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Образовательные </a:t>
            </a:r>
          </a:p>
          <a:p>
            <a:pPr algn="ctr"/>
            <a:r>
              <a:rPr lang="ru-RU" sz="2400" b="1" cap="none" spc="0" dirty="0">
                <a:ln w="22225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технологии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302271" y="1294947"/>
            <a:ext cx="2532616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проблемного обучения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494282" y="3872965"/>
            <a:ext cx="1321965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Игровые 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36317" y="4519296"/>
            <a:ext cx="2695353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к</a:t>
            </a:r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ритического мышления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5897476" y="1281410"/>
            <a:ext cx="312123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педагогических </a:t>
            </a:r>
          </a:p>
          <a:p>
            <a:pPr algn="ctr"/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мастерских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8901" y="2743180"/>
            <a:ext cx="260475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дифференцированного 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обучения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491881" y="4519296"/>
            <a:ext cx="2448272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Кейс – технология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  <a:latin typeface="+mj-lt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65886" y="2551289"/>
            <a:ext cx="2250361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Информационно -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коммуникационные</a:t>
            </a:r>
          </a:p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технологии</a:t>
            </a:r>
          </a:p>
        </p:txBody>
      </p:sp>
      <p:cxnSp>
        <p:nvCxnSpPr>
          <p:cNvPr id="13" name="Прямая со стрелкой 12"/>
          <p:cNvCxnSpPr>
            <a:cxnSpLocks/>
            <a:stCxn id="3" idx="2"/>
            <a:endCxn id="2" idx="0"/>
          </p:cNvCxnSpPr>
          <p:nvPr/>
        </p:nvCxnSpPr>
        <p:spPr>
          <a:xfrm>
            <a:off x="4568579" y="2218277"/>
            <a:ext cx="172912" cy="5710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>
            <a:cxnSpLocks/>
          </p:cNvCxnSpPr>
          <p:nvPr/>
        </p:nvCxnSpPr>
        <p:spPr>
          <a:xfrm flipH="1" flipV="1">
            <a:off x="6065539" y="3603192"/>
            <a:ext cx="1449510" cy="5598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cxnSpLocks/>
            <a:stCxn id="6" idx="2"/>
          </p:cNvCxnSpPr>
          <p:nvPr/>
        </p:nvCxnSpPr>
        <p:spPr>
          <a:xfrm flipH="1">
            <a:off x="6099662" y="1927741"/>
            <a:ext cx="1358434" cy="8616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cxnSpLocks/>
          </p:cNvCxnSpPr>
          <p:nvPr/>
        </p:nvCxnSpPr>
        <p:spPr>
          <a:xfrm>
            <a:off x="2973863" y="3204844"/>
            <a:ext cx="423114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cxnSpLocks/>
            <a:stCxn id="5" idx="0"/>
          </p:cNvCxnSpPr>
          <p:nvPr/>
        </p:nvCxnSpPr>
        <p:spPr>
          <a:xfrm flipV="1">
            <a:off x="2083994" y="3635194"/>
            <a:ext cx="1322772" cy="88410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cxnSpLocks/>
            <a:stCxn id="9" idx="1"/>
            <a:endCxn id="2" idx="3"/>
          </p:cNvCxnSpPr>
          <p:nvPr/>
        </p:nvCxnSpPr>
        <p:spPr>
          <a:xfrm flipH="1">
            <a:off x="6076215" y="3012954"/>
            <a:ext cx="489671" cy="19189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>
            <a:cxnSpLocks/>
            <a:stCxn id="8" idx="0"/>
            <a:endCxn id="2" idx="2"/>
          </p:cNvCxnSpPr>
          <p:nvPr/>
        </p:nvCxnSpPr>
        <p:spPr>
          <a:xfrm flipV="1">
            <a:off x="4716017" y="3620344"/>
            <a:ext cx="25474" cy="89895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528327" y="1281410"/>
            <a:ext cx="2532616" cy="120032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 </a:t>
            </a:r>
          </a:p>
          <a:p>
            <a:pPr algn="ctr"/>
            <a:r>
              <a:rPr lang="ru-RU" b="1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л</a:t>
            </a:r>
            <a:r>
              <a:rPr lang="ru-RU" b="1" cap="none" spc="0" dirty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ичностно – ориентированного обучения</a:t>
            </a:r>
          </a:p>
        </p:txBody>
      </p:sp>
      <p:cxnSp>
        <p:nvCxnSpPr>
          <p:cNvPr id="55" name="Прямая со стрелкой 54"/>
          <p:cNvCxnSpPr>
            <a:cxnSpLocks/>
          </p:cNvCxnSpPr>
          <p:nvPr/>
        </p:nvCxnSpPr>
        <p:spPr>
          <a:xfrm>
            <a:off x="3026412" y="2480908"/>
            <a:ext cx="405258" cy="32399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65" name="Прямоугольник 64"/>
          <p:cNvSpPr/>
          <p:nvPr/>
        </p:nvSpPr>
        <p:spPr>
          <a:xfrm>
            <a:off x="6012160" y="4509120"/>
            <a:ext cx="158417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Про</a:t>
            </a:r>
            <a:r>
              <a:rPr lang="ru-RU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</a:rPr>
              <a:t>ектная</a:t>
            </a:r>
          </a:p>
          <a:p>
            <a:pPr algn="ctr"/>
            <a:r>
              <a:rPr lang="ru-RU" b="1" cap="none" spc="0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effectLst/>
              </a:rPr>
              <a:t>технология</a:t>
            </a:r>
            <a:endParaRPr lang="ru-RU" b="1" cap="none" spc="0" dirty="0">
              <a:ln w="12700" cmpd="sng">
                <a:solidFill>
                  <a:schemeClr val="accent5">
                    <a:lumMod val="50000"/>
                  </a:schemeClr>
                </a:solidFill>
                <a:prstDash val="solid"/>
              </a:ln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cxnSp>
        <p:nvCxnSpPr>
          <p:cNvPr id="66" name="Прямая со стрелкой 65"/>
          <p:cNvCxnSpPr>
            <a:cxnSpLocks/>
          </p:cNvCxnSpPr>
          <p:nvPr/>
        </p:nvCxnSpPr>
        <p:spPr>
          <a:xfrm flipH="1" flipV="1">
            <a:off x="5730002" y="3666510"/>
            <a:ext cx="771410" cy="8221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755576" y="404664"/>
            <a:ext cx="7632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условиях реализации требований ФГОС наиболее актуальными становятся технологии: </a:t>
            </a:r>
          </a:p>
        </p:txBody>
      </p:sp>
    </p:spTree>
    <p:extLst>
      <p:ext uri="{BB962C8B-B14F-4D97-AF65-F5344CB8AC3E}">
        <p14:creationId xmlns:p14="http://schemas.microsoft.com/office/powerpoint/2010/main" xmlns="" val="11797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188641"/>
            <a:ext cx="684076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своей практике, для повышения мотивации учащихся, я использую следующие современные образовательные технологии или их элементы:</a:t>
            </a:r>
            <a:endParaRPr lang="ru-RU" sz="24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2420888"/>
            <a:ext cx="820891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 личностно – ориентированного  обучения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Данная технология предполагает  признание ученика главной действующей фигурой всего образовательного процесса. Технология личностно-ориентированного обучения имеет целью всестороннее развитие личности школьника, то есть комплексное и равномерное развитие интеллектуального, эмоционально-волевого, ценностно-мотивационного компонентов личности.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48883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Один из приемов технологии личностно-ориентированного обучения, который использую в своей педагогической деятельности - групповая работа. Именно групповая работа лучше всего помогает развитию коммуникативных способностей учащихся и способствует повышению мотивации к учению. При групповой работе учение превращается из индивидуальной деятельности каждого учащегося в совместный труд.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:\фото\3 класс\Wzko4QLaTS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3212976"/>
            <a:ext cx="4752528" cy="30783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blog.visme.co/wp-content/uploads/2017/07/50-Beautiful-and-Minimalist-Presentation-Backgrounds-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55576" y="105273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899592" y="476672"/>
            <a:ext cx="748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1124744"/>
            <a:ext cx="784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Дифференцированный    процесс   обучения</a:t>
            </a:r>
            <a:r>
              <a:rPr lang="ru-RU" sz="20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–  это широкое использование различных  форм, методов обучения  и организации учебной деятельности на основе   результатов   психолого-педагогической    диагностики         учебных возможностей,  склонностей,  способностей  учащихся. </a:t>
            </a:r>
            <a:endParaRPr lang="ru-RU" sz="2000" b="1" i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39552" y="2902354"/>
            <a:ext cx="5544616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своей работе я использую следующие приемы дифференциации: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групповые формы проведения урока;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заданий на уроках;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подбор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разноуровневых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домашних заданий;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использование карточек – памяток, карточек – помощниц с различными видами помощи: показ способа  решения,  образец оформления записи, схемы, таблицы, наглядные опоры, вспомогательные наводящие вопросы, начало решения задачи или его план.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87624" y="188640"/>
            <a:ext cx="7200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Технология дифференцированного </a:t>
            </a:r>
          </a:p>
          <a:p>
            <a:pPr algn="ctr"/>
            <a:r>
              <a:rPr lang="ru-RU" sz="2400" b="1" dirty="0" smtClean="0">
                <a:ln w="12700" cmpd="sng">
                  <a:solidFill>
                    <a:schemeClr val="accent5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avatars.mds.yandex.net/get-marketpic/210413/market_z7La1WH4Qi8mRhywMDOPRg/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30826">
            <a:off x="6062782" y="3378472"/>
            <a:ext cx="2708833" cy="15620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2FE95A6DD65EB44AB6BC56D2C24AD40" ma:contentTypeVersion="1" ma:contentTypeDescription="Создание документа." ma:contentTypeScope="" ma:versionID="a7923513dfa5a5970235f392f41c0426">
  <xsd:schema xmlns:xsd="http://www.w3.org/2001/XMLSchema" xmlns:xs="http://www.w3.org/2001/XMLSchema" xmlns:p="http://schemas.microsoft.com/office/2006/metadata/properties" xmlns:ns2="369ecff9-9d91-49ad-b6c8-2386e6911df0" targetNamespace="http://schemas.microsoft.com/office/2006/metadata/properties" ma:root="true" ma:fieldsID="98dbfa09e72269fd85947f1fe1a05028" ns2:_="">
    <xsd:import namespace="369ecff9-9d91-49ad-b6c8-2386e6911df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9ecff9-9d91-49ad-b6c8-2386e6911df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369ecff9-9d91-49ad-b6c8-2386e6911df0">SWXKEJWT4FA5-830414872-3341</_dlc_DocId>
    <_dlc_DocIdUrl xmlns="369ecff9-9d91-49ad-b6c8-2386e6911df0">
      <Url>http://www.eduportal44.ru/MR/Okt/_layouts/15/DocIdRedir.aspx?ID=SWXKEJWT4FA5-830414872-3341</Url>
      <Description>SWXKEJWT4FA5-830414872-3341</Description>
    </_dlc_DocIdUrl>
  </documentManagement>
</p:properties>
</file>

<file path=customXml/itemProps1.xml><?xml version="1.0" encoding="utf-8"?>
<ds:datastoreItem xmlns:ds="http://schemas.openxmlformats.org/officeDocument/2006/customXml" ds:itemID="{D632B10F-D00E-43A2-8ED5-01DC092A3227}"/>
</file>

<file path=customXml/itemProps2.xml><?xml version="1.0" encoding="utf-8"?>
<ds:datastoreItem xmlns:ds="http://schemas.openxmlformats.org/officeDocument/2006/customXml" ds:itemID="{EB7C08C2-FE2D-449B-AD57-15ED3667A695}"/>
</file>

<file path=customXml/itemProps3.xml><?xml version="1.0" encoding="utf-8"?>
<ds:datastoreItem xmlns:ds="http://schemas.openxmlformats.org/officeDocument/2006/customXml" ds:itemID="{99638281-67BE-4286-B8E5-8B2ED9967791}"/>
</file>

<file path=customXml/itemProps4.xml><?xml version="1.0" encoding="utf-8"?>
<ds:datastoreItem xmlns:ds="http://schemas.openxmlformats.org/officeDocument/2006/customXml" ds:itemID="{A573D57B-CDA2-484B-9B9F-EE2A87E0EB0D}"/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2296</TotalTime>
  <Words>948</Words>
  <Application>Microsoft Office PowerPoint</Application>
  <PresentationFormat>Экран (4:3)</PresentationFormat>
  <Paragraphs>123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Солнцестояние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Ученик-12а</cp:lastModifiedBy>
  <cp:revision>139</cp:revision>
  <dcterms:created xsi:type="dcterms:W3CDTF">2018-08-07T15:57:43Z</dcterms:created>
  <dcterms:modified xsi:type="dcterms:W3CDTF">2024-03-01T04:23:15Z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725284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D6.2.8</vt:lpwstr>
  </property>
  <property fmtid="{D5CDD505-2E9C-101B-9397-08002B2CF9AE}" pid="5" name="ContentTypeId">
    <vt:lpwstr>0x01010012FE95A6DD65EB44AB6BC56D2C24AD40</vt:lpwstr>
  </property>
  <property fmtid="{D5CDD505-2E9C-101B-9397-08002B2CF9AE}" pid="6" name="_dlc_DocIdItemGuid">
    <vt:lpwstr>d978b590-162d-4b5f-84d9-834300c36b9e</vt:lpwstr>
  </property>
</Properties>
</file>