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2" r:id="rId1"/>
  </p:sldMasterIdLst>
  <p:notesMasterIdLst>
    <p:notesMasterId r:id="rId36"/>
  </p:notesMasterIdLst>
  <p:sldIdLst>
    <p:sldId id="271" r:id="rId2"/>
    <p:sldId id="287" r:id="rId3"/>
    <p:sldId id="288" r:id="rId4"/>
    <p:sldId id="277" r:id="rId5"/>
    <p:sldId id="276" r:id="rId6"/>
    <p:sldId id="291" r:id="rId7"/>
    <p:sldId id="259" r:id="rId8"/>
    <p:sldId id="292" r:id="rId9"/>
    <p:sldId id="256" r:id="rId10"/>
    <p:sldId id="293" r:id="rId11"/>
    <p:sldId id="278" r:id="rId12"/>
    <p:sldId id="262" r:id="rId13"/>
    <p:sldId id="258" r:id="rId14"/>
    <p:sldId id="260" r:id="rId15"/>
    <p:sldId id="279" r:id="rId16"/>
    <p:sldId id="285" r:id="rId17"/>
    <p:sldId id="280" r:id="rId18"/>
    <p:sldId id="284" r:id="rId19"/>
    <p:sldId id="261" r:id="rId20"/>
    <p:sldId id="282" r:id="rId21"/>
    <p:sldId id="263" r:id="rId22"/>
    <p:sldId id="281" r:id="rId23"/>
    <p:sldId id="286" r:id="rId24"/>
    <p:sldId id="264" r:id="rId25"/>
    <p:sldId id="265" r:id="rId26"/>
    <p:sldId id="268" r:id="rId27"/>
    <p:sldId id="267" r:id="rId28"/>
    <p:sldId id="269" r:id="rId29"/>
    <p:sldId id="290" r:id="rId30"/>
    <p:sldId id="266" r:id="rId31"/>
    <p:sldId id="273" r:id="rId32"/>
    <p:sldId id="274" r:id="rId33"/>
    <p:sldId id="283" r:id="rId34"/>
    <p:sldId id="294" r:id="rId3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2"/>
    </p:penClr>
  </p:showPr>
  <p:clrMru>
    <a:srgbClr val="0000FF"/>
    <a:srgbClr val="2406FE"/>
    <a:srgbClr val="9966FF"/>
    <a:srgbClr val="000000"/>
    <a:srgbClr val="FFFFFF"/>
    <a:srgbClr val="FFFF00"/>
    <a:srgbClr val="FF33CC"/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3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F33AD48-D11E-4F00-A7E8-1875208B0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A0117-6722-4CCD-B2D7-58B88CBB6A97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E17DF6-7C8B-4EEB-B443-FABFB7558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4C7D6-46AC-4437-89C5-975626D10C34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288BA-7EA4-4951-B15F-CBF2E0DFE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296F8-1DAF-45DB-BEFC-D40977A2F4A5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E81C-1771-44E5-9269-C3B437CD8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72929-68E3-4F11-8B87-792C57E614FA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DD2A3-6D60-4701-A4C6-93B120B29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9FCF9-33AD-4752-8C5B-3E87F851C337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4804F-05AC-47C6-AFE7-75EB5A2AD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8269C-004A-4E44-A456-30F463B243B2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A2858-8281-4C7F-B454-665A89A38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5C14C-4F5A-4BDE-AA59-451504BA5AF5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EDA93-2E55-4223-A822-C5DC5DEEF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78EF3-9E17-43BA-821F-43B0AC8648FB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0F1F3-A725-48AB-9357-AC37FE362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72DC-6764-4E3C-BBF7-61C7CFC59502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D691A-A592-47CC-83E7-013EFB860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A0F24-801B-4C6F-8D3B-40DAB9B4CD4F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F7BE5-6B16-4CC5-A2D5-8AD648102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A511D-7DAC-4E87-9D71-01839EBB5B76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9220F-E70D-40EB-8942-65BEBEE46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8B98C-F864-4EC4-9F73-45460A55927B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AA7E-82F5-4BFF-988C-9FA44EDB3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A3DF3AA5-F49A-4C11-8EAD-871E4D4EAB12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FB5DE53C-2372-4E41-8440-035F1CF21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68" r:id="rId2"/>
    <p:sldLayoutId id="2147484367" r:id="rId3"/>
    <p:sldLayoutId id="2147484366" r:id="rId4"/>
    <p:sldLayoutId id="2147484365" r:id="rId5"/>
    <p:sldLayoutId id="2147484364" r:id="rId6"/>
    <p:sldLayoutId id="2147484363" r:id="rId7"/>
    <p:sldLayoutId id="2147484362" r:id="rId8"/>
    <p:sldLayoutId id="2147484361" r:id="rId9"/>
    <p:sldLayoutId id="2147484360" r:id="rId10"/>
    <p:sldLayoutId id="2147484359" r:id="rId11"/>
    <p:sldLayoutId id="2147484358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2420938"/>
            <a:ext cx="8353425" cy="4032250"/>
          </a:xfrm>
          <a:solidFill>
            <a:srgbClr val="FFFF00"/>
          </a:solidFill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9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9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9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9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9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9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9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9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9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9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9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9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9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МКОУ</a:t>
            </a:r>
            <a:br>
              <a:rPr lang="ru-RU" sz="9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9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Шулёвская </a:t>
            </a:r>
            <a:br>
              <a:rPr lang="ru-RU" sz="9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9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СОШ</a:t>
            </a:r>
            <a:r>
              <a:rPr lang="ru-RU" sz="45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5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700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br>
              <a:rPr lang="en-US" sz="3700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700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ru-RU" sz="3700" i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8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58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062912" cy="5467350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chemeClr val="tx2"/>
                </a:solidFill>
              </a:rPr>
              <a:t>В 1896 году был открыт учительский класс. Его выпускники имели право служить учителями                      в крестьянских школах грамоты</a:t>
            </a:r>
          </a:p>
          <a:p>
            <a:pPr algn="ctr"/>
            <a:r>
              <a:rPr lang="ru-RU" sz="4000" b="1" smtClean="0">
                <a:solidFill>
                  <a:schemeClr val="tx2"/>
                </a:solidFill>
              </a:rPr>
              <a:t>Всего в школе обучалось 294 человека.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4840288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В 1913 году в школе появились пасека, сад и огород</a:t>
            </a:r>
            <a:br>
              <a:rPr lang="ru-RU" sz="4000" smtClean="0"/>
            </a:br>
            <a:r>
              <a:rPr lang="ru-RU" sz="4000" smtClean="0"/>
              <a:t>Н.В. Готовцев получил Золотую медаль </a:t>
            </a:r>
            <a:br>
              <a:rPr lang="ru-RU" sz="4000" smtClean="0"/>
            </a:br>
            <a:r>
              <a:rPr lang="ru-RU" sz="4000" smtClean="0"/>
              <a:t>на губернской выставке по пчеловодству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Здание образцовой школы </a:t>
            </a:r>
            <a:b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 прилегающим к нему огородом и садом</a:t>
            </a:r>
            <a:b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(фото 1970-х годов)</a:t>
            </a:r>
          </a:p>
        </p:txBody>
      </p:sp>
      <p:pic>
        <p:nvPicPr>
          <p:cNvPr id="95239" name="Picture 7" descr="img1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2143125"/>
            <a:ext cx="7545388" cy="4500563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>
              <a:defRPr/>
            </a:pPr>
            <a:r>
              <a:rPr lang="ru-RU" sz="6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6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6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6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6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6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6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6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6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6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1954 году школа получила статус средней школы                        с десятилетним обучением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Коллектив учителей. 1957 год.</a:t>
            </a:r>
          </a:p>
        </p:txBody>
      </p:sp>
      <p:pic>
        <p:nvPicPr>
          <p:cNvPr id="93188" name="Picture 4" descr="img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989138"/>
            <a:ext cx="7342187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052513"/>
            <a:ext cx="7696200" cy="1143000"/>
          </a:xfrm>
        </p:spPr>
        <p:txBody>
          <a:bodyPr/>
          <a:lstStyle/>
          <a:p>
            <a:pPr algn="ctr" eaLnBrk="1" hangingPunct="1"/>
            <a:r>
              <a:rPr lang="ru-RU" sz="2900" smtClean="0"/>
              <a:t/>
            </a:r>
            <a:br>
              <a:rPr lang="ru-RU" sz="2900" smtClean="0"/>
            </a:br>
            <a:r>
              <a:rPr lang="ru-RU" sz="2900" smtClean="0"/>
              <a:t/>
            </a:r>
            <a:br>
              <a:rPr lang="ru-RU" sz="2900" smtClean="0"/>
            </a:br>
            <a:r>
              <a:rPr lang="ru-RU" sz="2900" smtClean="0"/>
              <a:t>Директор                     Завуч</a:t>
            </a:r>
            <a:br>
              <a:rPr lang="ru-RU" sz="2900" smtClean="0"/>
            </a:br>
            <a:r>
              <a:rPr lang="ru-RU" sz="2900" smtClean="0"/>
              <a:t>    Голубев                Мартынова Александр                   Анна</a:t>
            </a:r>
            <a:br>
              <a:rPr lang="ru-RU" sz="2900" smtClean="0"/>
            </a:br>
            <a:r>
              <a:rPr lang="ru-RU" sz="2900" smtClean="0"/>
              <a:t>       Родионович              Фёдоровна</a:t>
            </a:r>
          </a:p>
        </p:txBody>
      </p:sp>
      <p:pic>
        <p:nvPicPr>
          <p:cNvPr id="17411" name="Picture 4" descr="img1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62273" t="12840" r="26881" b="58626"/>
          <a:stretch>
            <a:fillRect/>
          </a:stretch>
        </p:blipFill>
        <p:spPr>
          <a:xfrm>
            <a:off x="395288" y="2420938"/>
            <a:ext cx="2986087" cy="3816350"/>
          </a:xfrm>
          <a:noFill/>
        </p:spPr>
      </p:pic>
      <p:pic>
        <p:nvPicPr>
          <p:cNvPr id="17412" name="Picture 4" descr="img101"/>
          <p:cNvPicPr>
            <a:picLocks noChangeAspect="1" noChangeArrowheads="1"/>
          </p:cNvPicPr>
          <p:nvPr/>
        </p:nvPicPr>
        <p:blipFill>
          <a:blip r:embed="rId2" cstate="print"/>
          <a:srcRect l="32642" t="15448" r="54904" b="61206"/>
          <a:stretch>
            <a:fillRect/>
          </a:stretch>
        </p:blipFill>
        <p:spPr bwMode="auto">
          <a:xfrm>
            <a:off x="4932363" y="2636838"/>
            <a:ext cx="28797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696200" cy="623887"/>
          </a:xfrm>
        </p:spPr>
        <p:txBody>
          <a:bodyPr/>
          <a:lstStyle/>
          <a:p>
            <a:pPr algn="ctr" eaLnBrk="1" hangingPunct="1"/>
            <a:r>
              <a:rPr lang="ru-RU" smtClean="0"/>
              <a:t>Выпуск 1957 года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052513"/>
            <a:ext cx="7777163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5905500"/>
          </a:xfrm>
        </p:spPr>
        <p:txBody>
          <a:bodyPr/>
          <a:lstStyle/>
          <a:p>
            <a:pPr algn="ctr" eaLnBrk="1" hangingPunct="1"/>
            <a:r>
              <a:rPr lang="ru-RU" sz="6600" smtClean="0"/>
              <a:t/>
            </a:r>
            <a:br>
              <a:rPr lang="ru-RU" sz="6600" smtClean="0"/>
            </a:br>
            <a:r>
              <a:rPr lang="ru-RU" sz="6600" smtClean="0"/>
              <a:t/>
            </a:r>
            <a:br>
              <a:rPr lang="ru-RU" sz="6600" smtClean="0"/>
            </a:br>
            <a:r>
              <a:rPr lang="ru-RU" sz="6600" smtClean="0"/>
              <a:t/>
            </a:r>
            <a:br>
              <a:rPr lang="ru-RU" sz="6600" smtClean="0"/>
            </a:br>
            <a:r>
              <a:rPr lang="ru-RU" sz="6600" smtClean="0"/>
              <a:t>В 1964 году была организована ученическая производственная бригада</a:t>
            </a:r>
            <a:r>
              <a:rPr lang="ru-RU" sz="290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" y="381000"/>
            <a:ext cx="8013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>
              <a:defRPr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1974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основное здание школы было реконструировано в каменное двухэтажное</a:t>
            </a:r>
          </a:p>
        </p:txBody>
      </p:sp>
      <p:pic>
        <p:nvPicPr>
          <p:cNvPr id="94212" name="Picture 4" descr="img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916113"/>
            <a:ext cx="7304087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429625" cy="1071562"/>
          </a:xfrm>
        </p:spPr>
        <p:txBody>
          <a:bodyPr/>
          <a:lstStyle/>
          <a:p>
            <a:pPr algn="ctr"/>
            <a:r>
              <a:rPr lang="ru-RU" sz="2000" smtClean="0">
                <a:solidFill>
                  <a:srgbClr val="2406FE"/>
                </a:solidFill>
              </a:rPr>
              <a:t>Презентация</a:t>
            </a:r>
            <a:r>
              <a:rPr lang="ru-RU" smtClean="0"/>
              <a:t>                                       «</a:t>
            </a:r>
            <a:r>
              <a:rPr lang="ru-RU" sz="4000" smtClean="0"/>
              <a:t>Школа моя деревянная...»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762000" y="3214688"/>
            <a:ext cx="7696200" cy="3143250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ru-RU" sz="2400" smtClean="0"/>
              <a:t>Составила Королёва В.А.,                                учитель русского языка                                            и литературы                                                                    МКОУ Шулёвская СОШ</a:t>
            </a:r>
          </a:p>
          <a:p>
            <a:pPr algn="ctr">
              <a:buFont typeface="Wingdings" pitchFamily="2" charset="2"/>
              <a:buNone/>
            </a:pPr>
            <a:r>
              <a:rPr lang="ru-RU" sz="2400" smtClean="0"/>
              <a:t>  </a:t>
            </a:r>
          </a:p>
          <a:p>
            <a:pPr algn="ctr">
              <a:buFont typeface="Wingdings" pitchFamily="2" charset="2"/>
              <a:buNone/>
            </a:pPr>
            <a:endParaRPr lang="ru-RU" sz="2400" smtClean="0"/>
          </a:p>
          <a:p>
            <a:pPr algn="ctr">
              <a:buFont typeface="Wingdings" pitchFamily="2" charset="2"/>
              <a:buNone/>
            </a:pPr>
            <a:r>
              <a:rPr lang="ru-RU" sz="2400" smtClean="0"/>
              <a:t> Леонтьево 2013 г.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5991225"/>
          </a:xfrm>
        </p:spPr>
        <p:txBody>
          <a:bodyPr/>
          <a:lstStyle/>
          <a:p>
            <a:pPr algn="ctr" eaLnBrk="1" hangingPunct="1"/>
            <a:r>
              <a:rPr lang="ru-RU" sz="2900" smtClean="0"/>
              <a:t>В 1977 году комсомольцы школы поддержали призыв КПСС            «С комсомольской путёвкой,          с аттестатом зрелости -                       на вторую целину»</a:t>
            </a:r>
            <a:br>
              <a:rPr lang="ru-RU" sz="2900" smtClean="0"/>
            </a:br>
            <a:r>
              <a:rPr lang="ru-RU" sz="2900" smtClean="0"/>
              <a:t/>
            </a:r>
            <a:br>
              <a:rPr lang="ru-RU" sz="2900" smtClean="0"/>
            </a:br>
            <a:r>
              <a:rPr lang="ru-RU" sz="2900" smtClean="0"/>
              <a:t>Выпускники 10 класса во главе     с комсоргом Галиной Разживиной в полном составе остались работать в колхозе                       им. М. Горького, мальчики – механизаторами, девочки – операторами машинного доения.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Коллектив учителей.</a:t>
            </a:r>
            <a:b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1996 год</a:t>
            </a:r>
          </a:p>
        </p:txBody>
      </p:sp>
      <p:pic>
        <p:nvPicPr>
          <p:cNvPr id="96260" name="Picture 4" descr="img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00213"/>
            <a:ext cx="6772275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908050"/>
            <a:ext cx="7696200" cy="1143000"/>
          </a:xfrm>
        </p:spPr>
        <p:txBody>
          <a:bodyPr/>
          <a:lstStyle/>
          <a:p>
            <a:pPr eaLnBrk="1" hangingPunct="1"/>
            <a:r>
              <a:rPr lang="ru-RU" sz="2900" smtClean="0"/>
              <a:t>     Директор                    Завуч</a:t>
            </a:r>
            <a:br>
              <a:rPr lang="ru-RU" sz="2900" smtClean="0"/>
            </a:br>
            <a:r>
              <a:rPr lang="ru-RU" sz="2900" smtClean="0"/>
              <a:t>   Крепышева                 Рыжова</a:t>
            </a:r>
            <a:br>
              <a:rPr lang="ru-RU" sz="2900" smtClean="0"/>
            </a:br>
            <a:r>
              <a:rPr lang="ru-RU" sz="2900" smtClean="0"/>
              <a:t>    Валентина                 Тамара</a:t>
            </a:r>
            <a:br>
              <a:rPr lang="ru-RU" sz="2900" smtClean="0"/>
            </a:br>
            <a:r>
              <a:rPr lang="ru-RU" sz="2900" smtClean="0"/>
              <a:t>     Петровна               Михайловна</a:t>
            </a:r>
          </a:p>
        </p:txBody>
      </p:sp>
      <p:pic>
        <p:nvPicPr>
          <p:cNvPr id="24579" name="Picture 4" descr="img1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0721" t="42230" r="57159" b="3758"/>
          <a:stretch>
            <a:fillRect/>
          </a:stretch>
        </p:blipFill>
        <p:spPr>
          <a:xfrm>
            <a:off x="1187450" y="2349500"/>
            <a:ext cx="2808288" cy="4248150"/>
          </a:xfrm>
          <a:noFill/>
        </p:spPr>
      </p:pic>
      <p:pic>
        <p:nvPicPr>
          <p:cNvPr id="24580" name="Picture 4" descr="img104"/>
          <p:cNvPicPr>
            <a:picLocks noChangeAspect="1" noChangeArrowheads="1"/>
          </p:cNvPicPr>
          <p:nvPr/>
        </p:nvPicPr>
        <p:blipFill>
          <a:blip r:embed="rId2" cstate="print"/>
          <a:srcRect l="14421" t="22467" r="69554" b="42229"/>
          <a:stretch>
            <a:fillRect/>
          </a:stretch>
        </p:blipFill>
        <p:spPr bwMode="auto">
          <a:xfrm>
            <a:off x="5219700" y="2420938"/>
            <a:ext cx="27971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447675"/>
          </a:xfrm>
        </p:spPr>
        <p:txBody>
          <a:bodyPr/>
          <a:lstStyle/>
          <a:p>
            <a:pPr algn="ctr" eaLnBrk="1" hangingPunct="1"/>
            <a:r>
              <a:rPr lang="ru-RU" sz="2900" smtClean="0"/>
              <a:t>Выпуск 1998 года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81075"/>
            <a:ext cx="8569325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1999 </a:t>
            </a:r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в деревне Леонтьево было открыто новое здание Шулёвской школы</a:t>
            </a:r>
          </a:p>
        </p:txBody>
      </p:sp>
      <p:pic>
        <p:nvPicPr>
          <p:cNvPr id="97285" name="Picture 5" descr="img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205038"/>
            <a:ext cx="7831138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2001 году директором школы стала Разживина </a:t>
            </a:r>
            <a:b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Елена Ивановна</a:t>
            </a:r>
          </a:p>
        </p:txBody>
      </p:sp>
      <p:pic>
        <p:nvPicPr>
          <p:cNvPr id="98308" name="Picture 4" descr="img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892300"/>
            <a:ext cx="7007225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260350"/>
            <a:ext cx="7696200" cy="865188"/>
          </a:xfrm>
        </p:spPr>
        <p:txBody>
          <a:bodyPr/>
          <a:lstStyle/>
          <a:p>
            <a:pPr eaLnBrk="1" hangingPunct="1"/>
            <a:r>
              <a:rPr lang="ru-RU" smtClean="0"/>
              <a:t>Коллектив учителей. 2002 год.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8729" name="Picture 9" descr="img1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279525"/>
            <a:ext cx="8064500" cy="528637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8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Учителя, имеющие звание Заслуженный учитель</a:t>
            </a:r>
            <a:r>
              <a:rPr lang="ru-RU" sz="1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55657" name="Picture 9" descr="Image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86425" y="1714500"/>
            <a:ext cx="2298700" cy="3571875"/>
          </a:xfrm>
          <a:noFill/>
        </p:spPr>
      </p:pic>
      <p:sp>
        <p:nvSpPr>
          <p:cNvPr id="155663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5357813"/>
            <a:ext cx="8229600" cy="12398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Витальева                                                    Лебедева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Александра                                                      Галина         Андреевна                                                     Валентиновна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en-US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1985</a:t>
            </a:r>
            <a:r>
              <a:rPr lang="ru-RU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год                                                        </a:t>
            </a:r>
            <a:r>
              <a:rPr lang="en-US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2006</a:t>
            </a:r>
            <a:r>
              <a:rPr lang="ru-RU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год</a:t>
            </a:r>
            <a:endParaRPr lang="en-US" sz="21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1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29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1704975"/>
            <a:ext cx="2954337" cy="35814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5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5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5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5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5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5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8" grpId="0"/>
      <p:bldP spid="1556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48" name="Rectangle 56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60648"/>
            <a:ext cx="8570788" cy="2632075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Победители районного конкурса «Учитель года»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Чебесова Л.Л.    Лебедева Г.В.  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Лебедева С.Н.    Разживина Е.И.  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1998                    2002                 2003          </a:t>
            </a: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2001, 2006</a:t>
            </a:r>
            <a:endParaRPr lang="ru-RU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1800" name="Picture 8" descr="img12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 rot="510001">
            <a:off x="4976813" y="3071813"/>
            <a:ext cx="1916112" cy="1785937"/>
          </a:xfrm>
          <a:noFill/>
        </p:spPr>
      </p:pic>
      <p:sp>
        <p:nvSpPr>
          <p:cNvPr id="161853" name="Rectangle 6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14500" y="2286000"/>
            <a:ext cx="3776663" cy="4038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endParaRPr lang="ru-RU" sz="27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1852" name="Picture 60" descr="img13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rot="879489">
            <a:off x="7019925" y="4005263"/>
            <a:ext cx="1798638" cy="2598737"/>
          </a:xfrm>
          <a:noFill/>
        </p:spPr>
      </p:pic>
      <p:pic>
        <p:nvPicPr>
          <p:cNvPr id="3072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3000375"/>
            <a:ext cx="208915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90223">
            <a:off x="295275" y="2620963"/>
            <a:ext cx="2205038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1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1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1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1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1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48" grpId="0"/>
      <p:bldP spid="16185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7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0"/>
            <a:ext cx="4354512" cy="5943600"/>
          </a:xfrm>
        </p:spPr>
        <p:txBody>
          <a:bodyPr/>
          <a:lstStyle/>
          <a:p>
            <a:pPr algn="ctr"/>
            <a:r>
              <a:rPr lang="ru-RU" sz="2700" b="1" smtClean="0">
                <a:solidFill>
                  <a:schemeClr val="tx2"/>
                </a:solidFill>
              </a:rPr>
              <a:t>Лебедев Павел окончил школу                    в 2010 году                           с Золотой медалью</a:t>
            </a:r>
          </a:p>
        </p:txBody>
      </p:sp>
      <p:sp>
        <p:nvSpPr>
          <p:cNvPr id="28688" name="Rectangle 1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56100" y="0"/>
            <a:ext cx="4787900" cy="5943600"/>
          </a:xfrm>
        </p:spPr>
        <p:txBody>
          <a:bodyPr/>
          <a:lstStyle/>
          <a:p>
            <a:pPr algn="ctr"/>
            <a:r>
              <a:rPr lang="ru-RU" sz="2700" b="1" smtClean="0">
                <a:solidFill>
                  <a:schemeClr val="tx2"/>
                </a:solidFill>
              </a:rPr>
              <a:t>Крылова Екатерина окончила школу                  в 2013 году                          с Серебряной медалью</a:t>
            </a:r>
          </a:p>
        </p:txBody>
      </p:sp>
      <p:pic>
        <p:nvPicPr>
          <p:cNvPr id="28675" name="Picture 2" descr="C:\Documents and Settings\Школа\Рабочий стол\сохранить\Кор. В.А\Крылова Катя 2\Копия Изображение 3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1844675"/>
            <a:ext cx="2784475" cy="4824413"/>
          </a:xfrm>
          <a:noFill/>
        </p:spPr>
      </p:pic>
      <p:pic>
        <p:nvPicPr>
          <p:cNvPr id="2867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844675"/>
            <a:ext cx="2763837" cy="4824413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 build="p"/>
      <p:bldP spid="2868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785813" y="214313"/>
            <a:ext cx="7696200" cy="54435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0000FF"/>
                </a:solidFill>
              </a:rPr>
              <a:t>Школа моя деревянная,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0000FF"/>
                </a:solidFill>
              </a:rPr>
              <a:t>Время придёт уезжать,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0000FF"/>
                </a:solidFill>
              </a:rPr>
              <a:t>Речка за мною туманная 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0000FF"/>
                </a:solidFill>
              </a:rPr>
              <a:t>Будет бежать и бежать...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0000FF"/>
                </a:solidFill>
              </a:rPr>
              <a:t>С каждой избою и тучею,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0000FF"/>
                </a:solidFill>
              </a:rPr>
              <a:t>С громом, готовым упасть,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0000FF"/>
                </a:solidFill>
              </a:rPr>
              <a:t>Чувствую самую жгучую,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0000FF"/>
                </a:solidFill>
              </a:rPr>
              <a:t>Самую смертную связь...</a:t>
            </a:r>
          </a:p>
          <a:p>
            <a:pPr algn="r">
              <a:buFont typeface="Wingdings" pitchFamily="2" charset="2"/>
              <a:buNone/>
            </a:pPr>
            <a:r>
              <a:rPr lang="ru-RU" sz="4000" b="1" smtClean="0">
                <a:solidFill>
                  <a:srgbClr val="0000FF"/>
                </a:solidFill>
              </a:rPr>
              <a:t>Н. Рубцов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76250"/>
            <a:ext cx="8569325" cy="1657350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Новый год!</a:t>
            </a:r>
          </a:p>
        </p:txBody>
      </p:sp>
      <p:pic>
        <p:nvPicPr>
          <p:cNvPr id="99333" name="Picture 5" descr="img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976438"/>
            <a:ext cx="568801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476250"/>
            <a:ext cx="8145462" cy="16573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Первый звонок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сентября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День самоуправления </a:t>
            </a:r>
            <a:r>
              <a:rPr lang="ru-RU" sz="32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октября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320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55684" name="Picture 4" descr="img1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2924175"/>
            <a:ext cx="5472113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685" name="Picture 5" descr="img1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781300"/>
            <a:ext cx="2871788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333375"/>
            <a:ext cx="8229600" cy="5759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</a:t>
            </a:r>
            <a:endParaRPr lang="ru-RU" sz="350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5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3746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7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Школьная тропинка.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785938"/>
            <a:ext cx="4391918" cy="48117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Вот тропинка, ведущая в школу.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Каждый день ты шагаешь по ней,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Вот овражек, пригорок знакомый,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Где журчит говорливый ручей.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в студёную зимнюю пору,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Когда щёки румянит мороз,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 спешишь по тропинке в школу,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глаза заблестели от слёз.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пригорке мохнатая ёлка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Повязала платок кружевной.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9125" y="1714500"/>
            <a:ext cx="4500563" cy="4810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качнётся, не дрогнут иголки,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Размечталась, любуясь тобой.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 мечтаешь стать инженером,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Педагогом, учёным, врачом,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 лечить больных, помогать советом,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Может, вспомнят тебя потом.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когда ты окончишь учиться.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Кем ты станешь..? Но станешь взрослей.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забудь же родную тропинку,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приводит ко школе твоей.</a:t>
            </a:r>
            <a:r>
              <a:rPr lang="ru-RU" sz="2000" b="1" dirty="0" smtClean="0">
                <a:solidFill>
                  <a:schemeClr val="hlink"/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hlink"/>
              </a:solidFill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</a:rPr>
              <a:t>Н.Ершова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7696200" cy="538162"/>
          </a:xfrm>
        </p:spPr>
        <p:txBody>
          <a:bodyPr/>
          <a:lstStyle/>
          <a:p>
            <a:r>
              <a:rPr lang="ru-RU" smtClean="0"/>
              <a:t>Источники информации</a:t>
            </a:r>
          </a:p>
        </p:txBody>
      </p:sp>
      <p:sp>
        <p:nvSpPr>
          <p:cNvPr id="36867" name="Содержимое 3"/>
          <p:cNvSpPr>
            <a:spLocks noGrp="1"/>
          </p:cNvSpPr>
          <p:nvPr>
            <p:ph sz="half" idx="2"/>
          </p:nvPr>
        </p:nvSpPr>
        <p:spPr>
          <a:xfrm>
            <a:off x="323850" y="1905000"/>
            <a:ext cx="8134350" cy="4038600"/>
          </a:xfrm>
        </p:spPr>
        <p:txBody>
          <a:bodyPr/>
          <a:lstStyle/>
          <a:p>
            <a:r>
              <a:rPr lang="ru-RU" dirty="0" smtClean="0"/>
              <a:t>С.Н. Торопов «Мантурово. Страницы истории». </a:t>
            </a:r>
            <a:r>
              <a:rPr lang="ru-RU" smtClean="0"/>
              <a:t>Мантурово. </a:t>
            </a:r>
            <a:r>
              <a:rPr lang="ru-RU" dirty="0" smtClean="0"/>
              <a:t>1998, 2013.</a:t>
            </a:r>
          </a:p>
          <a:p>
            <a:r>
              <a:rPr lang="ru-RU" dirty="0" smtClean="0"/>
              <a:t>С.Н. Торопов «История православных приходов </a:t>
            </a:r>
            <a:r>
              <a:rPr lang="ru-RU" dirty="0" err="1" smtClean="0"/>
              <a:t>Мантуровской</a:t>
            </a:r>
            <a:r>
              <a:rPr lang="ru-RU" dirty="0" smtClean="0"/>
              <a:t> земли». Кострома. 2012.</a:t>
            </a:r>
          </a:p>
          <a:p>
            <a:r>
              <a:rPr lang="ru-RU" dirty="0" smtClean="0"/>
              <a:t>Архив Мантуровского краеведческого музея.</a:t>
            </a:r>
          </a:p>
          <a:p>
            <a:r>
              <a:rPr lang="ru-RU" dirty="0" smtClean="0"/>
              <a:t>Архив МКОУ Шулёвская СОШ</a:t>
            </a:r>
          </a:p>
          <a:p>
            <a:r>
              <a:rPr lang="ru-RU" dirty="0" smtClean="0"/>
              <a:t>Семейный архив </a:t>
            </a:r>
            <a:r>
              <a:rPr lang="ru-RU" dirty="0" err="1" smtClean="0"/>
              <a:t>Готовцевых</a:t>
            </a:r>
            <a:r>
              <a:rPr lang="ru-RU" dirty="0" smtClean="0"/>
              <a:t>. Д. Леонтьево.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056562" cy="5689600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chemeClr val="tx2"/>
                </a:solidFill>
              </a:rPr>
              <a:t>Первые сведения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о Шулёвской школе относятся к 1868 году.</a:t>
            </a:r>
          </a:p>
          <a:p>
            <a:pPr algn="ctr" eaLnBrk="1" hangingPunct="1"/>
            <a:r>
              <a:rPr lang="ru-RU" sz="4400" smtClean="0">
                <a:solidFill>
                  <a:schemeClr val="tx2"/>
                </a:solidFill>
              </a:rPr>
              <a:t>Школа располагалась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в крестьянской избе. </a:t>
            </a:r>
          </a:p>
          <a:p>
            <a:pPr algn="ctr" eaLnBrk="1" hangingPunct="1"/>
            <a:r>
              <a:rPr lang="ru-RU" sz="4400" smtClean="0">
                <a:solidFill>
                  <a:schemeClr val="tx2"/>
                </a:solidFill>
              </a:rPr>
              <a:t>Посещали школу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smtClean="0">
                <a:solidFill>
                  <a:schemeClr val="tx2"/>
                </a:solidFill>
              </a:rPr>
              <a:t>18 мальчиков и 3 девочки.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981075"/>
            <a:ext cx="7632700" cy="5545138"/>
          </a:xfrm>
        </p:spPr>
        <p:txBody>
          <a:bodyPr/>
          <a:lstStyle/>
          <a:p>
            <a:pPr algn="ctr" eaLnBrk="1" hangingPunct="1"/>
            <a:r>
              <a:rPr lang="ru-RU" sz="4000" smtClean="0">
                <a:latin typeface="Arial" charset="0"/>
              </a:rPr>
              <a:t>В конце 80-х г. по инициативе</a:t>
            </a:r>
            <a:r>
              <a:rPr lang="ru-RU" sz="4000" smtClean="0"/>
              <a:t> </a:t>
            </a:r>
            <a:r>
              <a:rPr lang="ru-RU" sz="4000" smtClean="0">
                <a:latin typeface="Arial" charset="0"/>
              </a:rPr>
              <a:t>церковного старосты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Крылова Фёдора Ефимовича</a:t>
            </a:r>
            <a:r>
              <a:rPr lang="ru-RU" sz="4000" smtClean="0">
                <a:latin typeface="Arial" charset="0"/>
              </a:rPr>
              <a:t>, управляющего имением княгини Е.Ф. Шаховской-Глебовой-Стрешеневой, началось строительство зданий церковноприходской школы</a:t>
            </a:r>
            <a:r>
              <a:rPr lang="ru-RU" sz="3600" smtClean="0"/>
              <a:t> </a:t>
            </a:r>
            <a:br>
              <a:rPr lang="ru-RU" sz="3600" smtClean="0"/>
            </a:br>
            <a:endParaRPr lang="ru-RU" sz="36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20713"/>
            <a:ext cx="7696200" cy="5322887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4500" smtClean="0"/>
              <a:t>17 октября 1890 года состоялось торжественное открытие Георгиевской одноклассной церковноприходской школы.                                      Ф.Е. Крылов избран попечителем школы.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714375"/>
            <a:ext cx="8715375" cy="962025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Шулёвская школа </a:t>
            </a: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начале </a:t>
            </a: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XX</a:t>
            </a:r>
            <a:r>
              <a:rPr lang="ru-RU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века</a:t>
            </a: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Георгиевская </a:t>
            </a:r>
            <a:br>
              <a:rPr lang="ru-RU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церковноприходская</a:t>
            </a: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ru-RU" sz="36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52" name="Picture 4" descr="img0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76475"/>
            <a:ext cx="80279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76250"/>
            <a:ext cx="7696200" cy="5467350"/>
          </a:xfrm>
        </p:spPr>
        <p:txBody>
          <a:bodyPr/>
          <a:lstStyle/>
          <a:p>
            <a:pPr algn="ctr"/>
            <a:r>
              <a:rPr lang="ru-RU" sz="4800" smtClean="0"/>
              <a:t>За парты сели 33 мальчика и 8 девочек         из Леонтьева, Шулёва, Городищева, Авксентьева, Поповицы, Завражьева и Афанасьева.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9"/>
          <p:cNvSpPr>
            <a:spLocks noGrp="1" noChangeArrowheads="1"/>
          </p:cNvSpPr>
          <p:nvPr>
            <p:ph sz="quarter" idx="2"/>
          </p:nvPr>
        </p:nvSpPr>
        <p:spPr>
          <a:xfrm>
            <a:off x="4572000" y="260350"/>
            <a:ext cx="4291013" cy="19431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28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895</a:t>
            </a:r>
            <a:r>
              <a:rPr lang="ru-RU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г. старшим учителем был назначен    Николай Васильевич Готовцев, выпускник Костромской духовной семинарии</a:t>
            </a:r>
            <a:br>
              <a:rPr lang="ru-RU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80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8" name="Rectangle 10"/>
          <p:cNvSpPr>
            <a:spLocks noGrp="1" noChangeArrowheads="1"/>
          </p:cNvSpPr>
          <p:nvPr>
            <p:ph sz="quarter" idx="3"/>
          </p:nvPr>
        </p:nvSpPr>
        <p:spPr>
          <a:xfrm>
            <a:off x="5000625" y="3929063"/>
            <a:ext cx="3771900" cy="19431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Павла Николаевна                             Готовцева</a:t>
            </a:r>
          </a:p>
        </p:txBody>
      </p:sp>
      <p:pic>
        <p:nvPicPr>
          <p:cNvPr id="90116" name="Picture 4" descr="img0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4138612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90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тудия">
  <a:themeElements>
    <a:clrScheme name="Студия 3">
      <a:dk1>
        <a:srgbClr val="000000"/>
      </a:dk1>
      <a:lt1>
        <a:srgbClr val="FFFFFF"/>
      </a:lt1>
      <a:dk2>
        <a:srgbClr val="CD0505"/>
      </a:dk2>
      <a:lt2>
        <a:srgbClr val="5F5F5F"/>
      </a:lt2>
      <a:accent1>
        <a:srgbClr val="D2D5DE"/>
      </a:accent1>
      <a:accent2>
        <a:srgbClr val="D55757"/>
      </a:accent2>
      <a:accent3>
        <a:srgbClr val="FFFFFF"/>
      </a:accent3>
      <a:accent4>
        <a:srgbClr val="000000"/>
      </a:accent4>
      <a:accent5>
        <a:srgbClr val="E5E7EC"/>
      </a:accent5>
      <a:accent6>
        <a:srgbClr val="C14E4E"/>
      </a:accent6>
      <a:hlink>
        <a:srgbClr val="F42D1E"/>
      </a:hlink>
      <a:folHlink>
        <a:srgbClr val="7C849E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46F750D5AEE7D4DACCCBB8C810D84A5" ma:contentTypeVersion="1" ma:contentTypeDescription="Создание документа." ma:contentTypeScope="" ma:versionID="0b0884f0a6fdc6abaf1fd5a7a061bdca">
  <xsd:schema xmlns:xsd="http://www.w3.org/2001/XMLSchema" xmlns:xs="http://www.w3.org/2001/XMLSchema" xmlns:p="http://schemas.microsoft.com/office/2006/metadata/properties" xmlns:ns2="369ecff9-9d91-49ad-b6c8-2386e6911df0" targetNamespace="http://schemas.microsoft.com/office/2006/metadata/properties" ma:root="true" ma:fieldsID="d85fbe5c3a93874a9365f7fd965c4f7b" ns2:_="">
    <xsd:import namespace="369ecff9-9d91-49ad-b6c8-2386e6911d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ecff9-9d91-49ad-b6c8-2386e6911d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9ecff9-9d91-49ad-b6c8-2386e6911df0">SWXKEJWT4FA5-1370150554-52</_dlc_DocId>
    <_dlc_DocIdUrl xmlns="369ecff9-9d91-49ad-b6c8-2386e6911df0">
      <Url>http://edu-sps.koiro.local/MR/Mant-Shul/1/_layouts/15/DocIdRedir.aspx?ID=SWXKEJWT4FA5-1370150554-52</Url>
      <Description>SWXKEJWT4FA5-1370150554-52</Description>
    </_dlc_DocIdUrl>
  </documentManagement>
</p:properties>
</file>

<file path=customXml/itemProps1.xml><?xml version="1.0" encoding="utf-8"?>
<ds:datastoreItem xmlns:ds="http://schemas.openxmlformats.org/officeDocument/2006/customXml" ds:itemID="{78343F50-46AD-4816-8A4E-03601759D8B5}"/>
</file>

<file path=customXml/itemProps2.xml><?xml version="1.0" encoding="utf-8"?>
<ds:datastoreItem xmlns:ds="http://schemas.openxmlformats.org/officeDocument/2006/customXml" ds:itemID="{7AE4726F-ED0A-4AA8-9531-FE9D15F963E2}"/>
</file>

<file path=customXml/itemProps3.xml><?xml version="1.0" encoding="utf-8"?>
<ds:datastoreItem xmlns:ds="http://schemas.openxmlformats.org/officeDocument/2006/customXml" ds:itemID="{81063BAF-6AA8-49DB-B994-C04D5FF965B7}"/>
</file>

<file path=customXml/itemProps4.xml><?xml version="1.0" encoding="utf-8"?>
<ds:datastoreItem xmlns:ds="http://schemas.openxmlformats.org/officeDocument/2006/customXml" ds:itemID="{415DE27E-0398-4652-80B5-48BDC9753EB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505</Words>
  <Application>Microsoft Office PowerPoint</Application>
  <PresentationFormat>Экран (4:3)</PresentationFormat>
  <Paragraphs>87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Студия</vt:lpstr>
      <vt:lpstr>      МКОУ  Шулёвская  СОШ                </vt:lpstr>
      <vt:lpstr>Презентация                                       «Школа моя деревянная...»</vt:lpstr>
      <vt:lpstr>Слайд 3</vt:lpstr>
      <vt:lpstr>Слайд 4</vt:lpstr>
      <vt:lpstr>В конце 80-х г. по инициативе церковного старосты Крылова Фёдора Ефимовича, управляющего имением княгини Е.Ф. Шаховской-Глебовой-Стрешеневой, началось строительство зданий церковноприходской школы  </vt:lpstr>
      <vt:lpstr>Слайд 6</vt:lpstr>
      <vt:lpstr>Шулёвская школа  в начале XX века (Георгиевская  церковноприходская)</vt:lpstr>
      <vt:lpstr>Слайд 8</vt:lpstr>
      <vt:lpstr>Слайд 9</vt:lpstr>
      <vt:lpstr>Слайд 10</vt:lpstr>
      <vt:lpstr>В 1913 году в школе появились пасека, сад и огород Н.В. Готовцев получил Золотую медаль  на губернской выставке по пчеловодству</vt:lpstr>
      <vt:lpstr>Здание образцовой школы  с прилегающим к нему огородом и садом  (фото 1970-х годов)</vt:lpstr>
      <vt:lpstr>     В 1954 году школа получила статус средней школы                        с десятилетним обучением</vt:lpstr>
      <vt:lpstr>Коллектив учителей. 1957 год.</vt:lpstr>
      <vt:lpstr>  Директор                     Завуч     Голубев                Мартынова Александр                   Анна        Родионович              Фёдоровна</vt:lpstr>
      <vt:lpstr>Выпуск 1957 года </vt:lpstr>
      <vt:lpstr>   В 1964 году была организована ученическая производственная бригада </vt:lpstr>
      <vt:lpstr>Слайд 18</vt:lpstr>
      <vt:lpstr>В 1974 основное здание школы было реконструировано в каменное двухэтажное</vt:lpstr>
      <vt:lpstr>В 1977 году комсомольцы школы поддержали призыв КПСС            «С комсомольской путёвкой,          с аттестатом зрелости -                       на вторую целину»  Выпускники 10 класса во главе     с комсоргом Галиной Разживиной в полном составе остались работать в колхозе                       им. М. Горького, мальчики – механизаторами, девочки – операторами машинного доения.</vt:lpstr>
      <vt:lpstr>Коллектив учителей.  1996 год</vt:lpstr>
      <vt:lpstr>     Директор                    Завуч    Крепышева                 Рыжова     Валентина                 Тамара      Петровна               Михайловна</vt:lpstr>
      <vt:lpstr>Выпуск 1998 года</vt:lpstr>
      <vt:lpstr>В 1999  в деревне Леонтьево было открыто новое здание Шулёвской школы</vt:lpstr>
      <vt:lpstr>В 2001 году директором школы стала Разживина  Елена Ивановна</vt:lpstr>
      <vt:lpstr>Коллектив учителей. 2002 год.</vt:lpstr>
      <vt:lpstr>Учителя, имеющие звание Заслуженный учитель </vt:lpstr>
      <vt:lpstr>Победители районного конкурса «Учитель года»  Чебесова Л.Л.    Лебедева Г.В.   Лебедева С.Н.    Разживина Е.И.  1998                    2002                 2003                    2001, 2006</vt:lpstr>
      <vt:lpstr>Слайд 29</vt:lpstr>
      <vt:lpstr>Новый год!</vt:lpstr>
      <vt:lpstr>Слайд 31</vt:lpstr>
      <vt:lpstr>Слайд 32</vt:lpstr>
      <vt:lpstr>Школьная тропинка.</vt:lpstr>
      <vt:lpstr>Источники информации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Schule wurde 1867 gegrunden. Damals besuchten die Schule fon 10 bis 20 Kinder. In die Schule gingen die Jungen und Ma  </dc:title>
  <dc:creator>user</dc:creator>
  <cp:lastModifiedBy>Владелец</cp:lastModifiedBy>
  <cp:revision>44</cp:revision>
  <dcterms:created xsi:type="dcterms:W3CDTF">2007-12-12T14:30:30Z</dcterms:created>
  <dcterms:modified xsi:type="dcterms:W3CDTF">2015-01-22T08:22:03Z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0x010100446F750D5AEE7D4DACCCBB8C810D84A5</vt:lpwstr>
  </property>
  <property fmtid="{D5CDD505-2E9C-101B-9397-08002B2CF9AE}" pid="3" name="_dlc_DocIdItemGuid">
    <vt:lpwstr>6203fab0-3f79-446e-9246-a32f19c363cc</vt:lpwstr>
  </property>
</Properties>
</file>