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81" r:id="rId3"/>
    <p:sldId id="262" r:id="rId4"/>
    <p:sldId id="264" r:id="rId5"/>
    <p:sldId id="265" r:id="rId6"/>
    <p:sldId id="270" r:id="rId7"/>
    <p:sldId id="267" r:id="rId8"/>
    <p:sldId id="283" r:id="rId9"/>
    <p:sldId id="285" r:id="rId10"/>
    <p:sldId id="268" r:id="rId11"/>
    <p:sldId id="269" r:id="rId12"/>
    <p:sldId id="282" r:id="rId13"/>
    <p:sldId id="271" r:id="rId14"/>
    <p:sldId id="286" r:id="rId15"/>
    <p:sldId id="287" r:id="rId16"/>
    <p:sldId id="273" r:id="rId17"/>
    <p:sldId id="275" r:id="rId18"/>
    <p:sldId id="274" r:id="rId19"/>
    <p:sldId id="278" r:id="rId20"/>
    <p:sldId id="277" r:id="rId21"/>
    <p:sldId id="288" r:id="rId22"/>
    <p:sldId id="289" r:id="rId23"/>
    <p:sldId id="284" r:id="rId24"/>
    <p:sldId id="280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22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6DCCA3C-2B7C-471C-B2EE-FCBC6558ECE0}" type="datetimeFigureOut">
              <a:rPr lang="ru-RU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20D4001-0A3C-4E04-9FDD-314373E40D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8BDC5-4D4B-42CF-974F-0483F3CBB77E}" type="datetimeFigureOut">
              <a:rPr lang="ru-RU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16B14-BDE1-419C-BEF3-6C0696FBAD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AEF1A-13F6-45AD-AA02-CAB0636A8C3D}" type="datetimeFigureOut">
              <a:rPr lang="ru-RU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43021-C77F-478A-9904-6E7B6DBB34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9A414-B0AF-4CE8-BDF8-B8D45E4F7C06}" type="datetimeFigureOut">
              <a:rPr lang="ru-RU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C98BB-6752-4492-A430-554385A30A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D246DFB-B749-460C-AA8E-DD4C95C0058B}" type="datetimeFigureOut">
              <a:rPr lang="ru-RU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044A62C-A4A6-417B-A36D-2EDA4E7F09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6DDBB-398D-43CC-88CA-5E859A3822D7}" type="datetimeFigureOut">
              <a:rPr lang="ru-RU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10242-71BC-4BC4-BD2A-8C7E3183DA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6B6565-68CF-4E75-BBF5-AC00C1B70718}" type="datetimeFigureOut">
              <a:rPr lang="ru-RU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524640-532A-474F-BF61-4D900D0504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7D73D-389F-42FC-8060-D2C05631097F}" type="datetimeFigureOut">
              <a:rPr lang="ru-RU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A4366-84D9-49C1-8E53-B00FB13182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11C3B72-CAE0-4D34-A94D-7C89F612906D}" type="datetimeFigureOut">
              <a:rPr lang="ru-RU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84CE918-567A-40C3-A835-48C1BB96B9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53F0F7A-FEE8-49D5-BD70-87B2E7D737A1}" type="datetimeFigureOut">
              <a:rPr lang="ru-RU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A29AB5-83C8-41B4-ADA9-E0887B992D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B58BE68-E26F-485C-9E0E-F7675B564C17}" type="datetimeFigureOut">
              <a:rPr lang="ru-RU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ACF27EA-5E4A-4D29-8796-1E1FD6EC7E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C0DE3DE-87C8-48A2-8266-C39716A854EC}" type="datetimeFigureOut">
              <a:rPr lang="ru-RU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F823DFB-7A64-49D7-95DF-0CC4EEC8FB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74" r:id="rId5"/>
    <p:sldLayoutId id="2147483669" r:id="rId6"/>
    <p:sldLayoutId id="2147483675" r:id="rId7"/>
    <p:sldLayoutId id="2147483676" r:id="rId8"/>
    <p:sldLayoutId id="2147483677" r:id="rId9"/>
    <p:sldLayoutId id="2147483668" r:id="rId10"/>
    <p:sldLayoutId id="21474836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9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jpeg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http://www.baltana.com/files/wallpapers-2/Teal-Powerpoint-Background-Pictures-07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3779838" y="5732463"/>
            <a:ext cx="52562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Подготовила: учитель начальных классов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Шулевская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СОШ </a:t>
            </a:r>
          </a:p>
          <a:p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Хлябинова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В.В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31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420938"/>
            <a:ext cx="2735263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043608" y="476672"/>
            <a:ext cx="756046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Шулевская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средняя общеобразовательная школа» городского округа город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Мантурово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Костромской области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203848" y="2420888"/>
            <a:ext cx="568863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Методический семинар на тему: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«Использование 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инновационных образовательных технологий на уроках в начальной школе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http://blog.visme.co/wp-content/uploads/2017/07/50-Beautiful-and-Minimalist-Presentation-Backgrounds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22531" name="Rectangle 1"/>
          <p:cNvSpPr>
            <a:spLocks noChangeArrowheads="1"/>
          </p:cNvSpPr>
          <p:nvPr/>
        </p:nvSpPr>
        <p:spPr bwMode="auto">
          <a:xfrm>
            <a:off x="1908175" y="568325"/>
            <a:ext cx="6264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9750"/>
            <a:r>
              <a:rPr lang="ru-RU" sz="2400" b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Технология проблемного обучения</a:t>
            </a:r>
            <a:endParaRPr lang="ru-RU" sz="2400">
              <a:solidFill>
                <a:srgbClr val="232D4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750" y="1125538"/>
            <a:ext cx="8064500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  <a:cs typeface="+mn-cs"/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Проблемное обучение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 это обучение, при котором учитель, создавая проблемные ситуации и, организуя деятельность учащихся по решению учебных проблем, обеспечивает оптимальное сочетание их самостоятельной поисковой деятельности с усвоением готовых выводов науки.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8" y="2924175"/>
            <a:ext cx="8208962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качестве проблемной ситуации на уроке использую: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проблемные задачи с недостающими, избыточными, противоречивыми данными, с заведомо допущенными ошибками; 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поиск истины (способа, приема, правила решения); 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различные точки зрения на один и тот же вопрос; 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противоречия практической деятельности.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22534" name="Picture 5" descr="https://ds04.infourok.ru/uploads/ex/04f0/00002bff-3aa7431f/hello_html_51cda98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4221163"/>
            <a:ext cx="2208213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 descr="http://www.b17.ru/foto/uploaded/upl_1516881880_499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4797425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http://blog.visme.co/wp-content/uploads/2017/07/50-Beautiful-and-Minimalist-Presentation-Backgrounds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23555" name="Rectangle 1"/>
          <p:cNvSpPr>
            <a:spLocks noChangeArrowheads="1"/>
          </p:cNvSpPr>
          <p:nvPr/>
        </p:nvSpPr>
        <p:spPr bwMode="auto">
          <a:xfrm>
            <a:off x="2124075" y="601663"/>
            <a:ext cx="38877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9750"/>
            <a:r>
              <a:rPr lang="ru-RU" sz="2400" b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Игровые технологии</a:t>
            </a:r>
            <a:endParaRPr lang="ru-RU" sz="2400">
              <a:solidFill>
                <a:srgbClr val="232D4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750" y="1125538"/>
            <a:ext cx="7920038" cy="16303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Игровые технологии являются составной частью педагогических технологий, одной из уникальных форм обучения, которая позволяет сделать интересными и увлекательными не только работу учащихся на творческо-поисковом уровне, но и будничные шаги по изучению учебных предметов.</a:t>
            </a:r>
          </a:p>
        </p:txBody>
      </p:sp>
      <p:pic>
        <p:nvPicPr>
          <p:cNvPr id="2355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2852738"/>
            <a:ext cx="6337300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http://blog.visme.co/wp-content/uploads/2017/07/50-Beautiful-and-Minimalist-Presentation-Backgrounds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750" y="1125538"/>
            <a:ext cx="792003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8313" y="260350"/>
            <a:ext cx="7272337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Делая ставку на активизацию и интенсификацию учебного процесса, игровую деятельность я использую в следующих случаях: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- в качестве самостоятельных технологий для освоения понятия, темы и даже раздела учебного предмета;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- как элементы более обширной технологии;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- в качестве урока и его части (введения, объяснения, закрепления, упражнения, контроля).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</a:p>
        </p:txBody>
      </p:sp>
      <p:pic>
        <p:nvPicPr>
          <p:cNvPr id="2458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2927350"/>
            <a:ext cx="6048375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http://blog.visme.co/wp-content/uploads/2017/07/50-Beautiful-and-Minimalist-Presentation-Backgrounds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25603" name="Rectangle 1"/>
          <p:cNvSpPr>
            <a:spLocks noChangeArrowheads="1"/>
          </p:cNvSpPr>
          <p:nvPr/>
        </p:nvSpPr>
        <p:spPr bwMode="auto">
          <a:xfrm>
            <a:off x="1116013" y="333375"/>
            <a:ext cx="68405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9750"/>
            <a:r>
              <a:rPr lang="ru-RU" sz="2400" b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Технология критического мышления</a:t>
            </a:r>
            <a:endParaRPr lang="ru-RU" sz="2400">
              <a:solidFill>
                <a:srgbClr val="232D4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4" name="Rectangle 2"/>
          <p:cNvSpPr>
            <a:spLocks noChangeArrowheads="1"/>
          </p:cNvSpPr>
          <p:nvPr/>
        </p:nvSpPr>
        <p:spPr bwMode="auto">
          <a:xfrm>
            <a:off x="755650" y="738188"/>
            <a:ext cx="78486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Одна из основных целей данной технологии - научить ребёнка самостоятельно мыслить и передавать информацию, чтобы другие узнали о том, что нового он открыл для себя. Использую на уроках и во внеурочной деятельности некоторые приемы развития критического мышления: </a:t>
            </a:r>
          </a:p>
          <a:p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- приём «Чтение с остановками»;</a:t>
            </a:r>
          </a:p>
          <a:p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 - приём «Взаимовопрос»;</a:t>
            </a:r>
          </a:p>
          <a:p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- приём «Корзина идей»;</a:t>
            </a:r>
          </a:p>
          <a:p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- приём «Составление синквейнов»;</a:t>
            </a:r>
          </a:p>
          <a:p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- интеллектуальная разминка;</a:t>
            </a:r>
          </a:p>
          <a:p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- приём «Знаю, хочу узнать, узнал»;</a:t>
            </a:r>
          </a:p>
          <a:p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- таблица;</a:t>
            </a:r>
          </a:p>
          <a:p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- написание творческих работ;</a:t>
            </a:r>
          </a:p>
          <a:p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-кластер;</a:t>
            </a:r>
          </a:p>
          <a:p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- «Верно – неверно».</a:t>
            </a:r>
          </a:p>
          <a:p>
            <a:endParaRPr lang="ru-RU" sz="2000" b="1" i="1">
              <a:solidFill>
                <a:srgbClr val="232D47"/>
              </a:solidFill>
            </a:endParaRPr>
          </a:p>
        </p:txBody>
      </p:sp>
      <p:pic>
        <p:nvPicPr>
          <p:cNvPr id="25605" name="Picture 2" descr="https://pups.su/wp-content/uploads/2017/10/Razvivajushhie-igry-dlja-detej-7-let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2781300"/>
            <a:ext cx="3119438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 bwMode="auto"/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b="1" i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«Синквейн»</a:t>
            </a:r>
          </a:p>
        </p:txBody>
      </p:sp>
      <p:pic>
        <p:nvPicPr>
          <p:cNvPr id="26626" name="Рисунок 9" descr="F:\DCIM\108_FUJI\DSCF8316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 l="9489" t="6570" r="3629" b="16788"/>
          <a:stretch>
            <a:fillRect/>
          </a:stretch>
        </p:blipFill>
        <p:spPr>
          <a:xfrm>
            <a:off x="1258888" y="1412875"/>
            <a:ext cx="3292475" cy="2193925"/>
          </a:xfrm>
        </p:spPr>
      </p:pic>
      <p:pic>
        <p:nvPicPr>
          <p:cNvPr id="26627" name="Рисунок 10" descr="F:\DCIM\108_FUJI\DSCF8315.JPG"/>
          <p:cNvPicPr>
            <a:picLocks noChangeAspect="1" noChangeArrowheads="1"/>
          </p:cNvPicPr>
          <p:nvPr/>
        </p:nvPicPr>
        <p:blipFill>
          <a:blip r:embed="rId3" cstate="print"/>
          <a:srcRect l="6146" t="4018" b="21857"/>
          <a:stretch>
            <a:fillRect/>
          </a:stretch>
        </p:blipFill>
        <p:spPr bwMode="auto">
          <a:xfrm>
            <a:off x="5075238" y="1268413"/>
            <a:ext cx="3817937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11" descr="F:\DCIM\108_FUJI\DSCF83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3789363"/>
            <a:ext cx="4176712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4213" y="274638"/>
            <a:ext cx="8250237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ru-RU" sz="3900" b="1" i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ru-RU" sz="3900" b="1" i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3900" b="1" i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Таблица </a:t>
            </a:r>
            <a:br>
              <a:rPr lang="ru-RU" sz="3900" b="1" i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3900" b="1" i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«Знаю, Хочу узнать, Узнал»</a:t>
            </a:r>
            <a:br>
              <a:rPr lang="ru-RU" sz="3900" b="1" i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ru-RU" sz="3900" b="1" i="1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7650" name="Рисунок 4" descr="F:\DCIM\108_FUJI\DSCF8317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 t="2397" r="3052" b="39629"/>
          <a:stretch>
            <a:fillRect/>
          </a:stretch>
        </p:blipFill>
        <p:spPr>
          <a:xfrm>
            <a:off x="1476375" y="1376363"/>
            <a:ext cx="7416800" cy="49418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http://blog.visme.co/wp-content/uploads/2017/07/50-Beautiful-and-Minimalist-Presentation-Backgrounds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3213" y="115888"/>
            <a:ext cx="26543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 проектов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Rectangle 1"/>
          <p:cNvSpPr>
            <a:spLocks noChangeArrowheads="1"/>
          </p:cNvSpPr>
          <p:nvPr/>
        </p:nvSpPr>
        <p:spPr bwMode="auto">
          <a:xfrm>
            <a:off x="539750" y="720725"/>
            <a:ext cx="7704138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9750"/>
            <a:r>
              <a:rPr lang="ru-RU" sz="20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 проектов, как педагогическая технология, ориентирован на самостоятельную деятельность учащихся, которую они выполняют в течение определённого отрезка времени. В основе метода проектов лежит развитие познавательных навыков школьников, умений самостоятельно конструировать свои знания, умений ориентироваться в информационном пространстве, развитие критического и творческого мышления.</a:t>
            </a:r>
          </a:p>
        </p:txBody>
      </p:sp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357563"/>
            <a:ext cx="4103688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25" y="2947988"/>
            <a:ext cx="2933700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http://blog.visme.co/wp-content/uploads/2017/07/50-Beautiful-and-Minimalist-Presentation-Backgrounds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29699" name="Rectangle 1"/>
          <p:cNvSpPr>
            <a:spLocks noChangeArrowheads="1"/>
          </p:cNvSpPr>
          <p:nvPr/>
        </p:nvSpPr>
        <p:spPr bwMode="auto">
          <a:xfrm>
            <a:off x="5148263" y="512763"/>
            <a:ext cx="3995737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/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Включать школьников в проектную деятельность начинаю постепенно, с первого класса. Вначале детям даются доступные творческие задания, а уже в 3-4 классах учащиеся с большим интересом выполняют довольно сложные проекты.</a:t>
            </a:r>
          </a:p>
          <a:p>
            <a:pPr indent="450850" eaLnBrk="0" hangingPunct="0"/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Темы детских проектных работ выбираются из содержания учебных предметов или из близких к ним областей. Для ученика требуется личностно или социально значимая проблема.</a:t>
            </a:r>
          </a:p>
        </p:txBody>
      </p:sp>
      <p:pic>
        <p:nvPicPr>
          <p:cNvPr id="2970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60350"/>
            <a:ext cx="3744912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2708275"/>
            <a:ext cx="2824162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http://blog.visme.co/wp-content/uploads/2017/07/50-Beautiful-and-Minimalist-Presentation-Backgrounds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825" y="1412875"/>
            <a:ext cx="4968875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Необходимость применения средств ИКТ в работе учителей начальных классов диктуется возрастными особенностями учащихся, а именно потребностью в наглядной демонстрации учебного материала, процессов и явлений. Сегодня ИКТ можно считать тем новым способом передачи знаний, который соответствует качественно новому содержанию обучения и развития ребенка. Этот способ позволяет ребенку с интересом учиться, находить источники информации, воспитывает самостоятельность и ответственность при получении новых знаний.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03350" y="476250"/>
            <a:ext cx="62642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Информационно – коммуникационные технологии</a:t>
            </a:r>
          </a:p>
        </p:txBody>
      </p:sp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916113"/>
            <a:ext cx="3527425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http://blog.visme.co/wp-content/uploads/2017/07/50-Beautiful-and-Minimalist-Presentation-Backgrounds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31747" name="Rectangle 1"/>
          <p:cNvSpPr>
            <a:spLocks noChangeArrowheads="1"/>
          </p:cNvSpPr>
          <p:nvPr/>
        </p:nvSpPr>
        <p:spPr bwMode="auto">
          <a:xfrm>
            <a:off x="971550" y="600075"/>
            <a:ext cx="7345363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39750"/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Основными направлениями моей работы при использовании ИКТ являются:</a:t>
            </a:r>
          </a:p>
          <a:p>
            <a:pPr indent="539750" eaLnBrk="0" hangingPunct="0">
              <a:buFontTx/>
              <a:buChar char="•"/>
            </a:pPr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дистанционные олимпиады и конкурсы;</a:t>
            </a:r>
          </a:p>
          <a:p>
            <a:pPr indent="539750" eaLnBrk="0" hangingPunct="0">
              <a:buFontTx/>
              <a:buChar char="•"/>
            </a:pPr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уроки на основе авторских компьютерных презентаций; </a:t>
            </a:r>
          </a:p>
          <a:p>
            <a:pPr indent="539750" eaLnBrk="0" hangingPunct="0">
              <a:buFontTx/>
              <a:buChar char="•"/>
            </a:pPr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виртуальные путешествия на уроках окружающего мира;</a:t>
            </a:r>
          </a:p>
          <a:p>
            <a:pPr indent="539750" eaLnBrk="0" hangingPunct="0">
              <a:buFontTx/>
              <a:buChar char="•"/>
            </a:pPr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работа с цифровыми образовательными ресурсами .</a:t>
            </a:r>
          </a:p>
        </p:txBody>
      </p:sp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2841625"/>
            <a:ext cx="6624638" cy="37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http://www.baltana.com/files/wallpapers-2/Teal-Powerpoint-Background-Pictures-07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Прямоугольник 5"/>
          <p:cNvSpPr>
            <a:spLocks noChangeArrowheads="1"/>
          </p:cNvSpPr>
          <p:nvPr/>
        </p:nvSpPr>
        <p:spPr bwMode="auto">
          <a:xfrm>
            <a:off x="4067175" y="188913"/>
            <a:ext cx="4897438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Здравствуйте,</a:t>
            </a:r>
          </a:p>
          <a:p>
            <a:pPr algn="ctr"/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меня зовут </a:t>
            </a:r>
          </a:p>
          <a:p>
            <a:pPr algn="ctr"/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Вера Викторовна Хлябинова.</a:t>
            </a:r>
          </a:p>
          <a:p>
            <a:pPr algn="ctr"/>
            <a:r>
              <a:rPr lang="ru-RU" sz="2000" b="1" i="1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Образование – среднее специальное.  </a:t>
            </a:r>
            <a:endParaRPr lang="ru-RU" sz="20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1984 году окончила Галичское педагогическое училище по специальности «Преподавание в начальных классах» . По окончанию работала в  школе № 2» (г.Мантурово),  учителем начальных классов . В 1986 перешла работать в Усольскую школу. С 2012 года работаю в МБОУ Шулевская СОШ учителем начальных классов.</a:t>
            </a:r>
          </a:p>
          <a:p>
            <a:pPr algn="ctr"/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2017  году аттестовалась на высшую квалификационную категорию.</a:t>
            </a:r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Педагогический стаж -35 лет.  </a:t>
            </a:r>
          </a:p>
          <a:p>
            <a:pPr algn="ctr"/>
            <a:endParaRPr lang="ru-RU" sz="20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0"/>
            <a:ext cx="2160587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700213"/>
            <a:ext cx="37433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http://blog.visme.co/wp-content/uploads/2017/07/50-Beautiful-and-Minimalist-Presentation-Backgrounds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32771" name="Прямоугольник 3"/>
          <p:cNvSpPr>
            <a:spLocks noChangeArrowheads="1"/>
          </p:cNvSpPr>
          <p:nvPr/>
        </p:nvSpPr>
        <p:spPr bwMode="auto">
          <a:xfrm>
            <a:off x="1187450" y="404813"/>
            <a:ext cx="6985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35436A"/>
                </a:solidFill>
                <a:latin typeface="Times New Roman" pitchFamily="18" charset="0"/>
                <a:cs typeface="Times New Roman" pitchFamily="18" charset="0"/>
              </a:rPr>
              <a:t>Наши результаты работы с Интернет – ресурсами в 2017-2020 учебном году</a:t>
            </a:r>
          </a:p>
        </p:txBody>
      </p:sp>
      <p:pic>
        <p:nvPicPr>
          <p:cNvPr id="32772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25538"/>
            <a:ext cx="213201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1484313"/>
            <a:ext cx="2179637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2276475"/>
            <a:ext cx="21209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588" y="3789363"/>
            <a:ext cx="224948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2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403350" y="260350"/>
            <a:ext cx="7499350" cy="1143000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effectLst/>
            </a:endParaRPr>
          </a:p>
        </p:txBody>
      </p:sp>
      <p:pic>
        <p:nvPicPr>
          <p:cNvPr id="3380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33375"/>
            <a:ext cx="1855788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188913"/>
            <a:ext cx="20891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260350"/>
            <a:ext cx="19335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4225" y="260350"/>
            <a:ext cx="193198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3800" name="Object 8"/>
          <p:cNvGraphicFramePr>
            <a:graphicFrameLocks noChangeAspect="1"/>
          </p:cNvGraphicFramePr>
          <p:nvPr/>
        </p:nvGraphicFramePr>
        <p:xfrm>
          <a:off x="2124075" y="3141663"/>
          <a:ext cx="2476500" cy="3500437"/>
        </p:xfrm>
        <a:graphic>
          <a:graphicData uri="http://schemas.openxmlformats.org/presentationml/2006/ole">
            <p:oleObj spid="_x0000_s33800" name="PDF" r:id="rId7" imgW="0" imgH="0" progId="">
              <p:embed/>
            </p:oleObj>
          </a:graphicData>
        </a:graphic>
      </p:graphicFrame>
      <p:graphicFrame>
        <p:nvGraphicFramePr>
          <p:cNvPr id="33801" name="Object 9"/>
          <p:cNvGraphicFramePr>
            <a:graphicFrameLocks noChangeAspect="1"/>
          </p:cNvGraphicFramePr>
          <p:nvPr/>
        </p:nvGraphicFramePr>
        <p:xfrm>
          <a:off x="4716463" y="3081338"/>
          <a:ext cx="2671762" cy="3776662"/>
        </p:xfrm>
        <a:graphic>
          <a:graphicData uri="http://schemas.openxmlformats.org/presentationml/2006/ole">
            <p:oleObj spid="_x0000_s33801" name="PDF" r:id="rId8" imgW="0" imgH="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3" name="Object 5"/>
          <p:cNvGraphicFramePr>
            <a:graphicFrameLocks noChangeAspect="1"/>
          </p:cNvGraphicFramePr>
          <p:nvPr>
            <p:ph type="title" idx="4294967295"/>
          </p:nvPr>
        </p:nvGraphicFramePr>
        <p:xfrm>
          <a:off x="2771775" y="188913"/>
          <a:ext cx="1781175" cy="2519362"/>
        </p:xfrm>
        <a:graphic>
          <a:graphicData uri="http://schemas.openxmlformats.org/presentationml/2006/ole">
            <p:oleObj spid="_x0000_s43013" name="PDF" r:id="rId3" imgW="0" imgH="0" progId="">
              <p:embed/>
            </p:oleObj>
          </a:graphicData>
        </a:graphic>
      </p:graphicFrame>
      <p:graphicFrame>
        <p:nvGraphicFramePr>
          <p:cNvPr id="43012" name="Object 4"/>
          <p:cNvGraphicFramePr>
            <a:graphicFrameLocks noChangeAspect="1"/>
          </p:cNvGraphicFramePr>
          <p:nvPr>
            <p:ph sz="half" idx="4294967295"/>
          </p:nvPr>
        </p:nvGraphicFramePr>
        <p:xfrm>
          <a:off x="3006725" y="3141663"/>
          <a:ext cx="2495550" cy="3527425"/>
        </p:xfrm>
        <a:graphic>
          <a:graphicData uri="http://schemas.openxmlformats.org/presentationml/2006/ole">
            <p:oleObj spid="_x0000_s43012" name="PDF" r:id="rId4" imgW="0" imgH="0" progId="">
              <p:embed/>
            </p:oleObj>
          </a:graphicData>
        </a:graphic>
      </p:graphicFrame>
      <p:graphicFrame>
        <p:nvGraphicFramePr>
          <p:cNvPr id="43018" name="Object 10"/>
          <p:cNvGraphicFramePr>
            <a:graphicFrameLocks noChangeAspect="1"/>
          </p:cNvGraphicFramePr>
          <p:nvPr>
            <p:ph sz="quarter" idx="4294967295"/>
          </p:nvPr>
        </p:nvGraphicFramePr>
        <p:xfrm>
          <a:off x="4622800" y="0"/>
          <a:ext cx="1968500" cy="2781300"/>
        </p:xfrm>
        <a:graphic>
          <a:graphicData uri="http://schemas.openxmlformats.org/presentationml/2006/ole">
            <p:oleObj spid="_x0000_s43018" name="PDF" r:id="rId5" imgW="0" imgH="0" progId="">
              <p:embed/>
            </p:oleObj>
          </a:graphicData>
        </a:graphic>
      </p:graphicFrame>
      <p:pic>
        <p:nvPicPr>
          <p:cNvPr id="43021" name="Picture 7" descr="Диплом 1 степени для победителей god-ekologii-20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188913"/>
            <a:ext cx="23749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2" name="Picture 8" descr="Диплом 1 степени для победителей smartoli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588" y="0"/>
            <a:ext cx="2065337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3213100"/>
            <a:ext cx="2439988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3020" name="Object 12"/>
          <p:cNvGraphicFramePr>
            <a:graphicFrameLocks noChangeAspect="1"/>
          </p:cNvGraphicFramePr>
          <p:nvPr>
            <p:ph sz="quarter" idx="4294967295"/>
          </p:nvPr>
        </p:nvGraphicFramePr>
        <p:xfrm>
          <a:off x="5580063" y="2968625"/>
          <a:ext cx="2752725" cy="3889375"/>
        </p:xfrm>
        <a:graphic>
          <a:graphicData uri="http://schemas.openxmlformats.org/presentationml/2006/ole">
            <p:oleObj spid="_x0000_s43020" name="PDF" r:id="rId9" imgW="0" imgH="0" progId="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http://blog.visme.co/wp-content/uploads/2017/07/50-Beautiful-and-Minimalist-Presentation-Backgrounds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86000" y="548681"/>
            <a:ext cx="4662264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Технология педагогических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мастерских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4213" y="1484313"/>
            <a:ext cx="7416800" cy="53736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Педагогическая мастерская 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это  форма обучения детей и взрослых, которая создает условия для восхождения каждого участника к новому знанию и новому опыту путем самостоятельного или коллективного открытия.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В своей педагогической деятельности использую следующие методы и приемы работы на мастерских для организации поисковой и творческой деятельности учащихся: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-метод символического видения;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 сравнения версий;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метод смысловых ассоциаций;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 «Если бы»;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 «ключевых слов»;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 самостоятельного конструирования определений понятий;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 конструирования вопросов;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метод вживания.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7" name="Picture 2" descr="https://ds04.infourok.ru/uploads/ex/1051/00073c40-ae88b4c3/hello_html_129d1ea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3573463"/>
            <a:ext cx="3278188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visme.co/wp-content/uploads/2017/07/50-Beautiful-and-Minimalist-Presentation-Backgrounds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550" y="333375"/>
            <a:ext cx="6985000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Современные образовательные технологии позволяют мне развивать и поддерживать интерес к процессу обучения, достигать положительных результатов в обучении и внеурочной </a:t>
            </a:r>
            <a:r>
              <a:rPr lang="ru-RU" sz="2000" b="1" i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деятельности, а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также создавать благоприятный психологический климат в классе, поставить каждого ученика в ситуацию успеха, в полной мере раскрыть его способности, избежать перегрузки при подготовке домашнего задания и на уроке.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/>
            </a:r>
            <a:br>
              <a:rPr lang="ru-RU" dirty="0">
                <a:latin typeface="+mn-lt"/>
                <a:cs typeface="+mn-cs"/>
              </a:rPr>
            </a:br>
            <a:endParaRPr lang="ru-RU" dirty="0">
              <a:latin typeface="+mn-lt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105716">
            <a:off x="184150" y="4086225"/>
            <a:ext cx="3346450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21344570">
            <a:off x="-28575" y="2971800"/>
            <a:ext cx="2524125" cy="1066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      внимание!</a:t>
            </a:r>
          </a:p>
        </p:txBody>
      </p:sp>
      <p:pic>
        <p:nvPicPr>
          <p:cNvPr id="4506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2852738"/>
            <a:ext cx="5976938" cy="36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http://blog.visme.co/wp-content/uploads/2017/07/50-Beautiful-and-Minimalist-Presentation-Backgrounds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4213" y="2205038"/>
            <a:ext cx="7775575" cy="4092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Нельзя ребёнка научить чему – либо, нельзя развить его способности, если он сознательно и эмоционально не участвует в процессе обучения, воспитания. Поэтому в своей педагогической практике использую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системно-деятельностный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подход.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Передо мной, как учителем, стоит задача не только научить, но и заинтересовать обучающихся, сделать так, чтобы детям нравилось то, что они делают. Формирование положительной мотивации – это залог успеха в познании. Включение школьников в учебно-познавательную деятельность по достижению целей обучения, повышения мотивации к изучаемому предмету реализую с помощью средств активизации, в качестве которых выступают, наряду с применением приемов и методов обучения, современные образовательные технологии.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9250" y="333375"/>
            <a:ext cx="54006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Условия возникновения и становления педагогического опыта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58888" y="1341438"/>
            <a:ext cx="7129462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«Если ученик в школе не научился сам ничего творить, то и в жизни он будет только подражать, копировать» (Л.Н. Толстой)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://blog.visme.co/wp-content/uploads/2017/07/50-Beautiful-and-Minimalist-Presentation-Backgrounds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088" y="692150"/>
            <a:ext cx="7632700" cy="5264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Современные образовательные технологии обеспечивают: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ru-RU" sz="2000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успешное формирование научно - исторической картины мира;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познание окружающей действительности;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образования учащихся в соответствии с    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требованиями времени;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активизацию познавательной деятельности учащихся.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ru-RU" sz="2000" dirty="0">
              <a:solidFill>
                <a:schemeClr val="accent6">
                  <a:lumMod val="50000"/>
                </a:schemeClr>
              </a:solidFill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  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современных образовательных технологий помогает: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сделать изложение нового материала более увлекательным, наглядным и динамичным;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легко устанавливать обратную связь с учениками; 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повысить эффективность урока,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исключить монотонность в преподавании.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blog.visme.co/wp-content/uploads/2017/07/50-Beautiful-and-Minimalist-Presentation-Backgrounds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850" y="476250"/>
            <a:ext cx="8424863" cy="4124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Педагогическую технологию определяют как: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Совокупность приёмов – область педагогического знания, отражающего характеристики глубинных процессов педагогической деятельности, особенности их взаимодействия, управление которыми обеспечивает необходимую эффективность учебно-воспитательного процесса;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Совокупность форм, методов, приёмов и средств передачи социального опыта, а также техническое оснащение этого процесса;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 Совокупность способов организации учебно-познавательного процесса или последовательность определённых действий, операций, связанных с конкретной деятельностью учителя и направленных на достижение поставленных целей (технологическая цепочка).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06766" y="2789347"/>
            <a:ext cx="2669449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22225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Образовательные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22225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технологии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02271" y="1294947"/>
            <a:ext cx="253261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Технология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проблемного обучения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94282" y="3872965"/>
            <a:ext cx="132196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Игровые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технологии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36317" y="4519296"/>
            <a:ext cx="2695353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Технология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критического мышления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97476" y="1281410"/>
            <a:ext cx="312123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Технология педагогических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мастерских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8901" y="2743180"/>
            <a:ext cx="2604751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Технология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дифференцированного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обучения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91881" y="4519296"/>
            <a:ext cx="244827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Кейс – технология</a:t>
            </a:r>
            <a:endParaRPr lang="ru-RU" b="1" dirty="0">
              <a:ln w="12700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65886" y="2551289"/>
            <a:ext cx="2250361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Информационно 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коммуникационные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технологии</a:t>
            </a:r>
          </a:p>
        </p:txBody>
      </p:sp>
      <p:cxnSp>
        <p:nvCxnSpPr>
          <p:cNvPr id="13" name="Прямая со стрелкой 12"/>
          <p:cNvCxnSpPr>
            <a:cxnSpLocks/>
            <a:stCxn id="3" idx="2"/>
            <a:endCxn id="2" idx="0"/>
          </p:cNvCxnSpPr>
          <p:nvPr/>
        </p:nvCxnSpPr>
        <p:spPr>
          <a:xfrm>
            <a:off x="4568579" y="2218277"/>
            <a:ext cx="172912" cy="5710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cxnSpLocks/>
          </p:cNvCxnSpPr>
          <p:nvPr/>
        </p:nvCxnSpPr>
        <p:spPr>
          <a:xfrm flipH="1" flipV="1">
            <a:off x="6065539" y="3603192"/>
            <a:ext cx="1449510" cy="5598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cxnSpLocks/>
            <a:stCxn id="6" idx="2"/>
          </p:cNvCxnSpPr>
          <p:nvPr/>
        </p:nvCxnSpPr>
        <p:spPr>
          <a:xfrm flipH="1">
            <a:off x="6099662" y="1927741"/>
            <a:ext cx="1358434" cy="8616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cxnSpLocks/>
          </p:cNvCxnSpPr>
          <p:nvPr/>
        </p:nvCxnSpPr>
        <p:spPr>
          <a:xfrm>
            <a:off x="2973863" y="3204844"/>
            <a:ext cx="423114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cxnSpLocks/>
            <a:stCxn id="5" idx="0"/>
          </p:cNvCxnSpPr>
          <p:nvPr/>
        </p:nvCxnSpPr>
        <p:spPr>
          <a:xfrm flipV="1">
            <a:off x="2083994" y="3635194"/>
            <a:ext cx="1322772" cy="8841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cxnSpLocks/>
            <a:stCxn id="9" idx="1"/>
            <a:endCxn id="2" idx="3"/>
          </p:cNvCxnSpPr>
          <p:nvPr/>
        </p:nvCxnSpPr>
        <p:spPr>
          <a:xfrm flipH="1">
            <a:off x="6076215" y="3012954"/>
            <a:ext cx="489671" cy="1918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cxnSpLocks/>
            <a:stCxn id="8" idx="0"/>
            <a:endCxn id="2" idx="2"/>
          </p:cNvCxnSpPr>
          <p:nvPr/>
        </p:nvCxnSpPr>
        <p:spPr>
          <a:xfrm flipV="1">
            <a:off x="4716017" y="3620344"/>
            <a:ext cx="25474" cy="8989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528327" y="1281410"/>
            <a:ext cx="253261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Технология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личностно – ориентированного обучения</a:t>
            </a:r>
          </a:p>
        </p:txBody>
      </p:sp>
      <p:cxnSp>
        <p:nvCxnSpPr>
          <p:cNvPr id="55" name="Прямая со стрелкой 54"/>
          <p:cNvCxnSpPr>
            <a:cxnSpLocks/>
          </p:cNvCxnSpPr>
          <p:nvPr/>
        </p:nvCxnSpPr>
        <p:spPr>
          <a:xfrm>
            <a:off x="3026412" y="2480908"/>
            <a:ext cx="405258" cy="3239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5" name="Прямоугольник 64"/>
          <p:cNvSpPr/>
          <p:nvPr/>
        </p:nvSpPr>
        <p:spPr>
          <a:xfrm>
            <a:off x="6012160" y="4509120"/>
            <a:ext cx="158417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Проектная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</a:rPr>
              <a:t>технология</a:t>
            </a:r>
          </a:p>
        </p:txBody>
      </p:sp>
      <p:cxnSp>
        <p:nvCxnSpPr>
          <p:cNvPr id="66" name="Прямая со стрелкой 65"/>
          <p:cNvCxnSpPr>
            <a:cxnSpLocks/>
          </p:cNvCxnSpPr>
          <p:nvPr/>
        </p:nvCxnSpPr>
        <p:spPr>
          <a:xfrm flipH="1" flipV="1">
            <a:off x="5730002" y="3666510"/>
            <a:ext cx="771410" cy="8221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755650" y="404813"/>
            <a:ext cx="763270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условиях реализации требований ФГОС наиболее актуальными становятся технологии: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http://blog.visme.co/wp-content/uploads/2017/07/50-Beautiful-and-Minimalist-Presentation-Backgrounds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2988" y="188913"/>
            <a:ext cx="6842125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своей практике, для повышения мотивации учащихся, я использую следующие современные образовательные технологии или их элементы: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388" y="1700213"/>
            <a:ext cx="5329237" cy="4216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Технология  личностно – ориентированного  обучения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Данная технология предполагает  признание ученика главной действующей фигурой всего образовательного процесса. Технология личностно-ориентированного обучения имеет целью всестороннее развитие личности школьника, то есть комплексное и равномерное развитие интеллектуального, эмоционально-волевого, ценностно-мотивационного компонентов личности.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http://blog.visme.co/wp-content/uploads/2017/07/50-Beautiful-and-Minimalist-Presentation-Backgrounds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0113" y="476250"/>
            <a:ext cx="7488237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Один из приемов технологии личностно-ориентированного обучения, который использую в своей педагогической деятельности - групповая работа. Именно групповая работа лучше всего помогает развитию коммуникативных способностей учащихся и способствует повышению мотивации к учению. При групповой работе учение превращается из индивидуальной деятельности каждого учащегося в совместный труд.</a:t>
            </a: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2609850"/>
            <a:ext cx="3044825" cy="40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http://blog.visme.co/wp-content/uploads/2017/07/50-Beautiful-and-Minimalist-Presentation-Backgrounds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0113" y="476250"/>
            <a:ext cx="74882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4213" y="1125538"/>
            <a:ext cx="7848600" cy="16303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Дифференцированный    процесс   обучения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–  это широкое использование различных  форм, методов обучения  и организации учебной деятельности на основе   результатов   психолого-педагогической    диагностики         учебных возможностей,  склонностей,  способностей  учащихся. </a:t>
            </a:r>
          </a:p>
        </p:txBody>
      </p:sp>
      <p:sp>
        <p:nvSpPr>
          <p:cNvPr id="21509" name="Rectangle 1"/>
          <p:cNvSpPr>
            <a:spLocks noChangeArrowheads="1"/>
          </p:cNvSpPr>
          <p:nvPr/>
        </p:nvSpPr>
        <p:spPr bwMode="auto">
          <a:xfrm>
            <a:off x="539750" y="2917825"/>
            <a:ext cx="5545138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0975"/>
            <a:r>
              <a:rPr lang="ru-RU" sz="2000" b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В своей работе я использую следующие приемы дифференциации:</a:t>
            </a:r>
          </a:p>
          <a:p>
            <a:pPr indent="180975" eaLnBrk="0" hangingPunct="0">
              <a:buFontTx/>
              <a:buChar char="•"/>
            </a:pPr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групповые формы проведения урока;</a:t>
            </a:r>
          </a:p>
          <a:p>
            <a:pPr indent="180975" eaLnBrk="0" hangingPunct="0">
              <a:buFontTx/>
              <a:buChar char="•"/>
            </a:pPr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подбор разноуровневых заданий на уроках;</a:t>
            </a:r>
          </a:p>
          <a:p>
            <a:pPr indent="180975" eaLnBrk="0" hangingPunct="0">
              <a:buFontTx/>
              <a:buChar char="•"/>
            </a:pPr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подбор разноуровневых домашних заданий;</a:t>
            </a:r>
          </a:p>
          <a:p>
            <a:pPr indent="180975" eaLnBrk="0" hangingPunct="0">
              <a:buFontTx/>
              <a:buChar char="•"/>
            </a:pPr>
            <a:r>
              <a:rPr lang="ru-RU" sz="2000" b="1" i="1">
                <a:solidFill>
                  <a:srgbClr val="232D47"/>
                </a:solidFill>
                <a:latin typeface="Times New Roman" pitchFamily="18" charset="0"/>
                <a:cs typeface="Times New Roman" pitchFamily="18" charset="0"/>
              </a:rPr>
              <a:t>использование карточек – памяток, карточек – помощниц с различными видами помощи: показ способа  решения,  образец оформления записи, схемы, таблицы, наглядные опоры, вспомогательные наводящие вопросы, начало решения задачи или его план.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188640"/>
            <a:ext cx="72008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Технология дифференцированного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27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обучения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1" name="Picture 4" descr="https://avatars.mds.yandex.net/get-marketpic/210413/market_z7La1WH4Qi8mRhywMDOPRg/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30826">
            <a:off x="6062663" y="3378200"/>
            <a:ext cx="2708275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46F750D5AEE7D4DACCCBB8C810D84A5" ma:contentTypeVersion="1" ma:contentTypeDescription="Создание документа." ma:contentTypeScope="" ma:versionID="0b0884f0a6fdc6abaf1fd5a7a061bdca">
  <xsd:schema xmlns:xsd="http://www.w3.org/2001/XMLSchema" xmlns:xs="http://www.w3.org/2001/XMLSchema" xmlns:p="http://schemas.microsoft.com/office/2006/metadata/properties" xmlns:ns2="369ecff9-9d91-49ad-b6c8-2386e6911df0" targetNamespace="http://schemas.microsoft.com/office/2006/metadata/properties" ma:root="true" ma:fieldsID="d85fbe5c3a93874a9365f7fd965c4f7b" ns2:_="">
    <xsd:import namespace="369ecff9-9d91-49ad-b6c8-2386e6911d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ecff9-9d91-49ad-b6c8-2386e6911df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69ecff9-9d91-49ad-b6c8-2386e6911df0">SWXKEJWT4FA5-1370150554-1000</_dlc_DocId>
    <_dlc_DocIdUrl xmlns="369ecff9-9d91-49ad-b6c8-2386e6911df0">
      <Url>http://edu-sps.koiro.local/MR/Mant-Shul/1/_layouts/15/DocIdRedir.aspx?ID=SWXKEJWT4FA5-1370150554-1000</Url>
      <Description>SWXKEJWT4FA5-1370150554-1000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8F735DCC-E77E-480C-87EC-EE3075CF28D4}"/>
</file>

<file path=customXml/itemProps2.xml><?xml version="1.0" encoding="utf-8"?>
<ds:datastoreItem xmlns:ds="http://schemas.openxmlformats.org/officeDocument/2006/customXml" ds:itemID="{A7D61CFD-0837-4303-955E-2DE66DDAC4A1}"/>
</file>

<file path=customXml/itemProps3.xml><?xml version="1.0" encoding="utf-8"?>
<ds:datastoreItem xmlns:ds="http://schemas.openxmlformats.org/officeDocument/2006/customXml" ds:itemID="{BEECC2B8-4161-4C51-80EB-1D61D2E40FD6}"/>
</file>

<file path=customXml/itemProps4.xml><?xml version="1.0" encoding="utf-8"?>
<ds:datastoreItem xmlns:ds="http://schemas.openxmlformats.org/officeDocument/2006/customXml" ds:itemID="{22028CD1-7ACD-4160-9577-3674BF2EE332}"/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2420</TotalTime>
  <Words>1030</Words>
  <Application>Microsoft Office PowerPoint</Application>
  <PresentationFormat>Экран (4:3)</PresentationFormat>
  <Paragraphs>128</Paragraphs>
  <Slides>24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Солнцестояние</vt:lpstr>
      <vt:lpstr>PDF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«Синквейн»</vt:lpstr>
      <vt:lpstr> Таблица  «Знаю, Хочу узнать, Узнал» 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Владелец</cp:lastModifiedBy>
  <cp:revision>122</cp:revision>
  <dcterms:created xsi:type="dcterms:W3CDTF">2018-08-07T15:57:43Z</dcterms:created>
  <dcterms:modified xsi:type="dcterms:W3CDTF">2020-02-14T10:21:10Z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725284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D6.2.8</vt:lpwstr>
  </property>
  <property fmtid="{D5CDD505-2E9C-101B-9397-08002B2CF9AE}" pid="5" name="ContentTypeId">
    <vt:lpwstr>0x010100446F750D5AEE7D4DACCCBB8C810D84A5</vt:lpwstr>
  </property>
  <property fmtid="{D5CDD505-2E9C-101B-9397-08002B2CF9AE}" pid="6" name="_dlc_DocIdItemGuid">
    <vt:lpwstr>f17d1c7f-5804-4265-9404-570f64f6f555</vt:lpwstr>
  </property>
</Properties>
</file>