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9" r:id="rId2"/>
    <p:sldId id="287" r:id="rId3"/>
    <p:sldId id="288" r:id="rId4"/>
    <p:sldId id="281" r:id="rId5"/>
    <p:sldId id="259" r:id="rId6"/>
    <p:sldId id="265" r:id="rId7"/>
    <p:sldId id="289" r:id="rId8"/>
    <p:sldId id="290" r:id="rId9"/>
    <p:sldId id="272" r:id="rId10"/>
    <p:sldId id="291" r:id="rId11"/>
    <p:sldId id="257" r:id="rId12"/>
    <p:sldId id="269" r:id="rId13"/>
    <p:sldId id="285" r:id="rId14"/>
    <p:sldId id="292" r:id="rId15"/>
    <p:sldId id="293" r:id="rId16"/>
    <p:sldId id="294" r:id="rId17"/>
    <p:sldId id="295" r:id="rId18"/>
    <p:sldId id="274" r:id="rId19"/>
    <p:sldId id="296" r:id="rId20"/>
    <p:sldId id="297" r:id="rId21"/>
    <p:sldId id="298" r:id="rId2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405"/>
    <a:srgbClr val="EDB214"/>
    <a:srgbClr val="E4A805"/>
    <a:srgbClr val="996721"/>
    <a:srgbClr val="DBA005"/>
    <a:srgbClr val="715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94660"/>
  </p:normalViewPr>
  <p:slideViewPr>
    <p:cSldViewPr>
      <p:cViewPr varScale="1">
        <p:scale>
          <a:sx n="92" d="100"/>
          <a:sy n="92" d="100"/>
        </p:scale>
        <p:origin x="51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D5CBB4-CC9F-40DA-B9C7-9017E7CE8382}" type="datetimeFigureOut">
              <a:rPr lang="fr-FR"/>
              <a:pPr>
                <a:defRPr/>
              </a:pPr>
              <a:t>08/01/2020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 smtClean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BBEB72-6ECC-433D-92A1-6029EB26A92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875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CA" smtClean="0"/>
          </a:p>
        </p:txBody>
      </p:sp>
      <p:sp>
        <p:nvSpPr>
          <p:cNvPr id="819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5AE10E-D0DC-41B2-A188-26980EF30385}" type="slidenum">
              <a:rPr lang="fr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fr-CA" smtClean="0"/>
          </a:p>
        </p:txBody>
      </p:sp>
    </p:spTree>
    <p:extLst>
      <p:ext uri="{BB962C8B-B14F-4D97-AF65-F5344CB8AC3E}">
        <p14:creationId xmlns:p14="http://schemas.microsoft.com/office/powerpoint/2010/main" val="4001712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6BC6D-854F-4D46-B1E3-7341672C18D2}" type="datetime1">
              <a:rPr lang="fr-FR" smtClean="0"/>
              <a:t>08/01/2020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5A422-144C-439A-9C5F-233570CDDD9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AA8D1-4703-4E5F-AA00-E87E8F99CBBE}" type="datetime1">
              <a:rPr lang="fr-FR" smtClean="0"/>
              <a:t>08/01/2020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43497-286C-41F1-AE56-5F269D3040D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419EA-BACC-452A-9810-5E5189C8FC5E}" type="datetime1">
              <a:rPr lang="fr-FR" smtClean="0"/>
              <a:t>08/01/2020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46A2F-5F94-47E0-A80C-3B323F478C8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D1091-EDB4-43BE-837C-7A30692C23B8}" type="datetime1">
              <a:rPr lang="fr-FR" smtClean="0"/>
              <a:t>08/01/2020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4EE94-7494-48E1-87EB-6F3CEFB86E1C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55D31-0E84-43B0-BEB1-143254D82E28}" type="datetime1">
              <a:rPr lang="fr-FR" smtClean="0"/>
              <a:t>08/01/2020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A243B-4B59-47EF-AAE5-ACE682A1D7B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321E7-7723-4BCB-B6C2-8806CAD065B5}" type="datetime1">
              <a:rPr lang="fr-FR" smtClean="0"/>
              <a:t>08/01/2020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54941-E608-4201-8DC4-E761D7A83B6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D605E-D585-466B-9A33-FAD1EA03C355}" type="datetime1">
              <a:rPr lang="fr-FR" smtClean="0"/>
              <a:t>08/01/2020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EB871-73A9-417D-B2F8-FFFDBEB0008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F0FE1-6E92-48C8-BED6-C5207D954717}" type="datetime1">
              <a:rPr lang="fr-FR" smtClean="0"/>
              <a:t>08/01/2020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3D606-1C21-4748-BAC9-C99BE842D91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12B1-9FA4-4BC1-A1A0-B472E2AD7CAA}" type="datetime1">
              <a:rPr lang="fr-FR" smtClean="0"/>
              <a:t>08/01/2020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C5B67-3D90-4654-8DFD-5685D95908C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FF1F0-D3F3-44B4-9442-850A8A74AAD7}" type="datetime1">
              <a:rPr lang="fr-FR" smtClean="0"/>
              <a:t>08/01/2020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EF280-8147-4AF6-B897-5C9008DE735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A4FAC-8845-4B48-9D35-3C4183AA8E90}" type="datetime1">
              <a:rPr lang="fr-FR" smtClean="0"/>
              <a:t>08/01/2020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06D85-A3C2-4D92-A366-3478D7E3581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417CD5-46A6-4EA4-A93B-2332285E48E9}" type="datetime1">
              <a:rPr lang="fr-FR" smtClean="0"/>
              <a:t>08/01/2020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0214F1-3F5B-4C17-AEEF-45AF18469DA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14" r="2907" b="5499"/>
          <a:stretch/>
        </p:blipFill>
        <p:spPr>
          <a:xfrm>
            <a:off x="-18029" y="-6168"/>
            <a:ext cx="9180058" cy="685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37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213801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экономики-поддержание и продолжение жизни общества.</a:t>
            </a:r>
            <a:endParaRPr lang="fr-CA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454535"/>
          </a:xfrm>
        </p:spPr>
        <p:txBody>
          <a:bodyPr/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Вывод: таким образом экономические или же материальные блага – это продукты питания, предметы, товары и услуги, удовлетворяющие человеческие потребности.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4EE94-7494-48E1-87EB-6F3CEFB86E1C}" type="slidenum">
              <a:rPr lang="fr-CA" smtClean="0"/>
              <a:pPr>
                <a:defRPr/>
              </a:pPr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929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42910" y="0"/>
            <a:ext cx="8043890" cy="1142984"/>
          </a:xfrm>
        </p:spPr>
        <p:txBody>
          <a:bodyPr/>
          <a:lstStyle/>
          <a:p>
            <a:endParaRPr lang="fr-CA" dirty="0" smtClean="0">
              <a:solidFill>
                <a:srgbClr val="996721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542928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Формы организации (ведения) хозяйства: 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fr-CA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892677"/>
            <a:ext cx="2714644" cy="1143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Натуральное хозяйство 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2906369"/>
            <a:ext cx="2714644" cy="1143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Товарное хозяйство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285984" y="1785902"/>
            <a:ext cx="142876" cy="1000132"/>
          </a:xfrm>
          <a:prstGeom prst="downArrow">
            <a:avLst/>
          </a:prstGeom>
          <a:solidFill>
            <a:srgbClr val="E4A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715140" y="1785902"/>
            <a:ext cx="142876" cy="107157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4EE94-7494-48E1-87EB-6F3CEFB86E1C}" type="slidenum">
              <a:rPr lang="fr-CA" smtClean="0"/>
              <a:pPr>
                <a:defRPr/>
              </a:pPr>
              <a:t>11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3143272"/>
          </a:xfrm>
        </p:spPr>
        <p:txBody>
          <a:bodyPr/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Натуральное хозяйство-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способ организации жизни людей, при котором всё необходимое для жизнедеятельности производится ими самими и только для собственного потребления. </a:t>
            </a:r>
            <a:r>
              <a:rPr lang="fr-CA" sz="3200" b="1" dirty="0" smtClean="0">
                <a:solidFill>
                  <a:srgbClr val="9967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CA" sz="3200" b="1" dirty="0" smtClean="0">
                <a:solidFill>
                  <a:srgbClr val="996721"/>
                </a:solidFill>
                <a:latin typeface="Times New Roman" pitchFamily="18" charset="0"/>
                <a:cs typeface="Times New Roman" pitchFamily="18" charset="0"/>
              </a:rPr>
            </a:br>
            <a:endParaRPr lang="fr-CA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454535"/>
          </a:xfrm>
        </p:spPr>
        <p:txBody>
          <a:bodyPr/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Wingdings" pitchFamily="2" charset="2"/>
              <a:buChar char="Ø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museum.fondpotanin.ru/upload/iblock/c59/plug%20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19558"/>
            <a:ext cx="3917922" cy="2938442"/>
          </a:xfrm>
          <a:prstGeom prst="rect">
            <a:avLst/>
          </a:prstGeom>
          <a:noFill/>
        </p:spPr>
      </p:pic>
      <p:pic>
        <p:nvPicPr>
          <p:cNvPr id="32772" name="Picture 4" descr="http://cs406216.vk.me/v406216595/1c8d/-VEz_l9DFr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00235" y="4000505"/>
            <a:ext cx="4943765" cy="2857496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4EE94-7494-48E1-87EB-6F3CEFB86E1C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572560" cy="3429024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Товарное хозяйство-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способ организации экономической жизни общества, при котором люди, специализируясь в определённых видах деятельности, производят товары и оказывают услуги  для обмена друг с другом.</a:t>
            </a:r>
            <a:r>
              <a:rPr lang="fr-CA" sz="3200" b="1" dirty="0" smtClean="0">
                <a:solidFill>
                  <a:srgbClr val="9967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CA" sz="3200" b="1" dirty="0" smtClean="0">
                <a:solidFill>
                  <a:srgbClr val="996721"/>
                </a:solidFill>
                <a:latin typeface="Times New Roman" pitchFamily="18" charset="0"/>
                <a:cs typeface="Times New Roman" pitchFamily="18" charset="0"/>
              </a:rPr>
            </a:br>
            <a:endParaRPr lang="fr-CA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428596" y="3286124"/>
            <a:ext cx="8229600" cy="50006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nternetgeo.info/image12/10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571876"/>
            <a:ext cx="4071966" cy="3053975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4EE94-7494-48E1-87EB-6F3CEFB86E1C}" type="slidenum">
              <a:rPr lang="fr-CA" smtClean="0"/>
              <a:pPr>
                <a:defRPr/>
              </a:pPr>
              <a:t>13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642910" y="0"/>
            <a:ext cx="8043890" cy="1142984"/>
          </a:xfrm>
        </p:spPr>
        <p:txBody>
          <a:bodyPr/>
          <a:lstStyle/>
          <a:p>
            <a:endParaRPr lang="fr-CA" dirty="0" smtClean="0">
              <a:solidFill>
                <a:srgbClr val="996721"/>
              </a:solidFill>
            </a:endParaRPr>
          </a:p>
        </p:txBody>
      </p:sp>
      <p:sp>
        <p:nvSpPr>
          <p:cNvPr id="3075" name="Espace réservé du contenu 2"/>
          <p:cNvSpPr>
            <a:spLocks noGrp="1"/>
          </p:cNvSpPr>
          <p:nvPr>
            <p:ph idx="1"/>
          </p:nvPr>
        </p:nvSpPr>
        <p:spPr>
          <a:xfrm>
            <a:off x="357158" y="1142984"/>
            <a:ext cx="8329642" cy="5429288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Формы организации (ведения) хозяйства: 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производится для собственного потребления                                     производство для продажи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нет обмена продуктами и услугами                                                                   есть обмен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низкая производительность                                                         высокая производительность</a:t>
            </a:r>
            <a:endParaRPr lang="fr-CA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892677"/>
            <a:ext cx="2714644" cy="1143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Натуральное хозяйство 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2906369"/>
            <a:ext cx="2714644" cy="114300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Товарное хозяйство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285984" y="1785902"/>
            <a:ext cx="142876" cy="1000132"/>
          </a:xfrm>
          <a:prstGeom prst="downArrow">
            <a:avLst/>
          </a:prstGeom>
          <a:solidFill>
            <a:srgbClr val="E4A8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715140" y="1785902"/>
            <a:ext cx="142876" cy="107157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4EE94-7494-48E1-87EB-6F3CEFB86E1C}" type="slidenum">
              <a:rPr lang="fr-CA" smtClean="0"/>
              <a:pPr>
                <a:defRPr/>
              </a:pPr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9422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29618" cy="1296974"/>
          </a:xfrm>
        </p:spPr>
        <p:txBody>
          <a:bodyPr/>
          <a:lstStyle/>
          <a:p>
            <a:pPr algn="l"/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600201"/>
            <a:ext cx="3034680" cy="1468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Натуральное хозяйство 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1600201"/>
            <a:ext cx="3096344" cy="14687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Товарное хозяйство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123728" y="3212976"/>
            <a:ext cx="1656184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427984" y="3212976"/>
            <a:ext cx="1944216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19327" y="4365104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более успешна?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4EE94-7494-48E1-87EB-6F3CEFB86E1C}" type="slidenum">
              <a:rPr lang="fr-CA" smtClean="0"/>
              <a:pPr>
                <a:defRPr/>
              </a:pPr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876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Вывод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Товарное хозяйство в современном мире успешнее решает цели экономики. Удовлетворяет потребности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4EE94-7494-48E1-87EB-6F3CEFB86E1C}" type="slidenum">
              <a:rPr lang="fr-CA" smtClean="0"/>
              <a:pPr>
                <a:defRPr/>
              </a:pPr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04190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hsn.ru/assets/images/all_head/IMG_043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9512" y="1772817"/>
            <a:ext cx="4685257" cy="3096344"/>
          </a:xfrm>
          <a:prstGeom prst="rect">
            <a:avLst/>
          </a:prstGeom>
          <a:noFill/>
        </p:spPr>
      </p:pic>
      <p:pic>
        <p:nvPicPr>
          <p:cNvPr id="5" name="Picture 4" descr="http://patriot-dnipro.ru/files/2011/03/19/prava/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1801162"/>
            <a:ext cx="3148972" cy="3067999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4EE94-7494-48E1-87EB-6F3CEFB86E1C}" type="slidenum">
              <a:rPr lang="fr-CA" smtClean="0"/>
              <a:pPr>
                <a:defRPr/>
              </a:pPr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40672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участники экономики</a:t>
            </a:r>
            <a:endParaRPr lang="fr-CA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285720" y="1285860"/>
            <a:ext cx="8401080" cy="557214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Производитель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000240"/>
            <a:ext cx="3500462" cy="20002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одитель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тот, кто участвует в создании товаров или указании услуг.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2" y="2071678"/>
            <a:ext cx="3429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тот,  кто участвует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 создании товаров или указании услуг.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14876" y="2000240"/>
            <a:ext cx="3929090" cy="20002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тот, кто использует товары и услуги для удовлетворения своих потребностей.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1285860"/>
            <a:ext cx="32147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Потребитель </a:t>
            </a:r>
            <a:endParaRPr lang="ru-RU" sz="3200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500298" y="857232"/>
            <a:ext cx="71438" cy="50006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6143636" y="857232"/>
            <a:ext cx="71438" cy="500066"/>
          </a:xfrm>
          <a:prstGeom prst="downArrow">
            <a:avLst>
              <a:gd name="adj1" fmla="val 50000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http://www.hsn.ru/assets/images/all_head/IMG_04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86256"/>
            <a:ext cx="3537120" cy="2337575"/>
          </a:xfrm>
          <a:prstGeom prst="rect">
            <a:avLst/>
          </a:prstGeom>
          <a:noFill/>
        </p:spPr>
      </p:pic>
      <p:pic>
        <p:nvPicPr>
          <p:cNvPr id="11268" name="Picture 4" descr="http://patriot-dnipro.ru/files/2011/03/19/prava/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291767"/>
            <a:ext cx="2428892" cy="2366435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4EE94-7494-48E1-87EB-6F3CEFB86E1C}" type="slidenum">
              <a:rPr lang="fr-CA" smtClean="0"/>
              <a:pPr>
                <a:defRPr/>
              </a:pPr>
              <a:t>18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realguy.ru/wp-content/uploads/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12" y="15135"/>
            <a:ext cx="7499176" cy="499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2412" y="5157193"/>
            <a:ext cx="2669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Потребитель:</a:t>
            </a:r>
          </a:p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Рациональный выбор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4088" y="5157193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Производитель: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Запросы и потребности потребителя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4EE94-7494-48E1-87EB-6F3CEFB86E1C}" type="slidenum">
              <a:rPr lang="fr-CA" smtClean="0"/>
              <a:pPr>
                <a:defRPr/>
              </a:pPr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800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348880"/>
            <a:ext cx="7772400" cy="1470025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Проблема урока: для чего человеку нужна экономика?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5A422-144C-439A-9C5F-233570CDDD9A}" type="slidenum">
              <a:rPr lang="fr-CA" smtClean="0"/>
              <a:pPr>
                <a:defRPr/>
              </a:pPr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188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чего человеку и обществу нужна экономика?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4EE94-7494-48E1-87EB-6F3CEFB86E1C}" type="slidenum">
              <a:rPr lang="fr-CA" smtClean="0"/>
              <a:pPr>
                <a:defRPr/>
              </a:pPr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1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sz="6600" dirty="0" smtClean="0">
              <a:solidFill>
                <a:srgbClr val="E444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600" dirty="0" smtClean="0">
                <a:solidFill>
                  <a:srgbClr val="E444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урок!!!</a:t>
            </a:r>
            <a:endParaRPr lang="ru-RU" sz="6600" dirty="0">
              <a:solidFill>
                <a:srgbClr val="E444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4EE94-7494-48E1-87EB-6F3CEFB86E1C}" type="slidenum">
              <a:rPr lang="fr-CA" smtClean="0"/>
              <a:pPr>
                <a:defRPr/>
              </a:pPr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13185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3744416"/>
          </a:xfrm>
        </p:spPr>
        <p:txBody>
          <a:bodyPr/>
          <a:lstStyle/>
          <a:p>
            <a:r>
              <a:rPr lang="ru-RU" sz="6000" dirty="0" smtClean="0">
                <a:solidFill>
                  <a:srgbClr val="FF0000"/>
                </a:solidFill>
              </a:rPr>
              <a:t>Цель: </a:t>
            </a:r>
            <a:r>
              <a:rPr lang="ru-RU" sz="6000" dirty="0" smtClean="0">
                <a:solidFill>
                  <a:srgbClr val="0070C0"/>
                </a:solidFill>
              </a:rPr>
              <a:t>объяснить</a:t>
            </a:r>
            <a:r>
              <a:rPr lang="ru-RU" sz="6000" dirty="0" smtClean="0">
                <a:solidFill>
                  <a:srgbClr val="FF0000"/>
                </a:solidFill>
              </a:rPr>
              <a:t> </a:t>
            </a:r>
            <a:r>
              <a:rPr lang="ru-RU" sz="6000" dirty="0" smtClean="0">
                <a:solidFill>
                  <a:srgbClr val="FF0000"/>
                </a:solidFill>
              </a:rPr>
              <a:t>для чего человеку нужна экономика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5A422-144C-439A-9C5F-233570CDDD9A}" type="slidenum">
              <a:rPr lang="fr-CA" smtClean="0"/>
              <a:pPr>
                <a:defRPr/>
              </a:pPr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6911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fr-CA" sz="3200" dirty="0" smtClean="0">
              <a:solidFill>
                <a:srgbClr val="99672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883031"/>
          </a:xfrm>
        </p:spPr>
        <p:txBody>
          <a:bodyPr/>
          <a:lstStyle/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2" name="AutoShape 12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28662" y="857232"/>
            <a:ext cx="73581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урока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Что такое экономика.</a:t>
            </a:r>
          </a:p>
          <a:p>
            <a:pPr marL="342900" indent="-34290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pPr marL="342900" indent="-34290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2. Натуральное и товарное хозяйство</a:t>
            </a:r>
          </a:p>
          <a:p>
            <a:pPr marL="342900" indent="-342900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3. Основные участники экономики</a:t>
            </a:r>
          </a:p>
          <a:p>
            <a:pPr marL="342900" indent="-342900"/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4EE94-7494-48E1-87EB-6F3CEFB86E1C}" type="slidenum">
              <a:rPr lang="fr-CA" smtClean="0"/>
              <a:pPr>
                <a:defRPr/>
              </a:pPr>
              <a:t>4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экономика?</a:t>
            </a:r>
            <a:endParaRPr lang="fr-CA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3117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Эконо́мика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в переводе с древнегреческого:  «дом» и  «правило», «закон»,  буквально - «правила ведения хозяйства»</a:t>
            </a:r>
          </a:p>
          <a:p>
            <a:pPr>
              <a:buNone/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/>
              <a:t> </a:t>
            </a:r>
            <a:endParaRPr lang="fr-CA" sz="2800" b="1" dirty="0" smtClean="0">
              <a:solidFill>
                <a:srgbClr val="99672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www.vseodetyah.com/editorfiles/igra-monopoliya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500570"/>
            <a:ext cx="3476616" cy="2169409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4EE94-7494-48E1-87EB-6F3CEFB86E1C}" type="slidenum">
              <a:rPr lang="fr-CA" smtClean="0"/>
              <a:pPr>
                <a:defRPr/>
              </a:pPr>
              <a:t>5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Хозяйственная                   Область знаний</a:t>
            </a:r>
            <a:r>
              <a:rPr lang="fr-CA" sz="3200" b="1" dirty="0" smtClean="0">
                <a:solidFill>
                  <a:srgbClr val="9967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CA" sz="3200" b="1" dirty="0" smtClean="0">
                <a:solidFill>
                  <a:srgbClr val="996721"/>
                </a:solidFill>
                <a:latin typeface="Times New Roman" pitchFamily="18" charset="0"/>
                <a:cs typeface="Times New Roman" pitchFamily="18" charset="0"/>
              </a:rPr>
            </a:br>
            <a:endParaRPr lang="fr-CA" sz="3200" dirty="0" smtClean="0">
              <a:solidFill>
                <a:srgbClr val="99672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88303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деятельность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214546" y="1285860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5572132" y="1285860"/>
            <a:ext cx="842962" cy="842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AutoShape 2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2" name="AutoShape 12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6" descr="смайлик с вопросо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05625" y="4357694"/>
            <a:ext cx="2238375" cy="2400301"/>
          </a:xfrm>
          <a:prstGeom prst="rect">
            <a:avLst/>
          </a:prstGeom>
          <a:noFill/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4EE94-7494-48E1-87EB-6F3CEFB86E1C}" type="slidenum">
              <a:rPr lang="fr-CA" smtClean="0"/>
              <a:pPr>
                <a:defRPr/>
              </a:pPr>
              <a:t>6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846138"/>
            <a:ext cx="8229600" cy="3883031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Экономика – это хозяйственная деятельность, обеспечивающая удовлетворение потребностей людей и общества.</a:t>
            </a:r>
            <a:endParaRPr lang="ru-RU" sz="44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2" name="AutoShape 2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2" name="AutoShape 12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4EE94-7494-48E1-87EB-6F3CEFB86E1C}" type="slidenum">
              <a:rPr lang="fr-CA" smtClean="0"/>
              <a:pPr>
                <a:defRPr/>
              </a:pPr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69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Экономика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Хозяйственная                   Область знаний</a:t>
            </a:r>
            <a:r>
              <a:rPr lang="fr-CA" sz="3200" b="1" dirty="0" smtClean="0">
                <a:solidFill>
                  <a:srgbClr val="99672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CA" sz="3200" b="1" dirty="0" smtClean="0">
                <a:solidFill>
                  <a:srgbClr val="996721"/>
                </a:solidFill>
                <a:latin typeface="Times New Roman" pitchFamily="18" charset="0"/>
                <a:cs typeface="Times New Roman" pitchFamily="18" charset="0"/>
              </a:rPr>
            </a:br>
            <a:endParaRPr lang="fr-CA" sz="3200" dirty="0" smtClean="0">
              <a:solidFill>
                <a:srgbClr val="99672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417733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деятельность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Воспроизводство продукта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Производство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Распределение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Обмен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Потребление</a:t>
            </a:r>
          </a:p>
          <a:p>
            <a:pPr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214546" y="1285860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5572132" y="1285860"/>
            <a:ext cx="842962" cy="8429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2" name="AutoShape 2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4" name="AutoShape 4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8" name="AutoShape 8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0" name="AutoShape 10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2" name="AutoShape 12" descr="data:image/jpeg;base64,/9j/4AAQSkZJRgABAQAAAQABAAD/2wCEAAkGBxQTEBUUExQWFRUWGB0YGBYXGBceGRoYGRgZHBocHBwYHCggIBwmHBkaITEhJykrLi4uGB8zODMsNygtLisBCgoKDg0OGxAQGzQkICQvLDgyLC8sLywsNDI3LCwsLDQsLDAsLDQsLCw0LCwsLCwsLCwsLCwsLCwsLDQsLCwsLP/AABEIALkBEQMBIgACEQEDEQH/xAAcAAEAAgMBAQEAAAAAAAAAAAAABQYBBAcDAgj/xABGEAACAQIEAwUFBQUECAcAAAABAhEAAwQSITEFQVEGEyJhcRQyQoGRI1JyobEHYpKi0YKywfAkM0NTg8LS4RVjZHOj0/H/xAAbAQEAAgMBAQAAAAAAAAAAAAAAAQQCAwUGB//EADERAAICAQMEAgADBgcAAAAAAAABAgMRBBIhEzFBUQVhIoGRQnGhsdHwFCQyM8Hh8f/aAAwDAQACEQMRAD8A7jWDWa+LqyCAYJG9AaN7jdhQSbggGC0EqNYMsBAg766VvqwIkag86r/aK21nAtbs25ti2VaIzLbykMyqYDNEnUj51pY/iZsWcCmGdRbutbRWuak28mYkzEeFd9dSNq178dzPbnsW6s1WuGcfLPjbrsvs1hwiEDfKgLmfiOY5YHMVi7xbEe14e19movBrjJDG4ltAPebNEkkLoIBmCd6neiNjLLNKqeD41iLuNxWHU2/swiroYViuZ2OsvAZQBpr0reGIui4uFF3Pdym5cvFF8CZoUBRpmJ0E8lNFNMODRPTWarnZri127Zv96Vz2L1y0bkZVZUPvQCdhuPKozBdqbo4fir92O9tXbqKMsaJqsgE7DU+lOoidjLtWJqv4fid4WcLbeDir6Sxy+FYXNcYgHYSFHUla0+OYzF4awo71Lty5eS2jC3BOdhK5c0SFDHN+VHNdyFHnBbJpNUPiPaLFqceUa1lw4RbZyz9qwBCe94mJYCdADyqX4xx42l7suFurY71yq5mnYKlsSSWYHloAflHURPTZZZrNVnh3Gbly3hLea2cRftd5cdIZFChQ5XkTmYADbfpB2OzPErtx8TavEM1i7kFwCMylQwkbZhMGNKlTRDi0TtKicdjXe8cPZYI4TvHcrmyqSQoAmCxIO+wXzFbvD7dxbai663HG7quUH+zJj61lkjBszSarHariV6wneJdthhcQCzlBLqzqsanNmgnb86+cXxy8OJDDLky9wXyncuz5UluUBWYgCYIiaxc0jJQbWS00qBfE3rTJZN0Xb19yV8IVbaKJc5QZIGgE82E1pYbjN9LmNt3HVxhgji6VjwOjMQVXQkZdNpny1b0RsbLXNKpvC+0F+4eH2y1s3byNdxEAaIqbAA+E5mX5A1tcR4tefD4m/h3VEw+cLKhu8NkHvJM6LIKiNZUmm9E7GWiaTVV7UcevWuHDEWQodkVgIzGSATpp4QJJPlX3xfjtz2nB2cOR9s2a4SJIthMxAGwOqyeWYdadRBQbLPNKri8YujGYhXKCzYw/eNAMqxZiviO/2aknQVHY/j+Jt8JTEkoL1wLHhJAN1gEGUHoRr+VHNBQZdKVBtibgHtL3glhFLlFVSXUKdWbz3AXy1qOxnF8TbODusVK4m6LbWAuqh0ZlIaZzDLry3im9EKDZYcTxWzbcW7l1EcrmCswBKzEifOtu3cDCRqDVTucZcNjnu90UwqLl8Pu3u7LMsnU6Nb103qwcEa6cNaN6O9KKXgQMxEkAco2+VIyyw44RvUpSszEUpSgFeGNZwhNsBmGykxOuonkSJjzivesGgIHit67iLTWLVt7ZuAq9y4MoRTo0D4miYjTqa+27Pjv8K4YC3hbboqRJJZVWSZ5KvTmam6zWO3Pcy3eil2uyWIGBax3yd4b3fBsrZWbvhcOfWTMRpUhhuBX/AG/2q5eU/Yi1lVSPjDtEkwsgdT51ZKVHTRO9lM4h2eu2cO920c+ITENihlEZwT4re8n7OVHmBXvlnGW8Xh7tsrirQtZXDH3A7qVK8xLSpj1q2VrWsBaVs620VjPiCgHXfXzgVGz0N78kInAbysLaXUGGaWu+H7W5cZiznMCAA0jloBHpocQ7Gu64wK6j2i8joDOVVU2zcBjWXKEGOUVc6VLrTCm0VzHcGxHtVjEWrlqUtvadXVsuVyGBUKZ0KgRO1bON4M1y7hXa5IsO1xgR7zFSFiNspNTVKnaiNzKjd7KXO5yi4hZsZ7VcJU5WGYnJAM6QvP4a2bvAbwxd28lxYvWVtEuJZChbVQNDIY7xB61ZaVGxE72VWx2WbD3rFzClQtqybDJczaqTmzgr8WaSes1O8L4eLKkDVnYu7fedtz6bADkAK3aVKgl2Icm+5XhwjEJjbt63cti3eVAwZSXUpI8MEDYzrz5VNvaOQqGIMQG0JBjfpXtSpUUiG8kInCrlzufaSh7khvDP2jqIV2kaRvlHPnpWjxPsw7jGOHHe3sjWjBHdmyJt67+8NSOpq01iocEyd7RTLmIN32PGq627tubFy1cBjNeZFdDlkqwdBHL9ak+JdnTcw2Iti5lu4kjvLschAygfdCDKBPOpg4C0Xz92meZzZRMgQNfStioUPZLn6IC1wJ1xwvqyLbFhbIXL4hlaTB2EiBWvw/s5dS1cw7OrYd7r3JAIuFbjl2ttyiSRmG4Mab1aK8714KCWIAG5NNiI3srz8ExF21eW/ctMWS5bsqiFURXBALSSSYyjTbXea8sH2Zupfw9zvVPdWDbYkHMWYrmZdYEhQNRyqRxHaG2kFgwQ/HpAHUrObLt4ogTUwKdNdwrPRVOJ9lrtxcaBfA9qjKMp8MKq5WaZKwDoI941vYzgLXPZQzrlsXBcZQvhYqhCqonQAwwmdhU9WKbEN7KWvDSRjOG3HKpeDXMO37j6uo/A+sdHFSnBcK15LFy8yP3MhMgaDcWbZc59ZAzADlmO+lTWJwiXAA6KwBkZgDB6ia9LVoKoVQABoANgKhQ5Jc8lRxnZC81q+gvqTexIv6qQCouK2RyDLDIuXlpU/Ywt8XwxuA2e7jJlg94WmfwhdAKkqVkoJEOTZis0pWRiKUpQClKUApSlAKVg14Wcajs6KylkMOoOqkiRPyNAbFKUoBSlKAUpXyXoD6pVe4h2ww1twgY3HaYW2JmN9TAidJneK1U7YoRIBaDqFUgLG83LpRfpWLkl5MtrfgtdKpdz9oFtSM1tmU87Qe4fnCZR82qw8H47YxKZ7LhhtzBBG4IPOpUk+xDi13JOlKVJApSlAKwTSage0nHrVu1dtrfRb5RsigywaNNBzmg7ntxftJYsTneWG6qCSD5xoPnXNeJcWx16z7TcuZbRchbYKaTMaCTIGkk+cCta9jg90G4h7hARbtOt6fxNkWMx3JzEnn0rSwwAugnJdtBixsrcYNH4bgUaac9YrbC6qt5T5XL4yn9L7+ynqKNXYsKDS/j+9/R64x7dvunsXmuXCJcHk2mnzkiK6n2MxTNh+7uKVe0cpVtwpGZP5SB8q45fZWxMlHtWWbQrDZNR4TB8JiTGsRV6/Zvxd7mMxCtc73wDx8iLbkKQB1Dk+elZzn1IRUXnCy89+XwuOODTpq50WNTWM9vXB0qlfJaN61jxOzMd7bnpnWf1qudI26V8JcBEggjqK+qAzSlKAUpSgFKUoBSlKAUpSgPljXPuFcUIvtdEnMzPHMoxnL6hcseajrV24xcy2LpmPAYPmRA/M1RMPwM6fbsAI+Fc2n720+cVyvkdbDTuG54HQss5h4Oi2rgYAgyCJB8jX3ULwRhbiyNFCzbkz4RoyyddDHyYdKmq6NVkbIKcezJaa4YrBNZqvdsuNjDWAQCzucqqpidJJJ5ADmOo23rNtJZYSbeEbfFuNrYkkBwB4grpnXb4CQSI1018jVH7W9plvXba2WD2WtkMQSPfgwRuDCFddgxqpXnzMX0Qk+6uZxOv35Yn51jAXULNlkNMEEEem/qa5tusbi9q/M6NWkSacjdzMwJYxm978I2T8IHL16mvJizRA8I2mI9Qv9a2VFfNzEAMFYETorcienkfXeuZ1JNnQUUj0s4x11BIjlP9DUlwniTrcD23h+aN7lwdCdw3RtY6RNQlxQ3ky6TzU/8Af860ruI8GYgeEkOOQjQ/LnW6mycXlGq2uMlho7XwPjKYhJAKOIz2mjOhPIxoR0YaHlUpXHeznGjbu23JMI2Q8yF+O2TuyEeNeYKgfFXYRXcrs3xycayvZLBmvl3ABJMAak19VWe2eL8KWRtclrnnbWJX0ZmUHykc6zk8LJhFZeCH7Q9p2YHIxS38IGj3B94ndVPICD58qoj3pnKoUbwABr5/1r44hj+9uzrrJHoK8sK0qD1n6ToK499s5vJ6LS6eEIrgHCg6tqfp+mv1NZe0No/7VsFWyMwEhSASTAzHZfM8/Ia+R8gDzMmq73LllpbHlI1roOupBPPnpqPoda+OHcVbCXGu2zluZxERBVgmdddI0MTtXo7CSPrUU1xWJQmWQ6HfQ6jy/wDyremslB/XlFHWUxsWPPhlx/8AEcTirdzEqLRS0QSHY3G0gmM0geggdKHjWKGTFNaQWpygBF7s8uWonrVNwFm2t5RcORHYK1wqCVk6E5TqJPOIq1WeF3rxuYa1eD2rctvCt5jfr6V3K7q5RbzHjvlPiPZrPvPk8Zq6bqZqMs/Tz3f7iZ4NxhxjALynDi4ZHdqVIJHh0Ahl9Qd66XwnFd7ZR95G+0wSMwHQxI9a5h2dwOI4heFxye7t+A3dBt7wQDduWbYTO4ArrGHshFVVACqAABsABAFLklhcJpcpcr8jfouptbl2zxnuelKUrSXRSlKAUpSgFKUoBSlKAh+1D/6ORvndFPoWEmoawakO2ZYWUZSPDdEhtjIZQNPMiqbb4zdV2EK+sHwsFUxooYanSJ00nlXlfndJZqLVt8L/AJLVOprqg1IuOUkDL76nMnqBqPmCR86msBi1u20uIcyOoZSOYO1cpxXFL5cw7HNGZEbKoUaAAmSD6EE866R2aZfZwFEAM2kRGYlwI5QGGldH4Wuymnpzecdio74WybiSprjHariLYjFXWJPdqxtoOqoSJ/CxBPmCK6zx2/kwt5xutp2030UmuIMCqIOca9JOp+W9W9bNqKivJe0cMtyfg+MRokLp6eegHzJrbsIEUKsDp5nmdK1FMyp3BBnrrI0+Ve90EqY33HqNq5kuyidJexiLYZS6gq6mTlMMSupUnmCOvUVvYmz8DHOjoty28e/bceFvxDYxzAI3rRwl0F5GzoG/Mg/l+lTVzCi4MDYL5SuFUXCf9mrmdf7IIHmRViunfFrysYNNluySfjnJB2C6m2LnvNbkn7wyq6N6kNB8w1enC8B7ReNkCReuwfK2Aq3G9AFb1JHWrfxrs22Kx0WStu1aspbNzeCZIVQNzkIMnQSKkuCdlDh1LW7ro5EAZbZEcg3hzecKy/PerK0n48+Cu9TmGPJQrWAdLbXFHhd3S35vZy5SOokAf8M13DDplRR0AH0FVnFYFJwNuFUJdnLP3bbEweZzQfPWrSKuV1qGcFOybljJmqF27dhiGIExhwVHWLpNwesZIq+1AdrOEtet5kEugIj7yndfWQCPMVNibi0iKmlNNnDUlWQkEKcwDEQGUtow8pGX1rawtyE81kR5iukcM4dbvcOwtl8Ol1yhMXBATxEMxMZgZIEDUn0rT4p2BDWycOotXBuudmt3RECC0srCI/zpSs0rayjp065Lhmj2swncWMFaA8ORnbzuHJJP8TVWsVZPdqSSO8JygaEohAZp6FiFHox5Vb+01w3uH2w9u6uIw/vBbbunhXK/jQFNV8W+hEGKqnGbgPsxX3fY7cdM3e383z6/Kl1WJOf0sE6a/MVDPl5I4uBoBAGnz6VrX9dhtz2j5182rkkfhB+byT/nzrLGq3Zl2TyjXY5pEeRHXqP6Grl2K7OLfSyRcZRcYhkTQi2ghjPIFojTnFU2fGPUH6yP0Fdc/ZCVNi/4RmW7lLcyCoaPQEmB51f0tso5jF4ycj5HTxsSnLwy68L4dbsWltWlCoogD9SSdSSdZrcpSrRRFKUoBSlKAUpSgFKUoBSlKAhe1yThLh+7lYeqsKo//hd2+/d2CFMF2JJAAOgOm5J0jyPTXo3F7WaxdUako0esGPzrnDX7ipc7pirXbLW8wMEFh4XBg6qZ+THnFc3VqCug59uTTYllZPGzwC5cN0Xby4f2cfaswlcxhl1kDLHxdG6zV47GXJsHxZjmkmZ1ACEzzBKEg9IrmnDOGWzgb1rG3u9clEe2CVDJbylCTOYmdc06mZmr/wBgGUWcqkssSGYyxHeXACTzJ3nnM86s09NPETGrYniJYeLrOHvAbm24/lNcOxKnwHll3+n/AHrvhFcU4zw5rV+9aOyOcn/ttqn8unqprTro8KXo62ily4kRYPjb+z/jXrhGJVeZP61qucsnzH0H+SakuDYIupAMEEKI5ljCR6yNapKG5rBdctqN7sbwRr7PpFtWNtm5BVY5lXqx93y16QehWhbwgfKIa65ctBgmAFzN5KoHkAdIBrY4XhFs2bdpfdtqFHyG/qetePHVRkti7Hcm6ve5vdyw0SehuZAfIkbGuvXBQ7HNsblyz64FxNb2bJkjUsUI0YuQAY55RM84nnWli7uJYsVRmt28yl1KgtEiVWZMSQdpKiJr4w3GsFdNx8IVF3DQ1xQhQlCdQVIEgrOU9cpqJxfbG5gcZhsG9sG2z90xi5nCk+G9mjIV1MrJIymtpoyWDEYD2l8PN1lZAb6vbjcwo0YGRDEaj1qx4e1lUCSfM7nzqsYLGhBauKpMIVZAPF3bNmBA6jmNzPXSrNhcQtxQ6EMrCQRzFQsCSafKPavLEXQqljMDoGY/RQSa9a1sdixbWSCTsqjdm5Af5gbmpMSqWuJu2HuOqupXEMO7ZctxgXDooB18SkCOjHpW3wbH3WfJdV7bBS+RwslYUASpIPiY7HSBtNVjtzx2/g7dq+hQG5iZvMUa4llWthAYUgnKqgTzJMb1PY7tB/ovtMSbFh7rwDGZlhVjcE+9G4gTUGTyuGbmB7QW3C5VjMB4REjMXEEdZWI86i+0/ZZblqbS/aKSSPvhokdM2ix+GK+OHPYvYF8TbstZvW172Wyd4zZRcUsbZIIcRK+cQIq0lqxkk1hm2pvOUfnm5Yazea2wO3gPUAmRHUSBFHaur/tF4Rbu4VrpUZ7RDho1KyAw85Un6CuS37eViOhiqN0NrydOmzcsH3hVl/8AO1dl/ZXggmDd9Zu3nY/KEEfJfzrkOCUgqAJZyFUDcliFA+pH1r9BdnuH+z4Wza5ogBPVolj82JNZ6WLcnI0a6SUFHySNKUq8cwUpSgFKUoBSlKAUpSgFKUoDDCuXXEKqyjUpmT1ZJX9RXUa5zxRAL94Dlcb6tDn+9XM+TX4Iv7NNy4Kv7Yl4eFJuDQhk9wzqCSI0IPWrb2d4t3KKwRikPmeGCwGSArRlLGWgT8JqBGFCM7Lu5k7RPyG/mfKrJ2K8S5De90tltC6SVtiFANojKE0PyI2qNFtlPgr07eq8F3sXldQykMpEgjYiq32x4H3q96gl1EMI1ZN9PNTqPKRzrYTHrZxj29BafJsD4bzhzBgQAypJPIx1qwTXSnBTTizoQm4vKOA8VtFNdo3n3Y9eQPInQ1IdicfYGISWC6kxsZCtllfnp5xFdD43wOz7XZcoIIfQxl7zwldOsZzGxKzEgVjAA3STcsIsTErqNfdJI189I6TVWvTKDznsXXfvRItfAWTWlcxiXVa3cUMjgqwI0IIgg194y1KQvLlUYlokxFbZNpm+uqMotyNbhXYSzZxNzEC9fuG9Adbj5lKLGRSYzECANSZAFWHGI910BAVbb580gsxAIAA5DXU9NOdQXGrmJtXbTWGtxci2yXNRpJzgSCSJIhTtv5T+HtZBEliSSWO5J9NAOQHlWzJU6aRFYq2Q5PnUx2YJi993vdByk20Lx/bLE+ZavG7clsiDNcP0UH4m6Dy3NTOAwgtIFGsak8yTqSfMnWohHDyNTapJL0bNV3tE7C6vTu2j8eZAY88pNWKtPiOCF1Y2Yaq3Q/0OxFZtZRXrkoyTZV8ACW2kcwRI+hratYAGy+FcW3w5zKV1DQ/iKsBp8W87RpXsh7s5XARiYH3W/Cf8DrWrxbCuFe5YuG3dK/dDKxGxZYJmNJXXbeIrXFbS5bKNj3I0uE8Cs4CwLFknus/eFTBZm3GZuggaR8IqWw/EMxg1FcPwTjDpmZmcyzFpBLMZJ1AIBOwIECNBW1g8M2aTpWLk8m2uutQz5NPtXjDcQ4ezbe9cMF1tjRUUg+JmIVSSAACZOtcq4hgb1q7lv2zbuHxAGIgncEEg/I/SutdoOM4W3lt4i+bR3C5bniMae4NY6Vp8CsWOJ3VvyblrDE2lzgBrrkIWZxvlGVdNJOadIqLK1M0wu6bbZrfs67LE3FxV1YVViyp3JO9wj0ED5npXSxQCs1thBQjtRVtsdknJilKVmaxSlKAUpSgFKUoBSlKAUpXyzACTQBmgTXPOL3VOIuFZKv41aNGEBTHUAga85HLWp3inEO80ALITCWxvcPU/u+XTU1BcYwTW74NxszG0Dp7qku0hfoNTvA22rla21WQaispd2YWr8JGXxXrwwgC4SJyAPz2VgSPDrqNNK+Lwr14G8Xj1KtHqBI/MCqmkf40c5PFiM4y1ccFcGCHMx4rtxQXI7wlrgyroIE68uUVv9nO2N02VW6ivdC7BoZukiMsxvBq+WWlQeoB/KuW9qeAthrpKg90zEownwkmchI2I5dR6V6XRaeEpSU5cvsyxrtRbRWpVpNJ8+8F14XxhcVNu4qkMPCRmho1IIdQysNCOu42NbV7s/bZChe9lPLvG/WZI8jpXO+G8Z7tluuQpJ5nVyhjvFUAsBqyO8QQx6GbLj+3iBTkAXQHMxViZmMqo2+nMjcHWqe7pylCbzh8P3/52Ze0ynqFHpp5fgksXZvWBLXLVxORf7N/TQFWPnC+lRFrtOm5tXB4isnLllSQZJIjUHeKonHu1F26SQSNdGPvegjRR5COdafCeNX8Ofsm1eJRhmDMdBpIObYaETWi26WM1r9T0EPh741tylz6/7OljtLJGW08MxUPIK+FSS0JmLKIiQDrNS2Asm+J79MvNbOpnnLnUfJQR1rnuH4zfOM7vFQjZcgUCAmcAgjUzOkmTtFRtzjd+w5zakGBycQxEBl135Up1EnFOa7+uTQvjLZ8KSzjP01+87fhcKttcqCBv6nqTzPnXvXLeA/tEuFVFzKZ/3kj+dRt6rPU1b8J2pR1nu2HQ5kIf8EGW+Qqyr4Pyc2/SXUf7kcExxDiCWVzOfkIkkmIAqCx/aElM9osoAzBShZrhmAuVQSLf7435GoftHjLdy8jn/VsEzi4pVoS4SVAblEkjmBpNSvF8eotE5wNoIZgI9bYJAjmBWMbW5ST8GEasrJ74/tXhArK+Zo95WtsPSRdCyNPyqsNx1HcnDd4iRHgdHGYuACUeVA3H1rn3an7bEkWA105fFka/dJaTpDrmEDkBGvrWzhcNddcPhLBC3WXv3MxlCwUk+Qg+pq7bRX/h3Jyw8Pn0aYTasxjsX4Y7FqCudHaTldkXLHmFYEEc4BmtXhXaRXxPdX77ZVBDhFyBXBECVAeOupEVzfE8axQvZmvP3ijLpAAEyRERv+lRtvEt3haTmnNmnUkkyfyrVo/i9S2pX2JrHGPL+zZfrIKLUFydrwP7ObIcXc5c5iwukljcttMJcVpVwAYzCDAFWzhXA7GHEWbS2/wjyA/wrlXZTjWdQDvMES2jxIiDorAHTkQetWFsWw2/Vv8AqqpqtTHTWuua5K7vTWTo1K5uOM3Ngx/ibl8/StTi3aS7bQQzBmMA5200knfkB9YrGOurk8I1vUwSyzqdK5LwrtNfNy2pZ4LoJNxydXUGZMGQeg3rrIqzGal2Mqb4XR3QM0pSszcKUpQClKUApSlAfNxwASTAGpJ2AqtYzH3LxICTbBk2wCLrLplaGIBQmZA10E8xUnx1xlVSfCTmfzRPEV8yTAjzpxPuTbBvDQEDScyk76pqum5Gw30rGcd0WgePAMKCvfNq77fuD7v4pHi8xHKo3tnb8dpo0yupPnKkD+8frU3wW8DbyCJtwpjY6SGB6MIPzqP7aWps22+7dH8ysn6tVW6mMdO4RXZGM+Uym3RThD5cTbP71Zuita0YdT0Iri6eWGjmWLEkzp3CP9QgmSFyn1XQ/mK0+0DBgtlh4bmbMY+FY0HRiSNeQk7xWzwUjuyOjsf4mz/81ePHMAXyurBWtz73ulTGYE8tgZ8vOvS+Mo60Nrf4uxQOJ9isOrZ+9xilFEXF7tgqosAZck5QBMDUyetUazYN+4O4zXczEBRO+sEA7KQJ121HKulYrCviHINtihGUuO6HgI17u8CrA7c2GtRnFexwtut3Aqlh7cfZi6SHiI3WFbnMkH861u/TuHTtkl6+i7RdPTW9SlZKp2h4DdwjWlulMzqWKLrkAIAlpiTrsNI51oCQVYEhlIZSDBBBkGrpd4a3ErpvXb4sXVVbb2TZJIyFvED3g3LdOXSCfk9gP/WKf+Aw/PvDXOt1FMJOO5fqel0nydMqcXttvvxwVXFY17l43nYs5jX8O0AbCrweyK45XuJcyXJDBTqhVlB15g5w+o+lQmI7E3x7j2rnlmKn+YR+dXDstfuWE7o2yLptr73uhULAsWG48Q0Gp8txNFtL8rGPZX+S1NarhLTPDT7FJ4h2NxWH8V22psoQXdHUjICM2hg+7NXzgmNtoLaSBdup3g0jMB8KnooIAXp869cQc5Jc94YiW2g7hV2UfnruaqPaDANbcOGYoYCmdbbD3QD05jzkcxWvRa7SX6roxeH4b7NnE+S1uo6KttWdvhevLJ7jvGFyTmuG20pmtkNDgarctN1Mjr6aVU7eNuALlbu8oEZAojykyY8ia8LrZnLNq7mdBBJAA0Vd9B+tfToR70KehMt/CoJHzivTKrT0rF2G347/AMDx2r1+o1Uv8smorz2/iWjhvGyMNeyKA5Vi6qNVuMulxeqk7/PznmnFMcy4u5ctOUIlFZTHgiIBHKKsuGxHduHUuWBkQFQEc1aSzQfQVHdpuEK6HFYdfD/trfNG5sB0O5j161R0lkdNa6rE+nL/AEuS7fTz49M6tWod9axJb13Sefz/AKmr2S4RaxT3LdzvUdoNu7bRmRWEyLgA2OmpI23FWJ+wa4fVgXuMQEcsptmYzqRlGsSQCJ0AloMyPYrigOGSbt1svhIe7ZRViNAoglekyTVk7QYxBh7gJHiUhZ+/uh16NBnkATWzWaizlRltx/f6HRo06lFSfJyvs/aNnEX1JXwFZIIygi6moOnIkfM1fMynZlPoyn9DWtwrs+bvtGJKoLeRsuUeF8qELHUTqT1AAmrdwy0pXGyoIz7Ef+Slc7WxWsdcpcPbyVXQotx+2VW1gWGoBO/LqxI/X9K0O0OAY2w2U+AydPhIKk/KZ+VXTs1wqyWu5rVsxlElFOy+lVHtHgra3UCoq6OfCoHxL09ao9BV7bM9yvqK4qttmnwPCn2iwI3uJ89Z/wAK7KKp/wCz/h9r2YNkUst18pjaDpFXAV1qI4jn2ZaKhU14XkzSlK3FsUpSgFKUoBSlKA0OK8Jt3wA4MqQykE+FlIIYDaQRzrTTgf2gL3Cy52uRqGzspUyykeGDsAOVTdKAj7fB7K+6pA6B3Ak7/FWMRwWy4h1LDeC9yJBkfF1qRpTuCGPZjC/7r+Z/+qvg9k8L/uz/ABv/AFqcpWHTj6MXFPwR1nhCpOR7iyZMOd4AnXyAqC7b3rtmygss+a43d52YnISNDoRz5nkDVuqP49w8X8O9s/EPCejDVT9QKmae14M44TWSp4K5E29RlHhBJMAGCuv3WBX0y9ZrZqJsYlmRbkfaCQ4jXvLaxcWP37YzAfeteWsqGB1Bkda+ffK6eVdu7w/5+Tr0SysejSxmJW20tcVGYQsKM5A5azI+XOvH2tjtc06t3QH5AkfSve5cu5jC5V5EZSSPMsfyy1r4hmHvNH9th+S2jUVxjhJ4b/JktM3sJezDV0Y/uHTy5/0r5xoOUMvvIZA6j4l+Y09YrQw7IXEg5hsZukTH7ygbVIl60zh07Mo2xjuR5X78286ZiIkBYkztryrVtAOHtsrEMPGSdAdIA1kHn6idKzYbI5T4Wlk8j8S/8w9T0rzOGEgD3BqZMkknb0/M9aswSgsfmn/fkdPd3K9iw1q49v3R+7ILqdize8eYImAeUVqaDQCPSrJx7DB7ebQOmqkkAGd1JPX9YqJs8MYnxGCfhEg/Pwl48wkede4+K+VpemTkvxLvxy/vJ4v5X4XVS1OIPMH254X0aLNG+lemCxTI2e2C3IgKxVl6EqD8jy9CamrXDEQjNAPLN3YP/wAha5Pmqj0rdt4bMNBJ9cQ//wBVTqfkVdFw2LD9s3aL4F0TVnU/EvS/qaPBOAYMXu8YXrQue6y3Ht5CfgZeSk7TsdOlXC12Dw4fP3mILae9eZgYMxDaRO4ETzqt38ASjA20ncE4e4QCNQTmunSugcExgvYa1cBkOitIEbjpJj61r0k5ThtsecfyOxdFRf4ODF/hxdWU3XhgQfd2O/KvKxwUIHAuP9oZacu+ULpppoKlBWat7VnJXIrC8HNucl1xmgmQh2EcxWli+yFq6QXe6SoIBDAaGJ2HkKsVKxdcWsNENJrDIjh3AxYt5LV11WS2uU6nfcVKWUIUAsWPUgCfkNK+6VmlgJY4QpSlCRSlKAUpSgFKUoBSlKAUpSgFKUoBWDWaUBQuP4U2MbIOW3io8XJL6EFW+ZifU+da+CuxKRljUKfhEkMn9lpH4cpq3dp+DjFYd7Wzbo33XGx/w9Cao2AxAuhHuhg4Y27gWcwvKMvLWHUCfNB0ri/J6NWxx7/mXtNZjn0SNzEqDG56AEn6DWPPasZrh92y59cq/wB8ityxZYCEC2R5QzH15T/F6144k2VnvbgJ5i4/L8A0P0Nciv46qPfkudWb7GnexDqYdVT8d6yD9M1a7cQj4QfNbloj+9Xu3HcHaXwsgX9xDH5AVhe0mfSzh713oQoCn5iT+VWY/H0v9l/qTvsS5ZH4jidthElW3WYMMPwk6cj5GsHjCsFFuHdvhBkLGhkjpB08q2764++Cq4I250OfL+r5QfpW7gf2aWRZ8TFb51zrGVX9NzHrVmv4qD8PjwYS1W3u1+XJrYXhFxjmffqxIj0VdR6yvpW57PZtjK9wDnlLC2PopBPzma2bfYPMPtsVefqoMKfkxat3Cdg8En+zZ+mZ20/hIq3HRzax2RXd9S8tkA/HcHZEAqB0RNJ+QAr5HaRrn+ow1270Oyn0IDVecJwWxbMpZtqeoUT9YreAratCvLMXq4rtE58qcSue7hkQH7xEj1DNr9Kluw/AsThQ63rim2TK21JIUk6wcogfu61bIpFWK9PGt5iaLNRKaxhCs1is1vNApSlAKUpQClKUApSlAKUpQClKUApSlAKUpQClKUApSlAKo3Gex958W93D3VtW7mVnHMXUOjAZSCNjGmoO81ea+RWMoqSwzOE3B5RTLfYVn1v4u6/ULop+RJit7DdhMGo1Rn82dv8AlirLWawVUF2Rm9Ra/wBo0MLwWxbMpZtqeoRZ+sTW8F6VkVmtiRqbb7mAKzSlSQKUpQClKUApSlAKUpQClKUApSlAKUpQClKUApSl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6" descr="смайлик с вопросо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05625" y="4357694"/>
            <a:ext cx="2238375" cy="2400301"/>
          </a:xfrm>
          <a:prstGeom prst="rect">
            <a:avLst/>
          </a:prstGeom>
          <a:noFill/>
        </p:spPr>
      </p:pic>
      <p:sp>
        <p:nvSpPr>
          <p:cNvPr id="6" name="Стрелка вниз 5"/>
          <p:cNvSpPr/>
          <p:nvPr/>
        </p:nvSpPr>
        <p:spPr>
          <a:xfrm>
            <a:off x="1691680" y="2819558"/>
            <a:ext cx="648072" cy="7534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1691680" y="3933056"/>
            <a:ext cx="64807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4EE94-7494-48E1-87EB-6F3CEFB86E1C}" type="slidenum">
              <a:rPr lang="fr-CA" smtClean="0"/>
              <a:pPr>
                <a:defRPr/>
              </a:pPr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666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Назовите сферы экономики: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912659"/>
            <a:ext cx="3544203" cy="23180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Picture 9" descr="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0174" y="912660"/>
            <a:ext cx="3503823" cy="23180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Picture 10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568" y="3413591"/>
            <a:ext cx="2888300" cy="312866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8" name="Picture 11" descr="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0173" y="3556140"/>
            <a:ext cx="3503823" cy="299775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4EE94-7494-48E1-87EB-6F3CEFB86E1C}" type="slidenum">
              <a:rPr lang="fr-CA" smtClean="0"/>
              <a:pPr>
                <a:defRPr/>
              </a:pPr>
              <a:t>9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46F750D5AEE7D4DACCCBB8C810D84A5" ma:contentTypeVersion="1" ma:contentTypeDescription="Создание документа." ma:contentTypeScope="" ma:versionID="0b0884f0a6fdc6abaf1fd5a7a061bdca">
  <xsd:schema xmlns:xsd="http://www.w3.org/2001/XMLSchema" xmlns:xs="http://www.w3.org/2001/XMLSchema" xmlns:p="http://schemas.microsoft.com/office/2006/metadata/properties" xmlns:ns2="369ecff9-9d91-49ad-b6c8-2386e6911df0" targetNamespace="http://schemas.microsoft.com/office/2006/metadata/properties" ma:root="true" ma:fieldsID="d85fbe5c3a93874a9365f7fd965c4f7b" ns2:_="">
    <xsd:import namespace="369ecff9-9d91-49ad-b6c8-2386e6911d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ff9-9d91-49ad-b6c8-2386e6911df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9ecff9-9d91-49ad-b6c8-2386e6911df0">SWXKEJWT4FA5-1370150554-1431</_dlc_DocId>
    <_dlc_DocIdUrl xmlns="369ecff9-9d91-49ad-b6c8-2386e6911df0">
      <Url>http://edu-sps.koiro.local/MR/Mant-Shul/1/_layouts/15/DocIdRedir.aspx?ID=SWXKEJWT4FA5-1370150554-1431</Url>
      <Description>SWXKEJWT4FA5-1370150554-1431</Description>
    </_dlc_DocIdUrl>
  </documentManagement>
</p:properties>
</file>

<file path=customXml/itemProps1.xml><?xml version="1.0" encoding="utf-8"?>
<ds:datastoreItem xmlns:ds="http://schemas.openxmlformats.org/officeDocument/2006/customXml" ds:itemID="{104CAE87-A170-418B-A1D4-8A3B6A029D44}"/>
</file>

<file path=customXml/itemProps2.xml><?xml version="1.0" encoding="utf-8"?>
<ds:datastoreItem xmlns:ds="http://schemas.openxmlformats.org/officeDocument/2006/customXml" ds:itemID="{FA94702E-3834-46DA-ACB4-08E2C0C920F1}"/>
</file>

<file path=customXml/itemProps3.xml><?xml version="1.0" encoding="utf-8"?>
<ds:datastoreItem xmlns:ds="http://schemas.openxmlformats.org/officeDocument/2006/customXml" ds:itemID="{CDB8B67F-C290-43E8-A23F-D23DD05748B2}"/>
</file>

<file path=customXml/itemProps4.xml><?xml version="1.0" encoding="utf-8"?>
<ds:datastoreItem xmlns:ds="http://schemas.openxmlformats.org/officeDocument/2006/customXml" ds:itemID="{069B7B0A-52A4-4537-84DA-2958F430CE50}"/>
</file>

<file path=docProps/app.xml><?xml version="1.0" encoding="utf-8"?>
<Properties xmlns="http://schemas.openxmlformats.org/officeDocument/2006/extended-properties" xmlns:vt="http://schemas.openxmlformats.org/officeDocument/2006/docPropsVTypes">
  <Template>159</Template>
  <TotalTime>1001</TotalTime>
  <Words>284</Words>
  <Application>Microsoft Office PowerPoint</Application>
  <PresentationFormat>Экран (4:3)</PresentationFormat>
  <Paragraphs>102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Wingdings</vt:lpstr>
      <vt:lpstr>159</vt:lpstr>
      <vt:lpstr>Презентация PowerPoint</vt:lpstr>
      <vt:lpstr>Проблема урока: для чего человеку нужна экономика?</vt:lpstr>
      <vt:lpstr>Цель: объяснить для чего человеку нужна экономика</vt:lpstr>
      <vt:lpstr> </vt:lpstr>
      <vt:lpstr>Что такое экономика?</vt:lpstr>
      <vt:lpstr>  Экономика   Хозяйственная                   Область знаний </vt:lpstr>
      <vt:lpstr>Презентация PowerPoint</vt:lpstr>
      <vt:lpstr>  Экономика   Хозяйственная                   Область знаний </vt:lpstr>
      <vt:lpstr>Назовите сферы экономики:</vt:lpstr>
      <vt:lpstr>Цель экономики-поддержание и продолжение жизни общества.</vt:lpstr>
      <vt:lpstr>Презентация PowerPoint</vt:lpstr>
      <vt:lpstr>Натуральное хозяйство-  это способ организации жизни людей, при котором всё необходимое для жизнедеятельности производится ими самими и только для собственного потребления.  </vt:lpstr>
      <vt:lpstr>  Товарное хозяйство-  это способ организации экономической жизни общества, при котором люди, специализируясь в определённых видах деятельности, производят товары и оказывают услуги  для обмена друг с другом. </vt:lpstr>
      <vt:lpstr>Презентация PowerPoint</vt:lpstr>
      <vt:lpstr>Презентация PowerPoint</vt:lpstr>
      <vt:lpstr>Вывод</vt:lpstr>
      <vt:lpstr>Презентация PowerPoint</vt:lpstr>
      <vt:lpstr>Основные участники экономики</vt:lpstr>
      <vt:lpstr>Презентация PowerPoint</vt:lpstr>
      <vt:lpstr>Презентация PowerPoint</vt:lpstr>
      <vt:lpstr>Презентация PowerPoint</vt:lpstr>
    </vt:vector>
  </TitlesOfParts>
  <Company>Krokoz™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Экономика и её участники</dc:title>
  <dc:creator>Максим</dc:creator>
  <cp:lastModifiedBy>Галина</cp:lastModifiedBy>
  <cp:revision>100</cp:revision>
  <dcterms:created xsi:type="dcterms:W3CDTF">2013-12-23T19:09:04Z</dcterms:created>
  <dcterms:modified xsi:type="dcterms:W3CDTF">2020-01-08T14:07:10Z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0x010100446F750D5AEE7D4DACCCBB8C810D84A5</vt:lpwstr>
  </property>
  <property fmtid="{D5CDD505-2E9C-101B-9397-08002B2CF9AE}" pid="3" name="_dlc_DocIdItemGuid">
    <vt:lpwstr>9357b383-42b0-4611-9302-b2556fced579</vt:lpwstr>
  </property>
</Properties>
</file>