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79" r:id="rId10"/>
    <p:sldId id="263" r:id="rId11"/>
    <p:sldId id="264" r:id="rId12"/>
    <p:sldId id="269" r:id="rId13"/>
    <p:sldId id="268" r:id="rId14"/>
    <p:sldId id="266" r:id="rId15"/>
    <p:sldId id="270" r:id="rId16"/>
    <p:sldId id="271" r:id="rId17"/>
    <p:sldId id="280" r:id="rId18"/>
    <p:sldId id="273" r:id="rId19"/>
    <p:sldId id="272" r:id="rId20"/>
    <p:sldId id="275" r:id="rId21"/>
    <p:sldId id="281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821F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821F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821F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821F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821F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rgbClr val="821F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rgbClr val="821F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rgbClr val="821F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rgbClr val="821F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2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4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EF6E12C-C3C6-4CF5-82AD-8499109215E9}" type="datetimeFigureOut">
              <a:rPr lang="ru-RU"/>
              <a:pPr>
                <a:defRPr/>
              </a:pPr>
              <a:t>10.01.2020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62E6793-E943-4BB8-8D73-7DDF8FE72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12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DFC8E-56E9-4B63-8418-24D0A69CF3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06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81B9-CD28-45E9-9164-EDCD1F0227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5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A36B2-82A6-496F-862C-6F2B6A448C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17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4B0E-4C58-43F9-929F-BD20D4DD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19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1E326-9B6D-4865-AEEB-886EEE6F16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205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DE626-E511-4FEA-AC99-6957EFAFE1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13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9BF9-A4BD-4ABC-8BAF-6EFAC887A1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42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C2AC-4EC9-44C4-B0C1-4CBFD5B521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325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6F375-86C8-416F-8666-ACABE8998C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61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70FEE-1781-4A57-BB3B-35421F66A8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267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B3A5E-422F-4572-A56E-3213078DB3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9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716A9B3-5A5C-4E0A-9033-F20849135C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1752600" y="1981200"/>
            <a:ext cx="5334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Научные</a:t>
            </a:r>
          </a:p>
          <a:p>
            <a:pPr algn="ctr"/>
            <a:r>
              <a:rPr lang="ru-RU" sz="3600" kern="10" spc="72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открытия и</a:t>
            </a:r>
          </a:p>
          <a:p>
            <a:pPr algn="ctr"/>
            <a:r>
              <a:rPr lang="ru-RU" sz="3600" kern="10" spc="72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изобретения</a:t>
            </a:r>
          </a:p>
        </p:txBody>
      </p:sp>
      <p:sp>
        <p:nvSpPr>
          <p:cNvPr id="307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764237-02BF-4341-B642-19F7EAAB0E26}" type="slidenum">
              <a:rPr lang="ru-RU" altLang="ru-RU" b="0" smtClean="0">
                <a:solidFill>
                  <a:schemeClr val="tx1"/>
                </a:solidFill>
              </a:rPr>
              <a:pPr/>
              <a:t>1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548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Первые механизмы</a:t>
            </a:r>
          </a:p>
        </p:txBody>
      </p:sp>
      <p:pic>
        <p:nvPicPr>
          <p:cNvPr id="12295" name="Picture 7" descr="1425007225_vodyanaya-melnica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43000"/>
            <a:ext cx="5543550" cy="52943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g1"/>
          <p:cNvPicPr>
            <a:picLocks noChangeAspect="1" noChangeArrowheads="1"/>
          </p:cNvPicPr>
          <p:nvPr/>
        </p:nvPicPr>
        <p:blipFill>
          <a:blip r:embed="rId4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81"/>
          <a:stretch>
            <a:fillRect/>
          </a:stretch>
        </p:blipFill>
        <p:spPr bwMode="auto">
          <a:xfrm>
            <a:off x="381000" y="1143000"/>
            <a:ext cx="2609850" cy="29718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81000" y="4572000"/>
            <a:ext cx="26066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Нижнебойное водяное колесо на водяной мельнице.</a:t>
            </a:r>
          </a:p>
        </p:txBody>
      </p:sp>
      <p:sp>
        <p:nvSpPr>
          <p:cNvPr id="1229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EB159C-5BAB-42A8-81E3-60574CA5BF1C}" type="slidenum">
              <a:rPr lang="ru-RU" altLang="ru-RU" b="0" smtClean="0">
                <a:solidFill>
                  <a:schemeClr val="tx1"/>
                </a:solidFill>
              </a:rPr>
              <a:pPr/>
              <a:t>10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snimok_ekrana_2014-11-21_v_10_26_53"/>
          <p:cNvPicPr>
            <a:picLocks noChangeAspect="1" noChangeArrowheads="1"/>
          </p:cNvPicPr>
          <p:nvPr/>
        </p:nvPicPr>
        <p:blipFill>
          <a:blip r:embed="rId3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5413"/>
            <a:ext cx="4819650" cy="38417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snimok_ekrana_2014-11-21_v_10_29_13"/>
          <p:cNvPicPr>
            <a:picLocks noChangeAspect="1" noChangeArrowheads="1"/>
          </p:cNvPicPr>
          <p:nvPr/>
        </p:nvPicPr>
        <p:blipFill>
          <a:blip r:embed="rId4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648200" cy="3309938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57200" y="49530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Верхнебойное и нижнебойное водяные колёса</a:t>
            </a:r>
          </a:p>
        </p:txBody>
      </p:sp>
      <p:pic>
        <p:nvPicPr>
          <p:cNvPr id="13321" name="Picture 9" descr="200px-Waterwheel_2"/>
          <p:cNvPicPr>
            <a:picLocks noChangeAspect="1" noChangeArrowheads="1"/>
          </p:cNvPicPr>
          <p:nvPr/>
        </p:nvPicPr>
        <p:blipFill>
          <a:blip r:embed="rId5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905000" cy="19240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612892-9F8A-487E-B889-4FE1E47961E2}" type="slidenum">
              <a:rPr lang="ru-RU" altLang="ru-RU" b="0" smtClean="0">
                <a:solidFill>
                  <a:schemeClr val="tx1"/>
                </a:solidFill>
              </a:rPr>
              <a:pPr/>
              <a:t>11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005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854450" cy="51816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0_c3906_21af0407_L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865563" cy="51816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346325" y="5827713"/>
            <a:ext cx="3978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Огнестрельное оружие – </a:t>
            </a:r>
            <a:r>
              <a:rPr lang="ru-RU" altLang="ru-RU" sz="1800" u="sng">
                <a:solidFill>
                  <a:srgbClr val="821F00"/>
                </a:solidFill>
              </a:rPr>
              <a:t>мушкет</a:t>
            </a:r>
            <a:r>
              <a:rPr lang="ru-RU" altLang="ru-RU" sz="1800">
                <a:solidFill>
                  <a:srgbClr val="821F00"/>
                </a:solidFill>
              </a:rPr>
              <a:t>.</a:t>
            </a:r>
          </a:p>
        </p:txBody>
      </p:sp>
      <p:sp>
        <p:nvSpPr>
          <p:cNvPr id="1434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C62FDE-F086-4200-A381-1EA72EAD1135}" type="slidenum">
              <a:rPr lang="ru-RU" altLang="ru-RU" b="0" smtClean="0">
                <a:solidFill>
                  <a:schemeClr val="tx1"/>
                </a:solidFill>
              </a:rPr>
              <a:pPr/>
              <a:t>12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1630022_original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5029200" cy="37719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JAr2PFZYUyE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7850"/>
            <a:ext cx="5105400" cy="21558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_081"/>
          <p:cNvPicPr>
            <a:picLocks noChangeAspect="1" noChangeArrowheads="1"/>
          </p:cNvPicPr>
          <p:nvPr/>
        </p:nvPicPr>
        <p:blipFill>
          <a:blip r:embed="rId8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2981325" cy="23812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pic116"/>
          <p:cNvPicPr>
            <a:picLocks noChangeAspect="1" noChangeArrowheads="1"/>
          </p:cNvPicPr>
          <p:nvPr/>
        </p:nvPicPr>
        <p:blipFill>
          <a:blip r:embed="rId9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3000375" cy="168116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715000" y="5257800"/>
            <a:ext cx="3140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Тяжёлые пушки для осады крепостей, лёгкие – для полевых сражений.</a:t>
            </a:r>
          </a:p>
        </p:txBody>
      </p:sp>
      <p:sp>
        <p:nvSpPr>
          <p:cNvPr id="1537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AD58D5-F79E-456B-B5FC-2D9CF0850DFD}" type="slidenum">
              <a:rPr lang="ru-RU" altLang="ru-RU" b="0" smtClean="0">
                <a:solidFill>
                  <a:schemeClr val="tx1"/>
                </a:solidFill>
              </a:rPr>
              <a:pPr/>
              <a:t>13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594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Новое в металлургии</a:t>
            </a:r>
          </a:p>
        </p:txBody>
      </p:sp>
      <p:pic>
        <p:nvPicPr>
          <p:cNvPr id="16391" name="Picture 7" descr="07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7239000" cy="484981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33400" y="5943600"/>
            <a:ext cx="321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821F00"/>
                </a:solidFill>
              </a:rPr>
              <a:t>Домна</a:t>
            </a:r>
            <a:r>
              <a:rPr lang="ru-RU" altLang="ru-RU" sz="1800">
                <a:solidFill>
                  <a:srgbClr val="821F00"/>
                </a:solidFill>
              </a:rPr>
              <a:t> – плавильная печь.</a:t>
            </a:r>
          </a:p>
        </p:txBody>
      </p:sp>
      <p:sp>
        <p:nvSpPr>
          <p:cNvPr id="163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ACD06D-0514-4E02-8F95-64204E9830CF}" type="slidenum">
              <a:rPr lang="ru-RU" altLang="ru-RU" b="0" smtClean="0">
                <a:solidFill>
                  <a:schemeClr val="tx1"/>
                </a:solidFill>
              </a:rPr>
              <a:pPr/>
              <a:t>14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6477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Развитие мореплавания</a:t>
            </a:r>
          </a:p>
        </p:txBody>
      </p:sp>
      <p:pic>
        <p:nvPicPr>
          <p:cNvPr id="17415" name="Picture 7" descr="astrplabiya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438650" cy="482917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410200" y="4191000"/>
            <a:ext cx="32162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821F00"/>
                </a:solidFill>
              </a:rPr>
              <a:t>Астролябия</a:t>
            </a:r>
            <a:r>
              <a:rPr lang="ru-RU" altLang="ru-RU" sz="1800">
                <a:solidFill>
                  <a:srgbClr val="821F00"/>
                </a:solidFill>
              </a:rPr>
              <a:t> – прибор для определения места, где находится корабль.</a:t>
            </a:r>
          </a:p>
        </p:txBody>
      </p:sp>
      <p:pic>
        <p:nvPicPr>
          <p:cNvPr id="17417" name="Picture 9" descr="24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629025" cy="19145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BE4EF5-A140-4D34-8952-D3C5D8EF53D0}" type="slidenum">
              <a:rPr lang="ru-RU" altLang="ru-RU" b="0" smtClean="0">
                <a:solidFill>
                  <a:schemeClr val="tx1"/>
                </a:solidFill>
              </a:rPr>
              <a:pPr/>
              <a:t>15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44-bigportuguesecaravel"/>
          <p:cNvPicPr>
            <a:picLocks noChangeAspect="1" noChangeArrowheads="1"/>
          </p:cNvPicPr>
          <p:nvPr/>
        </p:nvPicPr>
        <p:blipFill>
          <a:blip r:embed="rId6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5715000" cy="48577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n10"/>
          <p:cNvPicPr>
            <a:picLocks noChangeAspect="1" noChangeArrowheads="1"/>
          </p:cNvPicPr>
          <p:nvPr/>
        </p:nvPicPr>
        <p:blipFill>
          <a:blip r:embed="rId7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733800" cy="27527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26066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821F00"/>
                </a:solidFill>
              </a:rPr>
              <a:t>Каравелла</a:t>
            </a:r>
            <a:r>
              <a:rPr lang="ru-RU" altLang="ru-RU" sz="1800">
                <a:solidFill>
                  <a:srgbClr val="821F00"/>
                </a:solidFill>
              </a:rPr>
              <a:t> – лёгкий парусник с прямыми и косыми парусами.</a:t>
            </a:r>
          </a:p>
        </p:txBody>
      </p:sp>
      <p:sp>
        <p:nvSpPr>
          <p:cNvPr id="1844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6BA04B-6BC2-48FD-9FD4-F1FAACFF352F}" type="slidenum">
              <a:rPr lang="ru-RU" altLang="ru-RU" b="0" smtClean="0">
                <a:solidFill>
                  <a:schemeClr val="tx1"/>
                </a:solidFill>
              </a:rPr>
              <a:pPr/>
              <a:t>16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2225"/>
            <a:ext cx="621823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https://s1.stc.ng.kpcdn.net/share/i/4/717201/wx10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31763"/>
            <a:ext cx="26511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2"/>
          <p:cNvSpPr txBox="1">
            <a:spLocks noChangeArrowheads="1"/>
          </p:cNvSpPr>
          <p:nvPr/>
        </p:nvSpPr>
        <p:spPr bwMode="auto">
          <a:xfrm>
            <a:off x="6467475" y="3451225"/>
            <a:ext cx="26654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1492 году Христофор Колумб достиг прибрежных островов Америки</a:t>
            </a:r>
          </a:p>
        </p:txBody>
      </p:sp>
      <p:sp>
        <p:nvSpPr>
          <p:cNvPr id="1946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04346E-1C7B-4464-BDC1-E435189AAE3B}" type="slidenum">
              <a:rPr lang="ru-RU" altLang="ru-RU" b="0" smtClean="0">
                <a:solidFill>
                  <a:schemeClr val="tx1"/>
                </a:solidFill>
              </a:rPr>
              <a:pPr/>
              <a:t>17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429000"/>
            <a:ext cx="457200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286361584_10061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/>
          <a:stretch>
            <a:fillRect/>
          </a:stretch>
        </p:blipFill>
        <p:spPr bwMode="auto">
          <a:xfrm>
            <a:off x="314325" y="806450"/>
            <a:ext cx="2659063" cy="32766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310px-Metal_movable_type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14388"/>
            <a:ext cx="2595563" cy="17240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165667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762000"/>
            <a:ext cx="2316162" cy="174466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090801_antwerpen_11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5638800" cy="377666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33400" y="4083050"/>
            <a:ext cx="2189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Иоганн Гутенберг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57200" y="4675188"/>
            <a:ext cx="2516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отливать из металла отдельные литеры - буквы</a:t>
            </a:r>
          </a:p>
        </p:txBody>
      </p:sp>
      <p:sp>
        <p:nvSpPr>
          <p:cNvPr id="20492" name="WordArt 6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7620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Изобретение книгопечатания</a:t>
            </a:r>
          </a:p>
        </p:txBody>
      </p:sp>
      <p:sp>
        <p:nvSpPr>
          <p:cNvPr id="2049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1DFEBE-93C1-491E-A77D-DE77E156563E}" type="slidenum">
              <a:rPr lang="ru-RU" altLang="ru-RU" b="0" smtClean="0">
                <a:solidFill>
                  <a:schemeClr val="tx1"/>
                </a:solidFill>
              </a:rPr>
              <a:pPr/>
              <a:t>18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i_311"/>
          <p:cNvPicPr>
            <a:picLocks noChangeAspect="1" noChangeArrowheads="1"/>
          </p:cNvPicPr>
          <p:nvPr/>
        </p:nvPicPr>
        <p:blipFill>
          <a:blip r:embed="rId6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345238" cy="51054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6400800" y="685800"/>
            <a:ext cx="1905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Гутенберг изобрел печатный станок</a:t>
            </a:r>
          </a:p>
        </p:txBody>
      </p:sp>
      <p:sp>
        <p:nvSpPr>
          <p:cNvPr id="2151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227B94-E61A-4486-A1B9-F578B85D8847}" type="slidenum">
              <a:rPr lang="ru-RU" altLang="ru-RU" b="0" smtClean="0">
                <a:solidFill>
                  <a:schemeClr val="tx1"/>
                </a:solidFill>
              </a:rPr>
              <a:pPr/>
              <a:t>19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254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</a:rPr>
              <a:t>Развитие практических знаний</a:t>
            </a:r>
          </a:p>
        </p:txBody>
      </p:sp>
      <p:pic>
        <p:nvPicPr>
          <p:cNvPr id="4103" name="Picture 7" descr="astrology1"/>
          <p:cNvPicPr>
            <a:picLocks noChangeAspect="1" noChangeArrowheads="1"/>
          </p:cNvPicPr>
          <p:nvPr/>
        </p:nvPicPr>
        <p:blipFill>
          <a:blip r:embed="rId6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238750" cy="44005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roscope-201404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971800" cy="29718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791200" y="4724400"/>
            <a:ext cx="3063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821F00"/>
                </a:solidFill>
              </a:rPr>
              <a:t>Астрология</a:t>
            </a:r>
            <a:r>
              <a:rPr lang="ru-RU" altLang="ru-RU" sz="1800">
                <a:solidFill>
                  <a:srgbClr val="821F00"/>
                </a:solidFill>
              </a:rPr>
              <a:t> – определение судьбы человека по звёздам.</a:t>
            </a:r>
          </a:p>
        </p:txBody>
      </p:sp>
      <p:sp>
        <p:nvSpPr>
          <p:cNvPr id="410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F05F57-41F4-4749-A540-B4B7CAFCF80B}" type="slidenum">
              <a:rPr lang="ru-RU" altLang="ru-RU" b="0" smtClean="0">
                <a:solidFill>
                  <a:schemeClr val="tx1"/>
                </a:solidFill>
              </a:rPr>
              <a:pPr/>
              <a:t>2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0510"/>
          <p:cNvPicPr>
            <a:picLocks noChangeAspect="1" noChangeArrowheads="1"/>
          </p:cNvPicPr>
          <p:nvPr/>
        </p:nvPicPr>
        <p:blipFill>
          <a:blip r:embed="rId3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42925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pechatnye_knigi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686175" cy="35433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400px-1457_Mainz_Psalter"/>
          <p:cNvPicPr>
            <a:picLocks noChangeAspect="1" noChangeArrowheads="1"/>
          </p:cNvPicPr>
          <p:nvPr/>
        </p:nvPicPr>
        <p:blipFill>
          <a:blip r:embed="rId5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871788"/>
            <a:ext cx="4419600" cy="286226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152400" y="57531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1456 году выпустил первую печатную книгу- Библию</a:t>
            </a:r>
          </a:p>
        </p:txBody>
      </p:sp>
      <p:sp>
        <p:nvSpPr>
          <p:cNvPr id="2253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682BFD-497B-433F-B2FB-9F8284F4AAB4}" type="slidenum">
              <a:rPr lang="ru-RU" altLang="ru-RU" b="0" smtClean="0">
                <a:solidFill>
                  <a:schemeClr val="tx1"/>
                </a:solidFill>
              </a:rPr>
              <a:pPr/>
              <a:t>20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877E968-B3B1-4F4E-9F4A-B7278FC52034}" type="slidenum">
              <a:rPr lang="ru-RU" altLang="ru-RU" b="0" smtClean="0">
                <a:solidFill>
                  <a:schemeClr val="tx1"/>
                </a:solidFill>
              </a:rPr>
              <a:pPr/>
              <a:t>21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1524000" y="1143000"/>
            <a:ext cx="7162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60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36"/>
          <p:cNvPicPr>
            <a:picLocks noChangeAspect="1" noChangeArrowheads="1"/>
          </p:cNvPicPr>
          <p:nvPr/>
        </p:nvPicPr>
        <p:blipFill>
          <a:blip r:embed="rId6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640138" cy="45434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24957935_1210773771_q3"/>
          <p:cNvPicPr>
            <a:picLocks noChangeAspect="1" noChangeArrowheads="1"/>
          </p:cNvPicPr>
          <p:nvPr/>
        </p:nvPicPr>
        <p:blipFill>
          <a:blip r:embed="rId7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800600" cy="3525838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81000" y="1219200"/>
            <a:ext cx="4587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u="sng">
                <a:solidFill>
                  <a:srgbClr val="821F00"/>
                </a:solidFill>
              </a:rPr>
              <a:t>Алхимия</a:t>
            </a:r>
            <a:r>
              <a:rPr lang="ru-RU" altLang="ru-RU" sz="1800">
                <a:solidFill>
                  <a:srgbClr val="821F00"/>
                </a:solidFill>
              </a:rPr>
              <a:t> – поиск «философского камня».</a:t>
            </a:r>
          </a:p>
        </p:txBody>
      </p:sp>
      <p:sp>
        <p:nvSpPr>
          <p:cNvPr id="5129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C35752-209D-4CF6-BB94-6BF369514FB3}" type="slidenum">
              <a:rPr lang="ru-RU" altLang="ru-RU" b="0" smtClean="0">
                <a:solidFill>
                  <a:schemeClr val="tx1"/>
                </a:solidFill>
              </a:rPr>
              <a:pPr/>
              <a:t>3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Zodiakalnye-chasy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5143500" cy="4522788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24957935_1210773771_q3"/>
          <p:cNvPicPr>
            <a:picLocks noChangeAspect="1" noChangeArrowheads="1"/>
          </p:cNvPicPr>
          <p:nvPr/>
        </p:nvPicPr>
        <p:blipFill>
          <a:blip r:embed="rId4"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0806" r="52380"/>
          <a:stretch>
            <a:fillRect/>
          </a:stretch>
        </p:blipFill>
        <p:spPr bwMode="auto">
          <a:xfrm>
            <a:off x="381000" y="381000"/>
            <a:ext cx="2924175" cy="50292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36"/>
          <p:cNvPicPr>
            <a:picLocks noChangeAspect="1" noChangeArrowheads="1"/>
          </p:cNvPicPr>
          <p:nvPr/>
        </p:nvPicPr>
        <p:blipFill>
          <a:blip r:embed="rId5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7" b="84906"/>
          <a:stretch>
            <a:fillRect/>
          </a:stretch>
        </p:blipFill>
        <p:spPr bwMode="auto">
          <a:xfrm>
            <a:off x="381000" y="5562600"/>
            <a:ext cx="4267200" cy="9652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794125" y="5065713"/>
            <a:ext cx="51212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Алхимики изучали сплавы металлов,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               краски, лекарственные вещества,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               создали химические приборы, 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               астрологи изучали звезды,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               планеты и их движение.</a:t>
            </a:r>
          </a:p>
        </p:txBody>
      </p:sp>
      <p:sp>
        <p:nvSpPr>
          <p:cNvPr id="615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76FFB1-318E-46F7-8089-70CE5BAFA90F}" type="slidenum">
              <a:rPr lang="ru-RU" altLang="ru-RU" b="0" smtClean="0">
                <a:solidFill>
                  <a:schemeClr val="tx1"/>
                </a:solidFill>
              </a:rPr>
              <a:pPr/>
              <a:t>4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21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276600" cy="458152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0009qqq4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"/>
            <a:ext cx="4876800" cy="3509963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a13a96469dc0"/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3983038"/>
            <a:ext cx="4676775" cy="250031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41325" y="5294313"/>
            <a:ext cx="336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Больницы и частные врачи</a:t>
            </a:r>
          </a:p>
        </p:txBody>
      </p:sp>
      <p:sp>
        <p:nvSpPr>
          <p:cNvPr id="717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1849D0-3267-4919-A212-013ACE1DC73F}" type="slidenum">
              <a:rPr lang="ru-RU" altLang="ru-RU" b="0" smtClean="0">
                <a:solidFill>
                  <a:schemeClr val="tx1"/>
                </a:solidFill>
              </a:rPr>
              <a:pPr/>
              <a:t>5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istorija_britja_8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808538" cy="63246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srednev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3581400" cy="3581400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394325" y="4379913"/>
            <a:ext cx="33686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Раны, переломы, зубы лечили чаще не врачи, а цирюльники (парикмахеры).</a:t>
            </a:r>
          </a:p>
        </p:txBody>
      </p:sp>
      <p:sp>
        <p:nvSpPr>
          <p:cNvPr id="820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8DA8ED-DC30-409F-8E86-E23C35BADEEF}" type="slidenum">
              <a:rPr lang="ru-RU" altLang="ru-RU" b="0" smtClean="0">
                <a:solidFill>
                  <a:schemeClr val="tx1"/>
                </a:solidFill>
              </a:rPr>
              <a:pPr/>
              <a:t>6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Шаблон презентации &quot;Географические откры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1"/>
          <a:stretch>
            <a:fillRect/>
          </a:stretch>
        </p:blipFill>
        <p:spPr bwMode="auto">
          <a:xfrm>
            <a:off x="381000" y="533400"/>
            <a:ext cx="4465638" cy="2840038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WordArt 8"/>
          <p:cNvSpPr>
            <a:spLocks noChangeArrowheads="1" noChangeShapeType="1" noTextEdit="1"/>
          </p:cNvSpPr>
          <p:nvPr/>
        </p:nvSpPr>
        <p:spPr bwMode="auto">
          <a:xfrm>
            <a:off x="5562600" y="838200"/>
            <a:ext cx="2871788" cy="495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00"/>
                </a:solidFill>
              </a:rPr>
              <a:t>0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533400" y="4572000"/>
            <a:ext cx="45116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821F00"/>
                </a:solidFill>
              </a:rPr>
              <a:t>В математике появилась цифра 0, вместо римских цифр стали использовать арабские, что позволило решать сложные задачи.</a:t>
            </a:r>
          </a:p>
        </p:txBody>
      </p:sp>
      <p:sp>
        <p:nvSpPr>
          <p:cNvPr id="92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DEBDCB-2A88-40B4-8793-F3648D5C638D}" type="slidenum">
              <a:rPr lang="ru-RU" altLang="ru-RU" b="0" smtClean="0">
                <a:solidFill>
                  <a:schemeClr val="tx1"/>
                </a:solidFill>
              </a:rPr>
              <a:pPr/>
              <a:t>7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65188"/>
            <a:ext cx="9144000" cy="203200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FF9900"/>
                </a:solidFill>
                <a:latin typeface="Candara" panose="020E0502030303020204" pitchFamily="34" charset="0"/>
              </a:rPr>
              <a:t>Постепенно, изучая природу, человек  заставил её служить людям.</a:t>
            </a:r>
          </a:p>
          <a:p>
            <a:pPr algn="ctr">
              <a:defRPr/>
            </a:pPr>
            <a:r>
              <a:rPr lang="ru-RU" dirty="0">
                <a:solidFill>
                  <a:srgbClr val="FF9900"/>
                </a:solidFill>
                <a:latin typeface="Candara" panose="020E0502030303020204" pitchFamily="34" charset="0"/>
              </a:rPr>
              <a:t>Знания  о мире накапливались и зарождалась настоящая наука.</a:t>
            </a:r>
          </a:p>
          <a:p>
            <a:pPr algn="ctr">
              <a:defRPr/>
            </a:pPr>
            <a:r>
              <a:rPr lang="ru-RU" dirty="0">
                <a:solidFill>
                  <a:srgbClr val="FF9900"/>
                </a:solidFill>
                <a:latin typeface="Candara" panose="020E0502030303020204" pitchFamily="34" charset="0"/>
              </a:rPr>
              <a:t>Свой вклад вносили в нее не только учёные. </a:t>
            </a:r>
          </a:p>
          <a:p>
            <a:pPr algn="ctr">
              <a:defRPr/>
            </a:pPr>
            <a:r>
              <a:rPr lang="ru-RU" dirty="0">
                <a:solidFill>
                  <a:srgbClr val="FF9900"/>
                </a:solidFill>
                <a:latin typeface="Candara" panose="020E0502030303020204" pitchFamily="34" charset="0"/>
              </a:rPr>
              <a:t>Крестьяне улучшали обработку почвы, наблюдали за животными и растениями. </a:t>
            </a:r>
          </a:p>
          <a:p>
            <a:pPr algn="ctr">
              <a:defRPr/>
            </a:pPr>
            <a:r>
              <a:rPr lang="ru-RU" dirty="0">
                <a:solidFill>
                  <a:srgbClr val="FF9900"/>
                </a:solidFill>
                <a:latin typeface="Candara" panose="020E0502030303020204" pitchFamily="34" charset="0"/>
              </a:rPr>
              <a:t>В своих мастерских ремесленники испытывали свойства металлов, изготовляли краски и стекло. </a:t>
            </a:r>
          </a:p>
          <a:p>
            <a:pPr algn="ctr">
              <a:defRPr/>
            </a:pPr>
            <a:r>
              <a:rPr lang="ru-RU" dirty="0">
                <a:solidFill>
                  <a:srgbClr val="FF9900"/>
                </a:solidFill>
                <a:latin typeface="Candara" panose="020E0502030303020204" pitchFamily="34" charset="0"/>
              </a:rPr>
              <a:t>Таким образом, люди Средневековья  совершали </a:t>
            </a:r>
            <a:r>
              <a:rPr lang="ru-RU" dirty="0">
                <a:solidFill>
                  <a:srgbClr val="FF0000"/>
                </a:solidFill>
                <a:latin typeface="Candara" panose="020E0502030303020204" pitchFamily="34" charset="0"/>
              </a:rPr>
              <a:t>технические открытия и изобретения </a:t>
            </a:r>
          </a:p>
        </p:txBody>
      </p:sp>
      <p:sp>
        <p:nvSpPr>
          <p:cNvPr id="10243" name="AutoShape 2" descr="http://ic.pics.livejournal.com/mono_polist/23433222/517626/517626_original.jpg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821F00"/>
              </a:solidFill>
            </a:endParaRPr>
          </a:p>
        </p:txBody>
      </p:sp>
      <p:sp>
        <p:nvSpPr>
          <p:cNvPr id="10244" name="AutoShape 4" descr="http://ic.pics.livejournal.com/mono_polist/23433222/517626/517626_original.jpg"/>
          <p:cNvSpPr>
            <a:spLocks noChangeAspect="1" noChangeArrowheads="1"/>
          </p:cNvSpPr>
          <p:nvPr/>
        </p:nvSpPr>
        <p:spPr bwMode="auto">
          <a:xfrm>
            <a:off x="307975" y="865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821F0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19870" r="8264"/>
          <a:stretch>
            <a:fillRect/>
          </a:stretch>
        </p:blipFill>
        <p:spPr bwMode="auto">
          <a:xfrm>
            <a:off x="33338" y="2897188"/>
            <a:ext cx="520858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7" descr="http://static.wixstatic.com/media/bd094c_9a8cb69d1de24443abf4a679d8bd1397.png"/>
          <p:cNvSpPr>
            <a:spLocks noChangeAspect="1" noChangeArrowheads="1"/>
          </p:cNvSpPr>
          <p:nvPr/>
        </p:nvSpPr>
        <p:spPr bwMode="auto">
          <a:xfrm>
            <a:off x="460375" y="1017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821F00"/>
              </a:solidFill>
            </a:endParaRPr>
          </a:p>
        </p:txBody>
      </p:sp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"/>
          <a:stretch>
            <a:fillRect/>
          </a:stretch>
        </p:blipFill>
        <p:spPr bwMode="auto">
          <a:xfrm>
            <a:off x="5329238" y="2897188"/>
            <a:ext cx="372903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1BC1D4-3ADC-4DF9-A240-B9444B446B25}" type="slidenum">
              <a:rPr lang="ru-RU" altLang="ru-RU" b="0" smtClean="0">
                <a:solidFill>
                  <a:schemeClr val="tx1"/>
                </a:solidFill>
              </a:rPr>
              <a:pPr/>
              <a:t>8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://www.stihi.ru/pics/2016/02/08/12461.jpg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821F00"/>
              </a:solidFill>
            </a:endParaRPr>
          </a:p>
        </p:txBody>
      </p:sp>
      <p:sp>
        <p:nvSpPr>
          <p:cNvPr id="11267" name="AutoShape 2" descr="http://hist-world.com/images/srednii-veka/1/legkij-parusnik-karavellu-v-perevode-lodka-s-parusom.jpg"/>
          <p:cNvSpPr>
            <a:spLocks noChangeAspect="1" noChangeArrowheads="1"/>
          </p:cNvSpPr>
          <p:nvPr/>
        </p:nvSpPr>
        <p:spPr bwMode="auto">
          <a:xfrm>
            <a:off x="307975" y="865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821F00"/>
              </a:solidFill>
            </a:endParaRPr>
          </a:p>
        </p:txBody>
      </p:sp>
      <p:sp>
        <p:nvSpPr>
          <p:cNvPr id="11268" name="AutoShape 5" descr="http://www.stihi.ru/pics/2012/06/27/6729.jpg"/>
          <p:cNvSpPr>
            <a:spLocks noChangeAspect="1" noChangeArrowheads="1"/>
          </p:cNvSpPr>
          <p:nvPr/>
        </p:nvSpPr>
        <p:spPr bwMode="auto">
          <a:xfrm>
            <a:off x="460375" y="10175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821F00"/>
              </a:solidFill>
            </a:endParaRPr>
          </a:p>
        </p:txBody>
      </p:sp>
      <p:sp>
        <p:nvSpPr>
          <p:cNvPr id="11269" name="AutoShape 7" descr="http://www.stihi.ru/pics/2012/06/27/6729.jpg"/>
          <p:cNvSpPr>
            <a:spLocks noChangeAspect="1" noChangeArrowheads="1"/>
          </p:cNvSpPr>
          <p:nvPr/>
        </p:nvSpPr>
        <p:spPr bwMode="auto">
          <a:xfrm>
            <a:off x="612775" y="11699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821F00"/>
              </a:solidFill>
            </a:endParaRPr>
          </a:p>
        </p:txBody>
      </p:sp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5769" r="7198" b="3076"/>
          <a:stretch>
            <a:fillRect/>
          </a:stretch>
        </p:blipFill>
        <p:spPr bwMode="auto">
          <a:xfrm>
            <a:off x="155575" y="1017588"/>
            <a:ext cx="57943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19813" y="1017588"/>
            <a:ext cx="2835275" cy="175418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C000"/>
                </a:solidFill>
                <a:latin typeface="Candara" panose="020E0502030303020204" pitchFamily="34" charset="0"/>
              </a:rPr>
              <a:t>Научные открытия и изобретения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56325" y="3287713"/>
            <a:ext cx="2749550" cy="255428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Какие технические открытия были сделаны человечеством в этот период?</a:t>
            </a:r>
          </a:p>
          <a:p>
            <a:pPr algn="ctr">
              <a:defRPr/>
            </a:pPr>
            <a:r>
              <a:rPr lang="ru-RU" sz="2000" dirty="0">
                <a:solidFill>
                  <a:srgbClr val="FFFF00"/>
                </a:solidFill>
                <a:latin typeface="Candara" panose="020E0502030303020204" pitchFamily="34" charset="0"/>
              </a:rPr>
              <a:t>Как они повлияли на развитие человечества?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821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A08A7E-64DB-4943-8206-23189E434743}" type="slidenum">
              <a:rPr lang="ru-RU" altLang="ru-RU" b="0" smtClean="0">
                <a:solidFill>
                  <a:schemeClr val="tx1"/>
                </a:solidFill>
              </a:rPr>
              <a:pPr/>
              <a:t>9</a:t>
            </a:fld>
            <a:endParaRPr lang="ru-RU" altLang="ru-RU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821F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rgbClr val="821F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46F750D5AEE7D4DACCCBB8C810D84A5" ma:contentTypeVersion="1" ma:contentTypeDescription="Создание документа." ma:contentTypeScope="" ma:versionID="0b0884f0a6fdc6abaf1fd5a7a061bdca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d85fbe5c3a93874a9365f7fd965c4f7b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SWXKEJWT4FA5-1370150554-1433</_dlc_DocId>
    <_dlc_DocIdUrl xmlns="369ecff9-9d91-49ad-b6c8-2386e6911df0">
      <Url>http://edu-sps.koiro.local/MR/Mant-Shul/1/_layouts/15/DocIdRedir.aspx?ID=SWXKEJWT4FA5-1370150554-1433</Url>
      <Description>SWXKEJWT4FA5-1370150554-1433</Description>
    </_dlc_DocIdUrl>
  </documentManagement>
</p:properties>
</file>

<file path=customXml/itemProps1.xml><?xml version="1.0" encoding="utf-8"?>
<ds:datastoreItem xmlns:ds="http://schemas.openxmlformats.org/officeDocument/2006/customXml" ds:itemID="{F49EEBF4-8190-4DBB-B510-F6B0AE82B7D8}"/>
</file>

<file path=customXml/itemProps2.xml><?xml version="1.0" encoding="utf-8"?>
<ds:datastoreItem xmlns:ds="http://schemas.openxmlformats.org/officeDocument/2006/customXml" ds:itemID="{D03F73ED-B1DF-406F-ACD3-D87E52798A76}"/>
</file>

<file path=customXml/itemProps3.xml><?xml version="1.0" encoding="utf-8"?>
<ds:datastoreItem xmlns:ds="http://schemas.openxmlformats.org/officeDocument/2006/customXml" ds:itemID="{BB93332D-36EA-4259-8B12-9DAA848E5E92}"/>
</file>

<file path=customXml/itemProps4.xml><?xml version="1.0" encoding="utf-8"?>
<ds:datastoreItem xmlns:ds="http://schemas.openxmlformats.org/officeDocument/2006/customXml" ds:itemID="{776596E2-6D5A-4014-A0CF-03932A5C283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293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Candara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Галина</cp:lastModifiedBy>
  <cp:revision>18</cp:revision>
  <cp:lastPrinted>1601-01-01T00:00:00Z</cp:lastPrinted>
  <dcterms:created xsi:type="dcterms:W3CDTF">2015-07-16T20:06:41Z</dcterms:created>
  <dcterms:modified xsi:type="dcterms:W3CDTF">2020-01-10T17:56:21Z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0x010100446F750D5AEE7D4DACCCBB8C810D84A5</vt:lpwstr>
  </property>
  <property fmtid="{D5CDD505-2E9C-101B-9397-08002B2CF9AE}" pid="4" name="_dlc_DocIdItemGuid">
    <vt:lpwstr>bc27dbf8-b831-484b-962b-442fa0b484dc</vt:lpwstr>
  </property>
</Properties>
</file>