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1FBDD-BA69-46D0-B3F2-773AAE90DFD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7549-9581-493F-9067-A2BF622ED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07549-9581-493F-9067-A2BF622ED1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608832-5845-4620-85DD-41F857468E09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064974-E76F-48BB-8808-95140E6C8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391544"/>
          </a:xfrm>
        </p:spPr>
        <p:txBody>
          <a:bodyPr/>
          <a:lstStyle/>
          <a:p>
            <a:pPr algn="ctr"/>
            <a:r>
              <a:rPr lang="ru-RU" sz="3600" dirty="0" smtClean="0"/>
              <a:t>Раннее выявление жестокого обращения с детьми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301208"/>
            <a:ext cx="1872208" cy="1296144"/>
          </a:xfrm>
        </p:spPr>
        <p:txBody>
          <a:bodyPr>
            <a:normAutofit/>
          </a:bodyPr>
          <a:lstStyle/>
          <a:p>
            <a:pPr algn="ctr"/>
            <a:endParaRPr lang="ru-RU" sz="1200" dirty="0" smtClean="0"/>
          </a:p>
        </p:txBody>
      </p:sp>
      <p:pic>
        <p:nvPicPr>
          <p:cNvPr id="1026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564904"/>
          </a:xfrm>
          <a:prstGeom prst="rect">
            <a:avLst/>
          </a:prstGeom>
          <a:noFill/>
        </p:spPr>
      </p:pic>
      <p:pic>
        <p:nvPicPr>
          <p:cNvPr id="1027" name="Picture 3" descr="C:\Users\User\Desktop\ЖЕСТОКОСТЬ, ФОТО\ico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3114156" cy="2016225"/>
          </a:xfrm>
          <a:prstGeom prst="rect">
            <a:avLst/>
          </a:prstGeom>
          <a:noFill/>
        </p:spPr>
      </p:pic>
      <p:pic>
        <p:nvPicPr>
          <p:cNvPr id="4" name="Picture 2" descr="C:\Users\User\Desktop\imgpreviewCA82TW4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9"/>
            <a:ext cx="269979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1872208"/>
          </a:xfrm>
        </p:spPr>
        <p:txBody>
          <a:bodyPr/>
          <a:lstStyle/>
          <a:p>
            <a:pPr algn="ctr"/>
            <a:r>
              <a:rPr lang="ru-RU" sz="2000" u="sng" dirty="0" smtClean="0"/>
              <a:t>3. Эмоциональное (психологическое) насилие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>     является однократное или хроническое  психическое  воздействие на ребенка или его отвержение со стороны  родителей  и  других  взрослых,  вследствие  чего  у  ребенка нарушаются   эмоциональное   развитие,   поведение   и  способность  к </a:t>
            </a:r>
            <a:r>
              <a:rPr lang="ru-RU" sz="1600" dirty="0" smtClean="0"/>
              <a:t>социализации. 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132856"/>
            <a:ext cx="6228184" cy="43204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b="1" dirty="0" smtClean="0"/>
              <a:t>К этой форме жестокого обращения с детьми относятся:</a:t>
            </a:r>
          </a:p>
          <a:p>
            <a:pPr algn="l"/>
            <a:r>
              <a:rPr lang="ru-RU" dirty="0" smtClean="0"/>
              <a:t>     - угрозы  в  адрес  ребенка,  проявляющиеся в словесной форме без применения  физической  силы;  оскорбление и унижение его достоинства;</a:t>
            </a:r>
          </a:p>
          <a:p>
            <a:pPr algn="l"/>
            <a:r>
              <a:rPr lang="ru-RU" dirty="0" smtClean="0"/>
              <a:t>     - лишение   ребенка  необходимой  стимуляции,  игнорирование  его основных нужд в безопасном окружении, родительской любви; </a:t>
            </a:r>
          </a:p>
          <a:p>
            <a:pPr algn="l"/>
            <a:r>
              <a:rPr lang="ru-RU" dirty="0" smtClean="0"/>
              <a:t>     - предъявление к  ребенку  чрезмерных требований, не соответствующих его возрасту или возможностям;</a:t>
            </a:r>
          </a:p>
          <a:p>
            <a:pPr algn="l"/>
            <a:r>
              <a:rPr lang="ru-RU" dirty="0" smtClean="0"/>
              <a:t>     - однократное грубое психическое воздействие, вызвавшее у ребенка психическую травму;</a:t>
            </a:r>
          </a:p>
          <a:p>
            <a:pPr algn="l"/>
            <a:r>
              <a:rPr lang="ru-RU" dirty="0" smtClean="0"/>
              <a:t>     - преднамеренная   изоляция   ребенка,   лишение  его  социальных контактов;</a:t>
            </a:r>
          </a:p>
          <a:p>
            <a:pPr algn="l"/>
            <a:r>
              <a:rPr lang="ru-RU" dirty="0" smtClean="0"/>
              <a:t>     - вовлечение   ребенка   или   поощрение  к  асоциальному  или деструктивному поведению (алкоголизм, наркомания и др.).</a:t>
            </a:r>
          </a:p>
          <a:p>
            <a:pPr algn="l"/>
            <a:endParaRPr lang="ru-RU" dirty="0"/>
          </a:p>
        </p:txBody>
      </p:sp>
      <p:pic>
        <p:nvPicPr>
          <p:cNvPr id="6" name="Рисунок 5" descr="imgpreview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5712"/>
            <a:ext cx="26997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27784" cy="221614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6048672" cy="1512168"/>
          </a:xfrm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2000" dirty="0" smtClean="0"/>
              <a:t>Особенности       детей,       подвергающихся      эмоциональному  (психологическому)  насилию: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988840"/>
            <a:ext cx="5193364" cy="453650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3400" dirty="0" smtClean="0"/>
              <a:t>   </a:t>
            </a:r>
            <a:r>
              <a:rPr lang="ru-RU" sz="5600" dirty="0" smtClean="0"/>
              <a:t>-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задержка психического развития;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невозможность сконцентрироваться, плохая успеваемость;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низкая самооценка;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эмоциональные   нарушения   в   виде   агрессии,  гнева, подавленное состояние;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избыточная потребность во внимании;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депрессия, попытки суицида;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неумение  общаться  со  сверстниками  (заискивающее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поведение,чрезмерная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уступчивость или агрессивность);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ложь,  воровство,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поведение;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- нервно-психические  и  психосоматические  заболевания: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неврозы,энурез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 тики,  расстройства сна, нарушения аппетита, ожирение, кожные</a:t>
            </a:r>
          </a:p>
          <a:p>
            <a:pPr algn="l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заболевания, астма и др.).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195736" cy="234888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7" descr="AADH00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05264"/>
            <a:ext cx="971600" cy="936104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 descr="C:\Users\User\Desktop\imgpreviewCAPQIYJ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133600" cy="1704975"/>
          </a:xfrm>
          <a:prstGeom prst="rect">
            <a:avLst/>
          </a:prstGeom>
          <a:noFill/>
        </p:spPr>
      </p:pic>
      <p:pic>
        <p:nvPicPr>
          <p:cNvPr id="8195" name="Picture 3" descr="C:\Users\User\Desktop\imgpreviewCAY3KLS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10175"/>
            <a:ext cx="2699792" cy="16478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pPr algn="ctr"/>
            <a:r>
              <a:rPr lang="ru-RU" sz="2800" dirty="0" smtClean="0"/>
              <a:t>Возрастная специфика: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484784"/>
            <a:ext cx="5904656" cy="5184576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</a:pPr>
            <a:r>
              <a:rPr lang="ru-RU" sz="1800" dirty="0" smtClean="0"/>
              <a:t>Для  детей  раннего  возраста  более характерны расстройства сна, аппетита,  беспокойство  или  апатичность,  неумение  играть, задержка </a:t>
            </a:r>
            <a:r>
              <a:rPr lang="ru-RU" sz="1800" dirty="0" err="1" smtClean="0"/>
              <a:t>психоречевого</a:t>
            </a:r>
            <a:r>
              <a:rPr lang="ru-RU" sz="1800" dirty="0" smtClean="0"/>
              <a:t> развития, привычка сосать палец.</a:t>
            </a:r>
          </a:p>
          <a:p>
            <a:pPr algn="l"/>
            <a:endParaRPr lang="ru-RU" sz="1800" dirty="0" smtClean="0"/>
          </a:p>
          <a:p>
            <a:pPr algn="l">
              <a:buFont typeface="Arial" charset="0"/>
              <a:buChar char="•"/>
            </a:pPr>
            <a:r>
              <a:rPr lang="ru-RU" sz="1800" dirty="0" smtClean="0"/>
              <a:t>Для  младших  школьников  -  проблемы  с обучением, отвержение со стороны сверстников, плохие социальные навыки.</a:t>
            </a:r>
          </a:p>
          <a:p>
            <a:pPr algn="l"/>
            <a:endParaRPr lang="ru-RU" sz="1800" dirty="0" smtClean="0"/>
          </a:p>
          <a:p>
            <a:pPr algn="l">
              <a:buFont typeface="Arial" charset="0"/>
              <a:buChar char="•"/>
            </a:pPr>
            <a:r>
              <a:rPr lang="ru-RU" sz="1800" dirty="0" smtClean="0"/>
              <a:t>У детей в подростковом возрасте могут наблюдаться уходы из дома, </a:t>
            </a:r>
            <a:r>
              <a:rPr lang="ru-RU" sz="1800" dirty="0" err="1" smtClean="0"/>
              <a:t>девиантное</a:t>
            </a:r>
            <a:r>
              <a:rPr lang="ru-RU" sz="1800" dirty="0" smtClean="0"/>
              <a:t>  поведение, хроническая неуспеваемость.</a:t>
            </a:r>
          </a:p>
          <a:p>
            <a:pPr algn="l"/>
            <a:endParaRPr lang="ru-RU" sz="1800" dirty="0" smtClean="0"/>
          </a:p>
          <a:p>
            <a:pPr algn="l">
              <a:buFont typeface="Arial" charset="0"/>
              <a:buChar char="•"/>
            </a:pPr>
            <a:r>
              <a:rPr lang="ru-RU" sz="1800" dirty="0" smtClean="0"/>
              <a:t>В старшем подростковом возрасте   -  депрессия,  растет  агрессивность, </a:t>
            </a:r>
            <a:r>
              <a:rPr lang="ru-RU" sz="1800" dirty="0" err="1" smtClean="0"/>
              <a:t>саморазрушающее</a:t>
            </a:r>
            <a:r>
              <a:rPr lang="ru-RU" sz="1800" dirty="0" smtClean="0"/>
              <a:t>   поведение,   низкая   самооценка,  психосоматические заболевания.</a:t>
            </a:r>
          </a:p>
          <a:p>
            <a:pPr algn="l"/>
            <a:endParaRPr lang="ru-RU" sz="1800" dirty="0"/>
          </a:p>
        </p:txBody>
      </p:sp>
      <p:pic>
        <p:nvPicPr>
          <p:cNvPr id="4" name="Picture 1" descr="C:\Documents and Settings\Интернат\Рабочий стол\картинки для  Н.Генадевны\P219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3664"/>
            <a:ext cx="2699792" cy="3024336"/>
          </a:xfrm>
          <a:prstGeom prst="rect">
            <a:avLst/>
          </a:prstGeom>
          <a:noFill/>
        </p:spPr>
      </p:pic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9979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ru-RU" sz="2000" dirty="0" smtClean="0"/>
              <a:t>Группы риска детей по эмоциональному насилию: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628800"/>
            <a:ext cx="5688632" cy="48965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     - дети   от   нежеланной   беременности,   похожие  на  нелюбимых родственников жены или мужа;</a:t>
            </a:r>
          </a:p>
          <a:p>
            <a:pPr algn="l"/>
            <a:r>
              <a:rPr lang="ru-RU" dirty="0" smtClean="0"/>
              <a:t>     - дети раннего возраста;</a:t>
            </a:r>
          </a:p>
          <a:p>
            <a:pPr algn="l"/>
            <a:r>
              <a:rPr lang="ru-RU" dirty="0" smtClean="0"/>
              <a:t>     - дети-инвалиды, дети с наследственными заболеваниями или другими особенностями;</a:t>
            </a:r>
          </a:p>
          <a:p>
            <a:pPr algn="l"/>
            <a:r>
              <a:rPr lang="ru-RU" dirty="0" smtClean="0"/>
              <a:t>     - дети  из  семей  с  деспотичным,  авторитарным,  контролирующим стилем воспитания и взаимоотношений;</a:t>
            </a:r>
          </a:p>
          <a:p>
            <a:pPr algn="l"/>
            <a:r>
              <a:rPr lang="ru-RU" dirty="0" smtClean="0"/>
              <a:t>     - дети  из  семей,  где  внутрисемейное  насилие  является стилем жизни;</a:t>
            </a:r>
          </a:p>
          <a:p>
            <a:pPr algn="l"/>
            <a:r>
              <a:rPr lang="ru-RU" dirty="0" smtClean="0"/>
              <a:t>     - дети,  родители  (или  один  из  родителей) которых употребляют алкоголь, наркотики, страдают депрессией;</a:t>
            </a:r>
          </a:p>
          <a:p>
            <a:pPr algn="l"/>
            <a:r>
              <a:rPr lang="ru-RU" dirty="0" smtClean="0"/>
              <a:t>     - дети,   в   семье   которых   много  социально-экономических  и психологических проблем.</a:t>
            </a:r>
          </a:p>
          <a:p>
            <a:pPr algn="l"/>
            <a:endParaRPr lang="ru-RU" dirty="0"/>
          </a:p>
        </p:txBody>
      </p:sp>
      <p:pic>
        <p:nvPicPr>
          <p:cNvPr id="3075" name="Picture 3" descr="C:\Users\User\Desktop\imgpreviewCAE4YR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333625" cy="1552575"/>
          </a:xfrm>
          <a:prstGeom prst="rect">
            <a:avLst/>
          </a:prstGeom>
          <a:noFill/>
        </p:spPr>
      </p:pic>
      <p:pic>
        <p:nvPicPr>
          <p:cNvPr id="15" name="Picture 3" descr="C:\Users\User\Desktop\imgpreviewCA8TFO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262778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04664"/>
            <a:ext cx="4896544" cy="1800200"/>
          </a:xfrm>
        </p:spPr>
        <p:txBody>
          <a:bodyPr/>
          <a:lstStyle/>
          <a:p>
            <a:pPr algn="ctr"/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2400" dirty="0" smtClean="0"/>
              <a:t>Особенности   поведения   взрослых,   </a:t>
            </a:r>
            <a:br>
              <a:rPr lang="ru-RU" sz="2400" dirty="0" smtClean="0"/>
            </a:br>
            <a:r>
              <a:rPr lang="ru-RU" sz="2400" dirty="0" smtClean="0"/>
              <a:t>совершающих   эмоциональное насилие: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916832"/>
            <a:ext cx="6192688" cy="494116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- не утешают ребенка, когда тот в этом нуждается;</a:t>
            </a:r>
          </a:p>
          <a:p>
            <a:pPr algn="l"/>
            <a:r>
              <a:rPr lang="ru-RU" sz="2400" dirty="0" smtClean="0"/>
              <a:t>     - публично оскорбляют, бранят, унижают, осмеивают ребенка;</a:t>
            </a:r>
          </a:p>
          <a:p>
            <a:pPr algn="l"/>
            <a:r>
              <a:rPr lang="ru-RU" sz="2400" dirty="0" smtClean="0"/>
              <a:t>     - сравнивают   с  другими  детьми  не  в  его  пользу,  постоянно </a:t>
            </a:r>
            <a:r>
              <a:rPr lang="ru-RU" sz="2400" dirty="0" err="1" smtClean="0"/>
              <a:t>сверхкритично</a:t>
            </a:r>
            <a:r>
              <a:rPr lang="ru-RU" sz="2400" dirty="0" smtClean="0"/>
              <a:t> относятся к нему;</a:t>
            </a:r>
          </a:p>
          <a:p>
            <a:pPr algn="l"/>
            <a:r>
              <a:rPr lang="ru-RU" sz="2400" dirty="0" smtClean="0"/>
              <a:t>     - обвиняют  его  во всех своих неудачах  и пр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12" descr="http://doktor77.ru/mod/wiki/images/bands/1333267446_54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1" cy="2204864"/>
          </a:xfrm>
          <a:prstGeom prst="rect">
            <a:avLst/>
          </a:prstGeom>
          <a:noFill/>
        </p:spPr>
      </p:pic>
      <p:pic>
        <p:nvPicPr>
          <p:cNvPr id="7170" name="Picture 2" descr="C:\Users\User\Desktop\imgpreviewCA6W98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17233"/>
            <a:ext cx="1691680" cy="1340768"/>
          </a:xfrm>
          <a:prstGeom prst="rect">
            <a:avLst/>
          </a:prstGeom>
          <a:noFill/>
        </p:spPr>
      </p:pic>
      <p:pic>
        <p:nvPicPr>
          <p:cNvPr id="1026" name="Picture 2" descr="C:\Users\User\Desktop\imgpreviewCAZ2KVU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29300"/>
            <a:ext cx="1143000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32656"/>
            <a:ext cx="5105400" cy="1656184"/>
          </a:xfrm>
        </p:spPr>
        <p:txBody>
          <a:bodyPr/>
          <a:lstStyle/>
          <a:p>
            <a:pPr algn="ctr"/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</a:t>
            </a:r>
            <a:r>
              <a:rPr lang="ru-RU" sz="1800" dirty="0" smtClean="0"/>
              <a:t>3.  </a:t>
            </a:r>
            <a:r>
              <a:rPr lang="ru-RU" sz="2000" u="sng" dirty="0" smtClean="0"/>
              <a:t>Сексуальное насилие или развращение 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1600" dirty="0" smtClean="0"/>
              <a:t>– </a:t>
            </a:r>
            <a:r>
              <a:rPr lang="ru-RU" sz="1400" dirty="0" smtClean="0"/>
              <a:t>это вовлечение ребенка с его согласия  или без такового в сексуальные действия со взрослыми с целью получения последними сексуального удовлетворения или выгоды.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132856"/>
            <a:ext cx="5328592" cy="43924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900" dirty="0" smtClean="0"/>
              <a:t> </a:t>
            </a:r>
            <a:r>
              <a:rPr lang="ru-RU" sz="2900" u="sng" dirty="0" smtClean="0"/>
              <a:t>Сексуальное насилие чаще всего происходит в семьях, где:</a:t>
            </a:r>
            <a:endParaRPr lang="ru-RU" dirty="0" smtClean="0"/>
          </a:p>
          <a:p>
            <a:pPr algn="l"/>
            <a:r>
              <a:rPr lang="ru-RU" dirty="0" smtClean="0"/>
              <a:t>     - плохие   взаимоотношения   ребенка  с  родителями,  особенно  с матерью;</a:t>
            </a:r>
          </a:p>
          <a:p>
            <a:pPr algn="l"/>
            <a:r>
              <a:rPr lang="ru-RU" dirty="0" smtClean="0"/>
              <a:t>     - конфликтные отношения между родителями;</a:t>
            </a:r>
          </a:p>
          <a:p>
            <a:pPr algn="l"/>
            <a:r>
              <a:rPr lang="ru-RU" dirty="0" smtClean="0"/>
              <a:t>     - мать ребенка чрезмерно занята на работе;</a:t>
            </a:r>
          </a:p>
          <a:p>
            <a:pPr algn="l"/>
            <a:r>
              <a:rPr lang="ru-RU" dirty="0" smtClean="0"/>
              <a:t>     - ребенок долгое время жил без родного отца;</a:t>
            </a:r>
          </a:p>
          <a:p>
            <a:pPr algn="l"/>
            <a:r>
              <a:rPr lang="ru-RU" dirty="0" smtClean="0"/>
              <a:t>     - вместо родного отца - отчим или сожитель матери;</a:t>
            </a:r>
          </a:p>
          <a:p>
            <a:pPr algn="l"/>
            <a:r>
              <a:rPr lang="ru-RU" dirty="0" smtClean="0"/>
              <a:t>     - мать  имеет  хроническое заболевание или инвалидность и подолгу лежит в больнице;</a:t>
            </a:r>
          </a:p>
          <a:p>
            <a:pPr algn="l"/>
            <a:r>
              <a:rPr lang="ru-RU" dirty="0" smtClean="0"/>
              <a:t>     - родители  (или один из них) являются алкоголиками, наркоманами, токсикоманами;</a:t>
            </a:r>
          </a:p>
          <a:p>
            <a:pPr algn="l"/>
            <a:r>
              <a:rPr lang="ru-RU" dirty="0" smtClean="0"/>
              <a:t>     - родители (или один из них) имеют психические заболевания;</a:t>
            </a:r>
          </a:p>
          <a:p>
            <a:pPr algn="l"/>
            <a:r>
              <a:rPr lang="ru-RU" dirty="0" smtClean="0"/>
              <a:t>     - мать в детстве подвергалась сексуальному насилию и т.п.</a:t>
            </a:r>
            <a:endParaRPr lang="ru-RU" dirty="0"/>
          </a:p>
        </p:txBody>
      </p:sp>
      <p:pic>
        <p:nvPicPr>
          <p:cNvPr id="8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699792" cy="2216145"/>
          </a:xfrm>
          <a:prstGeom prst="rect">
            <a:avLst/>
          </a:prstGeom>
          <a:noFill/>
        </p:spPr>
      </p:pic>
      <p:pic>
        <p:nvPicPr>
          <p:cNvPr id="5122" name="Picture 2" descr="C:\Users\User\Desktop\imgpreviewCA3YM0J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699792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095400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>
                <a:latin typeface="+mn-lt"/>
                <a:cs typeface="Times New Roman" pitchFamily="18" charset="0"/>
              </a:rPr>
              <a:t>Распознание сексуального насилия над ребенком.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700808"/>
            <a:ext cx="5832648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Характер травм и заболеваний:</a:t>
            </a:r>
          </a:p>
          <a:p>
            <a:pPr algn="l"/>
            <a:endParaRPr lang="ru-RU" b="1" dirty="0" smtClean="0"/>
          </a:p>
          <a:p>
            <a:pPr algn="l"/>
            <a:r>
              <a:rPr lang="ru-RU" dirty="0" smtClean="0"/>
              <a:t>     - повреждения   генитальной,   анальной  областей;  </a:t>
            </a:r>
          </a:p>
          <a:p>
            <a:pPr algn="l"/>
            <a:r>
              <a:rPr lang="ru-RU" dirty="0" smtClean="0"/>
              <a:t>     - наличие </a:t>
            </a:r>
            <a:r>
              <a:rPr lang="ru-RU" dirty="0" smtClean="0">
                <a:cs typeface="Times New Roman" pitchFamily="18" charset="0"/>
              </a:rPr>
              <a:t>заболевания</a:t>
            </a:r>
            <a:r>
              <a:rPr lang="ru-RU" dirty="0" smtClean="0"/>
              <a:t>, передающегося половым путем;</a:t>
            </a:r>
          </a:p>
          <a:p>
            <a:pPr algn="l"/>
            <a:r>
              <a:rPr lang="ru-RU" dirty="0" smtClean="0"/>
              <a:t>     - беременность;</a:t>
            </a:r>
          </a:p>
          <a:p>
            <a:pPr algn="l"/>
            <a:r>
              <a:rPr lang="ru-RU" dirty="0" smtClean="0"/>
              <a:t>     - недержание кала ("пачкание одежды"), </a:t>
            </a:r>
            <a:r>
              <a:rPr lang="ru-RU" dirty="0" err="1" smtClean="0"/>
              <a:t>энурез</a:t>
            </a:r>
            <a:r>
              <a:rPr lang="ru-RU" dirty="0" smtClean="0"/>
              <a:t>;</a:t>
            </a:r>
          </a:p>
          <a:p>
            <a:pPr algn="l"/>
            <a:r>
              <a:rPr lang="ru-RU" dirty="0" smtClean="0"/>
              <a:t>     - нервно-психические расстройства;</a:t>
            </a:r>
          </a:p>
          <a:p>
            <a:pPr algn="l"/>
            <a:r>
              <a:rPr lang="ru-RU" dirty="0" smtClean="0"/>
              <a:t>     - психосоматические расстройства.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6" name="i-tmb-0x" descr="http://im5-tub-ru.yandex.net/i?id=369198860-65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preview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29200"/>
            <a:ext cx="248376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88640"/>
            <a:ext cx="5105400" cy="1296144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Особенности психического состояния и поведения ребенка.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484784"/>
            <a:ext cx="6012160" cy="4824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</a:p>
          <a:p>
            <a:pPr algn="l"/>
            <a:r>
              <a:rPr lang="ru-RU" u="sng" dirty="0" smtClean="0"/>
              <a:t>         </a:t>
            </a:r>
            <a:r>
              <a:rPr lang="ru-RU" sz="3300" b="1" u="sng" dirty="0" smtClean="0"/>
              <a:t>Дети  дошкольного  возраста: </a:t>
            </a:r>
            <a:r>
              <a:rPr lang="ru-RU" sz="3300" dirty="0" smtClean="0"/>
              <a:t>ночные кошмары; страхи, регрессивное поведение , несвойственные  возрасту  знания  о  сексуальном  поведении,  а  также сексуальные  игры  с самим собой, сверстниками или игрушками. </a:t>
            </a:r>
          </a:p>
          <a:p>
            <a:pPr algn="l"/>
            <a:r>
              <a:rPr lang="ru-RU" sz="3300" b="1" dirty="0" smtClean="0"/>
              <a:t>        </a:t>
            </a:r>
            <a:r>
              <a:rPr lang="ru-RU" sz="3300" b="1" u="sng" dirty="0" smtClean="0"/>
              <a:t>Дети    младшего школьного  возраста</a:t>
            </a:r>
            <a:r>
              <a:rPr lang="ru-RU" sz="3300" u="sng" dirty="0" smtClean="0"/>
              <a:t>:   </a:t>
            </a:r>
            <a:r>
              <a:rPr lang="ru-RU" sz="3300" dirty="0" smtClean="0"/>
              <a:t>резкое   ухудшение   успеваемости, невозможность   сосредоточиться, несвойственные  возрасту  знания  о половых  вопросах,  сексуально окрашенное поведение, гнев, агрессивное поведение,  ухудшение взаимоотношений со сверстниками и родителями,  деструктивное поведение, мастурбация.</a:t>
            </a:r>
          </a:p>
          <a:p>
            <a:pPr algn="l"/>
            <a:r>
              <a:rPr lang="ru-RU" sz="3300" b="1" dirty="0" smtClean="0"/>
              <a:t>        </a:t>
            </a:r>
            <a:r>
              <a:rPr lang="ru-RU" sz="3300" b="1" u="sng" dirty="0" smtClean="0"/>
              <a:t>Подростки:</a:t>
            </a:r>
            <a:r>
              <a:rPr lang="ru-RU" sz="3300" b="1" dirty="0" smtClean="0"/>
              <a:t>  </a:t>
            </a:r>
            <a:r>
              <a:rPr lang="ru-RU" sz="3300" dirty="0" smtClean="0"/>
              <a:t>депрессия,    низкая    самооценка,    агрессивное, асоциальное   поведение,   затруднения  с  половой  идентификацией, </a:t>
            </a:r>
            <a:r>
              <a:rPr lang="ru-RU" sz="3300" dirty="0" err="1" smtClean="0"/>
              <a:t>сексуализированное</a:t>
            </a:r>
            <a:r>
              <a:rPr lang="ru-RU" sz="3300" dirty="0" smtClean="0"/>
              <a:t>   поведение,   угрозы   или  попытки  суицида, употребление  алкоголя, наркотиков, проституция, беспорядочные половые связи, уходы из дома, насилие (в том числе сексуальное) по отношению к более слабым.</a:t>
            </a:r>
          </a:p>
          <a:p>
            <a:pPr algn="l"/>
            <a:endParaRPr lang="ru-RU" sz="3300" dirty="0" smtClean="0"/>
          </a:p>
          <a:p>
            <a:pPr algn="l"/>
            <a:r>
              <a:rPr lang="ru-RU" sz="3300" dirty="0" smtClean="0"/>
              <a:t>        </a:t>
            </a:r>
            <a:r>
              <a:rPr lang="ru-RU" sz="3300" dirty="0" smtClean="0">
                <a:latin typeface="Franklin Gothic Heavy" pitchFamily="34" charset="0"/>
              </a:rPr>
              <a:t>Как  показывает  статистика, в 80% случаев сексуального насилия над ребенком совершается его родственником или знакомым.</a:t>
            </a:r>
            <a:endParaRPr lang="ru-RU" sz="3300" dirty="0">
              <a:latin typeface="Franklin Gothic Heavy" pitchFamily="34" charset="0"/>
            </a:endParaRPr>
          </a:p>
        </p:txBody>
      </p:sp>
      <p:pic>
        <p:nvPicPr>
          <p:cNvPr id="4099" name="Picture 3" descr="C:\Users\User\Desktop\imgpreviewCAQ1NW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1988840"/>
          </a:xfrm>
          <a:prstGeom prst="rect">
            <a:avLst/>
          </a:prstGeom>
          <a:noFill/>
        </p:spPr>
      </p:pic>
      <p:pic>
        <p:nvPicPr>
          <p:cNvPr id="4100" name="Picture 4" descr="C:\Users\User\Desktop\imgpreviewCAE8GL4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2699792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83432"/>
          </a:xfrm>
        </p:spPr>
        <p:txBody>
          <a:bodyPr/>
          <a:lstStyle/>
          <a:p>
            <a:pPr algn="ctr"/>
            <a:r>
              <a:rPr lang="ru-RU" sz="2000" dirty="0" smtClean="0"/>
              <a:t>Рассказать кому-либо о сексуальном насилии трудно для жертвы по многим причинам: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628800"/>
            <a:ext cx="6192688" cy="50405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    - угрозы со стороны насильника;</a:t>
            </a:r>
          </a:p>
          <a:p>
            <a:pPr algn="l"/>
            <a:r>
              <a:rPr lang="ru-RU" dirty="0" smtClean="0"/>
              <a:t>     - насильник  хорошо  знаком  ребенку  или  его  родственникам,  и ребенок может жалеть его;</a:t>
            </a:r>
          </a:p>
          <a:p>
            <a:pPr algn="l"/>
            <a:r>
              <a:rPr lang="ru-RU" dirty="0" smtClean="0"/>
              <a:t>     - жертва может считать себя виновным в насилии;</a:t>
            </a:r>
          </a:p>
          <a:p>
            <a:pPr algn="l"/>
            <a:r>
              <a:rPr lang="ru-RU" dirty="0" smtClean="0"/>
              <a:t>     - ребенок любит насильника или нуждается в нем;</a:t>
            </a:r>
          </a:p>
          <a:p>
            <a:pPr algn="l"/>
            <a:r>
              <a:rPr lang="ru-RU" dirty="0" smtClean="0"/>
              <a:t>     - пострадавший   может  быть  заинтересован  в  особом  внимании, которое ему уделяет насильник;</a:t>
            </a:r>
          </a:p>
          <a:p>
            <a:pPr algn="l"/>
            <a:r>
              <a:rPr lang="ru-RU" dirty="0" smtClean="0"/>
              <a:t>     - ребенок не понимает, что то, что с ним делают - плохо;</a:t>
            </a:r>
          </a:p>
          <a:p>
            <a:pPr algn="l"/>
            <a:r>
              <a:rPr lang="ru-RU" dirty="0" smtClean="0"/>
              <a:t>     - несовершеннолетний может бояться, что ему не поверят.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imgpreviewCAM3EY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753299" cy="1896463"/>
          </a:xfrm>
          <a:prstGeom prst="rect">
            <a:avLst/>
          </a:prstGeom>
          <a:noFill/>
        </p:spPr>
      </p:pic>
      <p:pic>
        <p:nvPicPr>
          <p:cNvPr id="6148" name="Picture 4" descr="C:\Users\User\Desktop\imgpreviewCAIGPI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2627784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83432"/>
          </a:xfrm>
        </p:spPr>
        <p:txBody>
          <a:bodyPr/>
          <a:lstStyle/>
          <a:p>
            <a:r>
              <a:rPr lang="ru-RU" sz="1600" u="sng" dirty="0" smtClean="0"/>
              <a:t>Действия сотрудников органов и учреждений системы профилактики при обнаружении явных признаков жестокого обращения с ребенком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052736"/>
            <a:ext cx="6192688" cy="5616624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pPr algn="l"/>
            <a:r>
              <a:rPr lang="ru-RU" sz="7200" u="sng" dirty="0" smtClean="0"/>
              <a:t>Что делать если ребенок сообщает о жестоком обращении? </a:t>
            </a:r>
          </a:p>
          <a:p>
            <a:pPr algn="l"/>
            <a:endParaRPr lang="ru-RU" sz="4900" dirty="0" smtClean="0"/>
          </a:p>
          <a:p>
            <a:pPr algn="l"/>
            <a:r>
              <a:rPr lang="ru-RU" sz="4300" dirty="0" smtClean="0"/>
              <a:t>1</a:t>
            </a:r>
            <a:r>
              <a:rPr lang="ru-RU" sz="5600" dirty="0" smtClean="0"/>
              <a:t>. Отнеситесь к ребенку серьезно.</a:t>
            </a:r>
          </a:p>
          <a:p>
            <a:pPr algn="l"/>
            <a:r>
              <a:rPr lang="ru-RU" sz="5600" dirty="0" smtClean="0"/>
              <a:t>2. Попытайтесь оставаться спокойными.</a:t>
            </a:r>
          </a:p>
          <a:p>
            <a:pPr algn="l"/>
            <a:r>
              <a:rPr lang="ru-RU" sz="5600" dirty="0" smtClean="0"/>
              <a:t>3. Выясните, насколько сильна угроза для жизни ребенка. </a:t>
            </a:r>
          </a:p>
          <a:p>
            <a:pPr algn="l"/>
            <a:r>
              <a:rPr lang="ru-RU" sz="5600" dirty="0" smtClean="0"/>
              <a:t>4. Успокойте и поддержите ребенка словами: «Хорошо, что ты мне сказал», «Ты правильно сделал», «Я тебе верю», «Ты в этом не виноват»,  «Мне жаль, что с тобой это случилось». Бывают такие секреты, которые нельзя хранить, если тебе сделали плохо».</a:t>
            </a:r>
          </a:p>
          <a:p>
            <a:pPr algn="l"/>
            <a:r>
              <a:rPr lang="ru-RU" sz="5600" dirty="0" smtClean="0"/>
              <a:t>5. Терпеливо отвечайте на вопросы и рассеивайте тревоги ребенка.</a:t>
            </a:r>
          </a:p>
          <a:p>
            <a:pPr algn="l"/>
            <a:r>
              <a:rPr lang="ru-RU" sz="5600" dirty="0" smtClean="0"/>
              <a:t>6. Следите за тем, чтобы не давать обещаний, которые вы не можете исполнить.</a:t>
            </a:r>
          </a:p>
          <a:p>
            <a:pPr algn="l"/>
            <a:r>
              <a:rPr lang="ru-RU" sz="5600" dirty="0" smtClean="0"/>
              <a:t>7. Разъясните ребёнку, что он имеет право на защиту своих прав и законных интересов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(статья 56 Семейного кодекса). </a:t>
            </a:r>
            <a:r>
              <a:rPr lang="ru-RU" sz="5600" dirty="0" smtClean="0"/>
              <a:t>Такая защита должна осуществляться его родителями или лицами, их замещающими, а также органами опеки и попечительства, прокурором и судом.</a:t>
            </a:r>
          </a:p>
          <a:p>
            <a:pPr algn="l"/>
            <a:r>
              <a:rPr lang="ru-RU" sz="5600" dirty="0" smtClean="0"/>
              <a:t> Вместе с тем,  ребенок имеет право и на защиту от злоупотреблений со стороны своих родителей. Так, до исполнения ему 14 лет, он вправе самостоятельно обращаться в органы опеки и попечительства и другие организации по защите прав ребенка, а после 14 лет – в суд. </a:t>
            </a:r>
          </a:p>
          <a:p>
            <a:pPr algn="l"/>
            <a:r>
              <a:rPr lang="ru-RU" sz="5600" dirty="0" smtClean="0"/>
              <a:t>8. Организуйте незамедлительное информирование в соответствии с требованием ст. 9 Федерального закона от 24.06.1999 г. № 120-ФЗ «Об основах системы профилактики и безнадзорности и правонарушений несовершеннолетних» о выявленном факте жестокого обращения.</a:t>
            </a:r>
          </a:p>
          <a:p>
            <a:pPr algn="l"/>
            <a:r>
              <a:rPr lang="ru-RU" sz="5600" dirty="0" smtClean="0"/>
              <a:t> </a:t>
            </a:r>
          </a:p>
          <a:p>
            <a:endParaRPr lang="ru-RU" sz="4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627784" cy="21328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 descr="C:\Users\User\Desktop\ЖЕСТОКОСТЬ, ФОТО\1318309907_telefon-doveriya-fon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627783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5184576" cy="2376264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35752" cy="6858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sz="2400" b="1" dirty="0" smtClean="0"/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endParaRPr lang="ru-RU" sz="2400" b="1" u="sng" dirty="0" smtClean="0">
              <a:solidFill>
                <a:schemeClr val="bg1"/>
              </a:solidFill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Жестокое обращение с детьми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действие (или бездействие) родителей, воспитателей и других лиц, наносящее ущерб физическому или психическому здоровью ребенка.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029" name="Picture 5" descr="C:\Users\User\Desktop\ЖЕСТОКОСТЬ, ФОТО\childre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2215988" cy="1700808"/>
          </a:xfrm>
          <a:prstGeom prst="rect">
            <a:avLst/>
          </a:prstGeom>
          <a:noFill/>
        </p:spPr>
      </p:pic>
      <p:pic>
        <p:nvPicPr>
          <p:cNvPr id="1031" name="Picture 7" descr="C:\Users\User\Desktop\ЖЕСТОКОСТЬ, ФОТО\zaschita20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12477"/>
            <a:ext cx="3744416" cy="2645523"/>
          </a:xfrm>
          <a:prstGeom prst="rect">
            <a:avLst/>
          </a:prstGeom>
          <a:noFill/>
        </p:spPr>
      </p:pic>
      <p:pic>
        <p:nvPicPr>
          <p:cNvPr id="6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19323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ИНФОРМАЦИОННЫЕ РЕСУРСЫ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204864"/>
            <a:ext cx="5114778" cy="2508256"/>
          </a:xfrm>
        </p:spPr>
        <p:txBody>
          <a:bodyPr>
            <a:normAutofit fontScale="77500" lnSpcReduction="20000"/>
          </a:bodyPr>
          <a:lstStyle/>
          <a:p>
            <a:pPr marL="609600" indent="-609600" algn="l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Алексеева И.А., </a:t>
            </a:r>
            <a:r>
              <a:rPr lang="ru-RU" dirty="0" err="1" smtClean="0">
                <a:solidFill>
                  <a:schemeClr val="bg1"/>
                </a:solidFill>
              </a:rPr>
              <a:t>Новосельский</a:t>
            </a:r>
            <a:r>
              <a:rPr lang="ru-RU" dirty="0" smtClean="0">
                <a:solidFill>
                  <a:schemeClr val="bg1"/>
                </a:solidFill>
              </a:rPr>
              <a:t> И.Г. «Жестокое обращение с ребенком: причины, последствия, помощь». 2007 - 2009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Дж. С. </a:t>
            </a:r>
            <a:r>
              <a:rPr lang="ru-RU" dirty="0" err="1" smtClean="0">
                <a:solidFill>
                  <a:schemeClr val="bg1"/>
                </a:solidFill>
              </a:rPr>
              <a:t>Райкурс</a:t>
            </a:r>
            <a:r>
              <a:rPr lang="ru-RU" dirty="0" smtClean="0">
                <a:solidFill>
                  <a:schemeClr val="bg1"/>
                </a:solidFill>
              </a:rPr>
              <a:t>, Р.С. Хьюз. Социально-психологическая помощь детям группы риска: практическое пособие. Том 1. концептуальные основы социальной работы с детьми. М., Национальный фонд защиты детей от жестокого обращения, 2008.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Картинки с сайта </a:t>
            </a:r>
            <a:r>
              <a:rPr lang="en-US" dirty="0" smtClean="0">
                <a:solidFill>
                  <a:schemeClr val="bg1"/>
                </a:solidFill>
              </a:rPr>
              <a:t>www.mail.ru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4365104"/>
            <a:ext cx="6300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44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564904"/>
          </a:xfrm>
          <a:prstGeom prst="rect">
            <a:avLst/>
          </a:prstGeom>
          <a:noFill/>
        </p:spPr>
      </p:pic>
      <p:pic>
        <p:nvPicPr>
          <p:cNvPr id="1026" name="Picture 2" descr="E:\Семинар Жестокого обращения 20.12.12\ЖЕСТОКОСТЬ, ФОТО\project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2592288" cy="1782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ЖЕСТОКОСТЬ, ФОТО\ic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5184"/>
            <a:ext cx="2627784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55440"/>
          </a:xfrm>
        </p:spPr>
        <p:txBody>
          <a:bodyPr/>
          <a:lstStyle/>
          <a:p>
            <a:pPr algn="ctr"/>
            <a:r>
              <a:rPr lang="ru-RU" sz="2000" u="sng" dirty="0" smtClean="0"/>
              <a:t>Характеристика основных форм жестокого обращения с детьми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844824"/>
            <a:ext cx="5400600" cy="396044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dirty="0" smtClean="0"/>
              <a:t>В  Российской Федерации  с  1  января  1999  г.  действует Международная статистическая   классификация   болезней  и  проблем,  связанных  со здоровьем.  В неё включен синдром жестокого обращения. </a:t>
            </a:r>
          </a:p>
          <a:p>
            <a:pPr algn="l"/>
            <a:endParaRPr lang="ru-RU" sz="2400" dirty="0" smtClean="0"/>
          </a:p>
          <a:p>
            <a:pPr algn="ctr"/>
            <a:r>
              <a:rPr lang="ru-RU" sz="2400" dirty="0" smtClean="0"/>
              <a:t>Классификация определяет такие состояния, как:</a:t>
            </a:r>
            <a:endParaRPr lang="ru-RU" sz="1800" dirty="0" smtClean="0"/>
          </a:p>
          <a:p>
            <a:pPr algn="l"/>
            <a:r>
              <a:rPr lang="ru-RU" sz="2400" b="1" dirty="0" smtClean="0"/>
              <a:t>- физическая жестокость</a:t>
            </a:r>
            <a:r>
              <a:rPr lang="ru-RU" sz="2400" dirty="0" smtClean="0"/>
              <a:t>;</a:t>
            </a:r>
            <a:endParaRPr lang="ru-RU" sz="1800" dirty="0" smtClean="0"/>
          </a:p>
          <a:p>
            <a:pPr algn="l"/>
            <a:r>
              <a:rPr lang="ru-RU" sz="2400" b="1" dirty="0" smtClean="0"/>
              <a:t>- психологическая жестокость</a:t>
            </a:r>
            <a:r>
              <a:rPr lang="ru-RU" sz="2400" dirty="0" smtClean="0"/>
              <a:t>;</a:t>
            </a:r>
            <a:endParaRPr lang="ru-RU" sz="1800" dirty="0" smtClean="0"/>
          </a:p>
          <a:p>
            <a:pPr algn="l"/>
            <a:r>
              <a:rPr lang="ru-RU" sz="2400" b="1" dirty="0" smtClean="0"/>
              <a:t>- сексуальная жестокость;</a:t>
            </a:r>
            <a:endParaRPr lang="ru-RU" sz="1800" dirty="0" smtClean="0"/>
          </a:p>
          <a:p>
            <a:pPr algn="l"/>
            <a:r>
              <a:rPr lang="ru-RU" sz="2400" b="1" dirty="0" smtClean="0"/>
              <a:t>- оставление без внимания или заброшенность;</a:t>
            </a:r>
            <a:endParaRPr lang="ru-RU" sz="1800" dirty="0" smtClean="0"/>
          </a:p>
          <a:p>
            <a:pPr algn="l"/>
            <a:r>
              <a:rPr lang="ru-RU" sz="2400" dirty="0" smtClean="0"/>
              <a:t>- </a:t>
            </a:r>
            <a:r>
              <a:rPr lang="ru-RU" sz="2400" b="1" dirty="0" smtClean="0"/>
              <a:t>другие   синдромы   жестокого   обращения</a:t>
            </a:r>
            <a:r>
              <a:rPr lang="ru-RU" sz="2400" dirty="0" smtClean="0"/>
              <a:t>,   </a:t>
            </a:r>
            <a:r>
              <a:rPr lang="ru-RU" sz="2400" b="1" dirty="0" smtClean="0"/>
              <a:t>а   также  синдром</a:t>
            </a:r>
            <a:endParaRPr lang="ru-RU" sz="1800" dirty="0" smtClean="0"/>
          </a:p>
          <a:p>
            <a:pPr algn="l"/>
            <a:r>
              <a:rPr lang="ru-RU" sz="2400" b="1" dirty="0" err="1" smtClean="0"/>
              <a:t>неуточненного</a:t>
            </a:r>
            <a:r>
              <a:rPr lang="ru-RU" sz="2400" b="1" dirty="0" smtClean="0"/>
              <a:t> жестокого обращения</a:t>
            </a:r>
            <a:r>
              <a:rPr lang="ru-RU" sz="2400" dirty="0" smtClean="0"/>
              <a:t>, в т.ч. с ребенком.</a:t>
            </a:r>
            <a:endParaRPr lang="ru-RU" sz="1800" dirty="0" smtClean="0"/>
          </a:p>
          <a:p>
            <a:pPr lvl="2" algn="l"/>
            <a:endParaRPr lang="ru-RU" sz="8000" dirty="0" smtClean="0">
              <a:solidFill>
                <a:srgbClr val="FFFF00"/>
              </a:solidFill>
            </a:endParaRPr>
          </a:p>
          <a:p>
            <a:pPr lvl="1" algn="l"/>
            <a:endParaRPr lang="ru-RU" sz="8000" dirty="0" smtClean="0">
              <a:solidFill>
                <a:srgbClr val="FFFF00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4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564904"/>
          </a:xfrm>
          <a:prstGeom prst="rect">
            <a:avLst/>
          </a:prstGeom>
          <a:noFill/>
        </p:spPr>
      </p:pic>
      <p:pic>
        <p:nvPicPr>
          <p:cNvPr id="6" name="Picture 3" descr="C:\Users\User\Desktop\imgpreviewCA3VZN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2699792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4836372" cy="2016224"/>
          </a:xfrm>
        </p:spPr>
        <p:txBody>
          <a:bodyPr/>
          <a:lstStyle/>
          <a:p>
            <a:pPr lvl="0"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1. Физическое  насилие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dirty="0" smtClean="0"/>
              <a:t>это  преднамеренное нанесение травм и/или повреждений ребенку, которые вызывают серьезные (требующие медицинской помощи)  нарушения  физического,  психического  здоровья, отставание в развитии. 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1600" b="0" dirty="0" smtClean="0"/>
              <a:t> </a:t>
            </a:r>
            <a:br>
              <a:rPr lang="ru-RU" sz="1600" b="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772816"/>
            <a:ext cx="5553404" cy="4752528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1400" b="1" dirty="0" smtClean="0"/>
              <a:t>Физическое  насилие  над ребенком могут совершать родители, лица, их заменяющие, или другие взрослые.</a:t>
            </a:r>
            <a:br>
              <a:rPr lang="ru-RU" sz="1400" b="1" dirty="0" smtClean="0"/>
            </a:br>
            <a:r>
              <a:rPr lang="ru-RU" sz="1400" b="1" dirty="0" smtClean="0"/>
              <a:t>     </a:t>
            </a:r>
            <a:r>
              <a:rPr lang="ru-RU" sz="1600" b="1" dirty="0" smtClean="0"/>
              <a:t>Чаще всего это происходит в семьях, где:</a:t>
            </a:r>
          </a:p>
          <a:p>
            <a:pPr algn="l"/>
            <a:r>
              <a:rPr lang="ru-RU" sz="1600" dirty="0" smtClean="0"/>
              <a:t>     - взрослые убеждены,  что физическое наказание является методом выбора для воспитания детей;</a:t>
            </a:r>
          </a:p>
          <a:p>
            <a:pPr algn="l"/>
            <a:r>
              <a:rPr lang="ru-RU" sz="1600" dirty="0" smtClean="0"/>
              <a:t>     - родители  (или один из них) являются алкоголиками, </a:t>
            </a:r>
            <a:r>
              <a:rPr lang="ru-RU" sz="1600" dirty="0" err="1" smtClean="0"/>
              <a:t>наркоманами,токсикоманами</a:t>
            </a:r>
            <a:r>
              <a:rPr lang="ru-RU" sz="1600" dirty="0" smtClean="0"/>
              <a:t>;</a:t>
            </a:r>
          </a:p>
          <a:p>
            <a:pPr algn="l"/>
            <a:r>
              <a:rPr lang="ru-RU" sz="1600" dirty="0" smtClean="0"/>
              <a:t>     - родители (или один из них) имеют психические заболевания;</a:t>
            </a:r>
          </a:p>
          <a:p>
            <a:pPr algn="l"/>
            <a:r>
              <a:rPr lang="ru-RU" sz="1600" dirty="0" smtClean="0"/>
              <a:t>     - нарушен   эмоционально-психологический  климат  (частые  </a:t>
            </a:r>
            <a:r>
              <a:rPr lang="ru-RU" sz="1600" dirty="0" err="1" smtClean="0"/>
              <a:t>ссоры,скандалы</a:t>
            </a:r>
            <a:r>
              <a:rPr lang="ru-RU" sz="1600" dirty="0" smtClean="0"/>
              <a:t>, отсутствие уважения друг к другу);</a:t>
            </a:r>
          </a:p>
          <a:p>
            <a:pPr algn="l"/>
            <a:r>
              <a:rPr lang="ru-RU" sz="1600" dirty="0" smtClean="0"/>
              <a:t>     - родители  находятся  в  состоянии  стресса  в  связи со смертью близких, болезнью, потерей работы, экономическим кризисом и др.;</a:t>
            </a:r>
          </a:p>
          <a:p>
            <a:pPr algn="l"/>
            <a:r>
              <a:rPr lang="ru-RU" sz="1600" dirty="0" smtClean="0"/>
              <a:t>     - родители   предъявляют   чрезмерные   требования  к  детям,  не соответствующие их возрасту и уровню развития;</a:t>
            </a:r>
          </a:p>
          <a:p>
            <a:pPr algn="l"/>
            <a:r>
              <a:rPr lang="ru-RU" sz="1600" dirty="0" smtClean="0"/>
              <a:t>     - дети  имеют  особенности:  недоношенность  в  анамнезе, наличие соматических  или  психических   заболеваний;   они   </a:t>
            </a:r>
            <a:r>
              <a:rPr lang="ru-RU" sz="1600" dirty="0" err="1" smtClean="0"/>
              <a:t>гиперактивны</a:t>
            </a:r>
            <a:r>
              <a:rPr lang="ru-RU" sz="1600" dirty="0" smtClean="0"/>
              <a:t>, неусидчивы.</a:t>
            </a:r>
          </a:p>
          <a:p>
            <a:pPr lvl="0" algn="l"/>
            <a:endParaRPr lang="ru-RU" sz="1400" dirty="0" smtClean="0"/>
          </a:p>
        </p:txBody>
      </p:sp>
      <p:pic>
        <p:nvPicPr>
          <p:cNvPr id="7170" name="Picture 2" descr="C:\Users\User\Desktop\ЖЕСТОКОСТЬ, ФОТО\6c533efd591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699792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04664"/>
            <a:ext cx="4896544" cy="1944216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Распознание факта физического насилия над ребенком.</a:t>
            </a:r>
            <a:br>
              <a:rPr lang="ru-RU" sz="2000" dirty="0" smtClean="0"/>
            </a:br>
            <a:r>
              <a:rPr lang="ru-RU" sz="2000" dirty="0" smtClean="0"/>
              <a:t>     Характер повреждений:</a:t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844824"/>
            <a:ext cx="5616624" cy="4752528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5600" dirty="0" smtClean="0"/>
              <a:t>-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синяки,   ссадины,   раны,  следы  от  ударов  ремнем,  укусов, прижигания  горячими  предметами, сигаретами;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ожоги  горячими  жидкостями  кистей  и  ног в виде перчатки или носка (от погружения в горячую воду), а также на ягодицах;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повреждения  и  переломы  костей,  припухлость  и болезненность суставов;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выбитые  и  расшатанные  зубы,  разрывы  или  порезы во рту, на губах;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участки облысения, кровоподтеки на голове;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повреждения внутренних органов;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- "синдром сотрясения" у грудных детей.</a:t>
            </a:r>
          </a:p>
          <a:p>
            <a:pPr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/>
          </a:p>
        </p:txBody>
      </p:sp>
      <p:pic>
        <p:nvPicPr>
          <p:cNvPr id="1026" name="Picture 2" descr="C:\Users\User\Desktop\imgpreviewCAHBYW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267743" cy="1916832"/>
          </a:xfrm>
          <a:prstGeom prst="rect">
            <a:avLst/>
          </a:prstGeom>
          <a:noFill/>
        </p:spPr>
      </p:pic>
      <p:pic>
        <p:nvPicPr>
          <p:cNvPr id="1027" name="Picture 3" descr="C:\Users\User\Desktop\imgpreviewCAUVP3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094"/>
            <a:ext cx="2699792" cy="26679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pPr algn="ctr"/>
            <a:r>
              <a:rPr lang="ru-RU" sz="2000" u="sng" dirty="0" smtClean="0"/>
              <a:t>Особенности поведения детей и подростков, подвергшихся физическому насилию: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772816"/>
            <a:ext cx="5616624" cy="468052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charset="0"/>
              <a:buChar char="•"/>
            </a:pPr>
            <a:r>
              <a:rPr lang="ru-RU" b="1" u="sng" dirty="0" smtClean="0"/>
              <a:t>Возраст   до   3  лет:  </a:t>
            </a:r>
            <a:r>
              <a:rPr lang="ru-RU" dirty="0" smtClean="0"/>
              <a:t>боязнь  родителей  или  взрослых:  редкие проявления  радости, плаксивость, реакция испуга на плач других детей, плохо   развитые   навыки   общения,   крайности   в  поведении  от агрессивности до полной безучастности.</a:t>
            </a:r>
          </a:p>
          <a:p>
            <a:pPr algn="l"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b="1" u="sng" dirty="0" smtClean="0"/>
              <a:t>Возраст  от  3  до  7  лет:  </a:t>
            </a:r>
            <a:r>
              <a:rPr lang="ru-RU" dirty="0" smtClean="0"/>
              <a:t>заискивающее  поведение,  чрезмерная уступчивость,  пассивная  реакция  на боль, негативизм, агрессивность, жестокость  по  отношению  к животным, лживость, воровство, отставание речевого развития.</a:t>
            </a:r>
          </a:p>
          <a:p>
            <a:pPr algn="l">
              <a:buFont typeface="Arial" charset="0"/>
              <a:buChar char="•"/>
            </a:pPr>
            <a:r>
              <a:rPr lang="ru-RU" dirty="0" smtClean="0"/>
              <a:t>  </a:t>
            </a:r>
            <a:r>
              <a:rPr lang="ru-RU" b="1" u="sng" dirty="0" smtClean="0"/>
              <a:t>Младший школьный возраст: </a:t>
            </a:r>
            <a:r>
              <a:rPr lang="ru-RU" dirty="0" smtClean="0"/>
              <a:t>стремление скрыть причину повреждений и травм,  боязнь идти домой после школы, одиночество, отсутствие друзей, плохая успеваемость, неспособность сосредоточиться, агрессивность.</a:t>
            </a:r>
          </a:p>
          <a:p>
            <a:pPr algn="l">
              <a:buFont typeface="Arial" charset="0"/>
              <a:buChar char="•"/>
            </a:pPr>
            <a:r>
              <a:rPr lang="ru-RU" dirty="0" smtClean="0"/>
              <a:t> </a:t>
            </a:r>
            <a:r>
              <a:rPr lang="ru-RU" b="1" u="sng" dirty="0" smtClean="0"/>
              <a:t>Подростковый  возраст:  </a:t>
            </a:r>
            <a:r>
              <a:rPr lang="ru-RU" dirty="0" smtClean="0"/>
              <a:t>побеги  из  дома;  употребление алкоголя, наркотиков;  попытки  суицида;  криминальное или антиобщественное поведение.</a:t>
            </a:r>
          </a:p>
          <a:p>
            <a:endParaRPr lang="ru-RU" dirty="0"/>
          </a:p>
        </p:txBody>
      </p:sp>
      <p:pic>
        <p:nvPicPr>
          <p:cNvPr id="4098" name="Picture 2" descr="C:\Users\User\Desktop\ЖЕСТОКОСТЬ, ФОТО\1329890506_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2158920" cy="2420888"/>
          </a:xfrm>
          <a:prstGeom prst="rect">
            <a:avLst/>
          </a:prstGeom>
          <a:noFill/>
        </p:spPr>
      </p:pic>
      <p:pic>
        <p:nvPicPr>
          <p:cNvPr id="2050" name="Picture 2" descr="C:\Users\User\Desktop\imgpreviewCA63EK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8191" cy="2348880"/>
          </a:xfrm>
          <a:prstGeom prst="rect">
            <a:avLst/>
          </a:prstGeom>
          <a:noFill/>
        </p:spPr>
      </p:pic>
      <p:pic>
        <p:nvPicPr>
          <p:cNvPr id="9" name="Picture 2" descr="C:\Users\User\Desktop\imgpreviewCA2CW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72268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60648"/>
            <a:ext cx="5105400" cy="244827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Основными  особенностями  поведения  родителей или опекунов, если они подвергают детей физическому насилию, являются: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2204864"/>
            <a:ext cx="5481396" cy="432048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- противоречивые, путаные объяснения причин травм у детей;</a:t>
            </a:r>
          </a:p>
          <a:p>
            <a:pPr algn="l"/>
            <a:r>
              <a:rPr lang="ru-RU" dirty="0" smtClean="0"/>
              <a:t> - обвинение в травмах самого ребенка;   - позднее обращение или </a:t>
            </a:r>
            <a:r>
              <a:rPr lang="ru-RU" dirty="0" err="1" smtClean="0"/>
              <a:t>необращение</a:t>
            </a:r>
            <a:r>
              <a:rPr lang="ru-RU" dirty="0" smtClean="0"/>
              <a:t> за медицинской помощью;</a:t>
            </a:r>
          </a:p>
          <a:p>
            <a:pPr algn="l"/>
            <a:r>
              <a:rPr lang="ru-RU" dirty="0" smtClean="0"/>
              <a:t> - отсутствие  эмоциональной  поддержки  и  ласки  в  обращении  с ребенком;</a:t>
            </a:r>
          </a:p>
          <a:p>
            <a:pPr algn="l"/>
            <a:r>
              <a:rPr lang="ru-RU" dirty="0" smtClean="0"/>
              <a:t>  - неспровоцированная агрессия по отношению к персоналу;</a:t>
            </a:r>
          </a:p>
          <a:p>
            <a:pPr algn="l"/>
            <a:r>
              <a:rPr lang="ru-RU" dirty="0" smtClean="0"/>
              <a:t>  - большее  внимание  собственным  проблемам,  нежели  имеющимся у ребенка повреждениям.</a:t>
            </a:r>
          </a:p>
          <a:p>
            <a:endParaRPr lang="ru-RU" dirty="0"/>
          </a:p>
        </p:txBody>
      </p:sp>
      <p:pic>
        <p:nvPicPr>
          <p:cNvPr id="8" name="Picture 4" descr="CRBR005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7680"/>
            <a:ext cx="2627784" cy="280349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4" descr="AXR002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48580"/>
            <a:ext cx="2627784" cy="1724236"/>
          </a:xfrm>
          <a:prstGeom prst="rect">
            <a:avLst/>
          </a:prstGeom>
          <a:noFill/>
          <a:ln w="76200" cmpd="tri">
            <a:solidFill>
              <a:srgbClr val="FFFF00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88640"/>
            <a:ext cx="5484444" cy="2520280"/>
          </a:xfrm>
        </p:spPr>
        <p:txBody>
          <a:bodyPr/>
          <a:lstStyle/>
          <a:p>
            <a:pPr algn="ctr"/>
            <a:r>
              <a:rPr lang="ru-RU" sz="2000" u="sng" dirty="0" smtClean="0"/>
              <a:t>2. ПРЕНЕБРЕЖЕНИЕ основными нуждами ребенка   (моральная жестокость)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1400" dirty="0" smtClean="0">
                <a:cs typeface="Aharoni" pitchFamily="2" charset="-79"/>
              </a:rPr>
              <a:t>это   отсутствие   со   стороны  родителей  или  лиц,  их  заменяющих, элементарной   заботы  о  нем,  а  также  недобросовестное  выполнение обязанностей  по  воспитанию ребенка, в результате чего его здоровье и развитие нарушаются.</a:t>
            </a:r>
            <a:r>
              <a:rPr lang="ru-RU" sz="1400" u="sng" dirty="0" smtClean="0">
                <a:cs typeface="Aharoni" pitchFamily="2" charset="-79"/>
              </a:rPr>
              <a:t> </a:t>
            </a:r>
            <a:r>
              <a:rPr lang="ru-RU" sz="1400" dirty="0" smtClean="0">
                <a:cs typeface="Aharoni" pitchFamily="2" charset="-79"/>
              </a:rPr>
              <a:t/>
            </a:r>
            <a:br>
              <a:rPr lang="ru-RU" sz="1400" dirty="0" smtClean="0">
                <a:cs typeface="Aharoni" pitchFamily="2" charset="-79"/>
              </a:rPr>
            </a:br>
            <a:endParaRPr lang="ru-RU" sz="1400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564904"/>
            <a:ext cx="6048672" cy="39604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– </a:t>
            </a:r>
          </a:p>
          <a:p>
            <a:pPr algn="l"/>
            <a:r>
              <a:rPr lang="ru-RU" sz="2900" b="1" dirty="0" smtClean="0"/>
              <a:t>Причинами  неудовлетворения  основных  потребностей ребенка могут служить:</a:t>
            </a:r>
          </a:p>
          <a:p>
            <a:pPr algn="l"/>
            <a:r>
              <a:rPr lang="ru-RU" sz="2900" dirty="0" smtClean="0"/>
              <a:t>     - отсутствие  соответствующего  возрасту  и  потребностям    ребенка питания, одежды, жилья, образования, медицинской помощи;</a:t>
            </a:r>
          </a:p>
          <a:p>
            <a:pPr algn="l"/>
            <a:r>
              <a:rPr lang="ru-RU" sz="2900" dirty="0" smtClean="0"/>
              <a:t>     - отсутствие заботы и присмотра за ребенком;</a:t>
            </a:r>
          </a:p>
          <a:p>
            <a:pPr algn="l"/>
            <a:r>
              <a:rPr lang="ru-RU" sz="2900" dirty="0" smtClean="0"/>
              <a:t>     - отсутствие внимания и любви к ребенку и др.</a:t>
            </a:r>
          </a:p>
          <a:p>
            <a:pPr algn="l"/>
            <a:r>
              <a:rPr lang="ru-RU" sz="2900" b="1" dirty="0" smtClean="0"/>
              <a:t>       Чаще  всего  пренебрегают  основными  нуждами  детей родители или лица,  их  заменяющие:</a:t>
            </a:r>
          </a:p>
          <a:p>
            <a:pPr algn="l"/>
            <a:r>
              <a:rPr lang="ru-RU" dirty="0" smtClean="0"/>
              <a:t>  </a:t>
            </a:r>
            <a:r>
              <a:rPr lang="ru-RU" sz="2900" dirty="0" smtClean="0"/>
              <a:t>алкоголики,  наркоманы,  лица  с  психическими расстройствами,   юные   родители,   не   имеющие   опыта   и  навыков </a:t>
            </a:r>
            <a:r>
              <a:rPr lang="ru-RU" sz="2900" dirty="0" err="1" smtClean="0"/>
              <a:t>родительства</a:t>
            </a:r>
            <a:r>
              <a:rPr lang="ru-RU" sz="2900" dirty="0" smtClean="0"/>
              <a:t>,  с низким социально-экономическим уровнем жизни, имеющие хронические  заболевания,   инвалидность,   умственную   отсталость, перенесшие жестокое обращение в детстве.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ЖЕСТОКОСТЬ, ФОТО\v-moskve-projdet-konferenciya-po-zashhite-detej-ot_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9728"/>
            <a:ext cx="2699792" cy="2448272"/>
          </a:xfrm>
          <a:prstGeom prst="rect">
            <a:avLst/>
          </a:prstGeom>
          <a:noFill/>
        </p:spPr>
      </p:pic>
      <p:pic>
        <p:nvPicPr>
          <p:cNvPr id="9" name="Picture 2" descr="C:\Users\User\Desktop\ЖЕСТОКОСТЬ, ФОТО\1317984251_logo_fond_r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699792" cy="22768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188640"/>
            <a:ext cx="5105400" cy="79208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u="sng" dirty="0" smtClean="0"/>
              <a:t>Последствия моральной жестокости у детей.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908720"/>
            <a:ext cx="6048672" cy="5832648"/>
          </a:xfrm>
        </p:spPr>
        <p:txBody>
          <a:bodyPr>
            <a:noAutofit/>
          </a:bodyPr>
          <a:lstStyle/>
          <a:p>
            <a:pPr algn="l"/>
            <a:r>
              <a:rPr lang="ru-RU" sz="1600" b="1" u="sng" dirty="0" smtClean="0"/>
              <a:t>Внешние проявления:</a:t>
            </a:r>
            <a:endParaRPr lang="ru-RU" sz="1600" b="1" dirty="0" smtClean="0"/>
          </a:p>
          <a:p>
            <a:pPr algn="l"/>
            <a:r>
              <a:rPr lang="ru-RU" sz="1400" dirty="0" smtClean="0"/>
              <a:t>     - утомленный сонный вид, бледное лицо, опухшие веки;</a:t>
            </a:r>
          </a:p>
          <a:p>
            <a:pPr algn="l"/>
            <a:r>
              <a:rPr lang="ru-RU" sz="1400" dirty="0" smtClean="0"/>
              <a:t>     - у грудных детей </a:t>
            </a:r>
            <a:r>
              <a:rPr lang="ru-RU" sz="1400" dirty="0" err="1" smtClean="0"/>
              <a:t>обезвоженность</a:t>
            </a:r>
            <a:r>
              <a:rPr lang="ru-RU" sz="1400" dirty="0" smtClean="0"/>
              <a:t>, опрелости, сыпи;</a:t>
            </a:r>
          </a:p>
          <a:p>
            <a:pPr algn="l"/>
            <a:r>
              <a:rPr lang="ru-RU" sz="1400" dirty="0" smtClean="0"/>
              <a:t>     - одежда неряшливая, не соответствует сезону и размеру ребенка;</a:t>
            </a:r>
          </a:p>
          <a:p>
            <a:pPr algn="l"/>
            <a:r>
              <a:rPr lang="ru-RU" sz="1400" dirty="0" smtClean="0"/>
              <a:t>     - нечистоплотность, несвежий запах.</a:t>
            </a:r>
          </a:p>
          <a:p>
            <a:pPr algn="l"/>
            <a:r>
              <a:rPr lang="ru-RU" sz="1600" b="1" dirty="0" smtClean="0"/>
              <a:t>     </a:t>
            </a:r>
            <a:r>
              <a:rPr lang="ru-RU" sz="1600" b="1" u="sng" dirty="0" smtClean="0"/>
              <a:t>Физические признаки:</a:t>
            </a:r>
            <a:endParaRPr lang="ru-RU" sz="1600" b="1" dirty="0" smtClean="0"/>
          </a:p>
          <a:p>
            <a:pPr algn="l"/>
            <a:r>
              <a:rPr lang="ru-RU" sz="1400" dirty="0" smtClean="0"/>
              <a:t>     - отставание в весе и росте от сверстников;</a:t>
            </a:r>
          </a:p>
          <a:p>
            <a:pPr algn="l"/>
            <a:r>
              <a:rPr lang="ru-RU" sz="1400" dirty="0" smtClean="0"/>
              <a:t>     - педикулез, чесотка;</a:t>
            </a:r>
          </a:p>
          <a:p>
            <a:pPr algn="l"/>
            <a:r>
              <a:rPr lang="ru-RU" sz="1400" dirty="0" smtClean="0"/>
              <a:t>     - частые  "несчастные случаи", гнойные и  инфекционные заболевания;</a:t>
            </a:r>
          </a:p>
          <a:p>
            <a:pPr algn="l"/>
            <a:r>
              <a:rPr lang="ru-RU" sz="1400" dirty="0" smtClean="0"/>
              <a:t>     - отсутствие надлежащих прививок;</a:t>
            </a:r>
          </a:p>
          <a:p>
            <a:pPr algn="l"/>
            <a:r>
              <a:rPr lang="ru-RU" sz="1400" dirty="0" smtClean="0"/>
              <a:t>     - задержка речевого и психического развития.</a:t>
            </a:r>
          </a:p>
          <a:p>
            <a:pPr algn="l"/>
            <a:r>
              <a:rPr lang="ru-RU" sz="1400" u="sng" dirty="0" smtClean="0"/>
              <a:t>     </a:t>
            </a:r>
            <a:r>
              <a:rPr lang="ru-RU" sz="1600" b="1" u="sng" dirty="0" smtClean="0"/>
              <a:t>Особенности поведения:</a:t>
            </a:r>
            <a:endParaRPr lang="ru-RU" sz="1600" b="1" dirty="0" smtClean="0"/>
          </a:p>
          <a:p>
            <a:pPr algn="l"/>
            <a:r>
              <a:rPr lang="ru-RU" sz="1400" dirty="0" smtClean="0"/>
              <a:t>     - постоянный  голод и жажда: может красть пищу, рыться в отбросах и т.п.;</a:t>
            </a:r>
          </a:p>
          <a:p>
            <a:pPr algn="l"/>
            <a:r>
              <a:rPr lang="ru-RU" sz="1400" dirty="0" smtClean="0"/>
              <a:t>     - частые пропуски школьных занятий;</a:t>
            </a:r>
          </a:p>
          <a:p>
            <a:pPr algn="l"/>
            <a:r>
              <a:rPr lang="ru-RU" sz="1400" dirty="0" smtClean="0"/>
              <a:t>     - крайности  поведения: инфантилен или принимает роль взрослого ,     агрессивен  или  замкнут, апатичен,  </a:t>
            </a:r>
            <a:r>
              <a:rPr lang="ru-RU" sz="1400" dirty="0" err="1" smtClean="0"/>
              <a:t>гиперактивен</a:t>
            </a:r>
            <a:r>
              <a:rPr lang="ru-RU" sz="1400" dirty="0" smtClean="0"/>
              <a:t>  или  подавлен, </a:t>
            </a:r>
          </a:p>
          <a:p>
            <a:pPr algn="l"/>
            <a:r>
              <a:rPr lang="ru-RU" sz="1400" dirty="0" smtClean="0"/>
              <a:t>     - склонность к поджогам, жестокость к животным.</a:t>
            </a:r>
          </a:p>
          <a:p>
            <a:pPr lvl="0" algn="l"/>
            <a:endParaRPr lang="ru-RU" sz="1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216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нгошлг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2627784" cy="23488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SWXKEJWT4FA5-1263475442-919</_dlc_DocId>
    <_dlc_DocIdUrl xmlns="369ecff9-9d91-49ad-b6c8-2386e6911df0">
      <Url>http://www.eduportal44.ru/MR/Eliz/1/_layouts/15/DocIdRedir.aspx?ID=SWXKEJWT4FA5-1263475442-919</Url>
      <Description>SWXKEJWT4FA5-1263475442-919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C6AEA746C2D2640AD0EA9834C287EFE" ma:contentTypeVersion="1" ma:contentTypeDescription="Создание документа." ma:contentTypeScope="" ma:versionID="cb22e4f3363b71b765c410c1a0996635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47C0D6-97B6-45F6-95A3-180B4B26D934}"/>
</file>

<file path=customXml/itemProps2.xml><?xml version="1.0" encoding="utf-8"?>
<ds:datastoreItem xmlns:ds="http://schemas.openxmlformats.org/officeDocument/2006/customXml" ds:itemID="{895FFFDE-B7E7-4BBE-831E-56EDDCD7FECE}"/>
</file>

<file path=customXml/itemProps3.xml><?xml version="1.0" encoding="utf-8"?>
<ds:datastoreItem xmlns:ds="http://schemas.openxmlformats.org/officeDocument/2006/customXml" ds:itemID="{2F54BDC2-4126-46A9-8744-635B00901D33}"/>
</file>

<file path=customXml/itemProps4.xml><?xml version="1.0" encoding="utf-8"?>
<ds:datastoreItem xmlns:ds="http://schemas.openxmlformats.org/officeDocument/2006/customXml" ds:itemID="{0CE1FD20-D0D8-442A-B71F-91E8AACF01B7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851</TotalTime>
  <Words>1637</Words>
  <Application>Microsoft Office PowerPoint</Application>
  <PresentationFormat>Экран (4:3)</PresentationFormat>
  <Paragraphs>175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Раннее выявление жестокого обращения с детьми</vt:lpstr>
      <vt:lpstr>     </vt:lpstr>
      <vt:lpstr>Характеристика основных форм жестокого обращения с детьми </vt:lpstr>
      <vt:lpstr>      1. Физическое  насилие это  преднамеренное нанесение травм и/или повреждений ребенку, которые вызывают серьезные (требующие медицинской помощи)  нарушения  физического,  психического  здоровья, отставание в развитии.     </vt:lpstr>
      <vt:lpstr>          Распознание факта физического насилия над ребенком.      Характер повреждений:  </vt:lpstr>
      <vt:lpstr>Особенности поведения детей и подростков, подвергшихся физическому насилию: </vt:lpstr>
      <vt:lpstr>  Основными  особенностями  поведения  родителей или опекунов, если они подвергают детей физическому насилию, являются:  </vt:lpstr>
      <vt:lpstr>2. ПРЕНЕБРЕЖЕНИЕ основными нуждами ребенка   (моральная жестокость)  это   отсутствие   со   стороны  родителей  или  лиц,  их  заменяющих, элементарной   заботы  о  нем,  а  также  недобросовестное  выполнение обязанностей  по  воспитанию ребенка, в результате чего его здоровье и развитие нарушаются.  </vt:lpstr>
      <vt:lpstr> Последствия моральной жестокости у детей. </vt:lpstr>
      <vt:lpstr>3. Эмоциональное (психологическое) насилие      является однократное или хроническое  психическое  воздействие на ребенка или его отвержение со стороны  родителей  и  других  взрослых,  вследствие  чего  у  ребенка нарушаются   эмоциональное   развитие,   поведение   и  способность  к социализации.  </vt:lpstr>
      <vt:lpstr> Особенности       детей,       подвергающихся      эмоциональному  (психологическому)  насилию: </vt:lpstr>
      <vt:lpstr>Возрастная специфика:  </vt:lpstr>
      <vt:lpstr>Группы риска детей по эмоциональному насилию:  </vt:lpstr>
      <vt:lpstr>  Особенности   поведения   взрослых,    совершающих   эмоциональное насилие:  </vt:lpstr>
      <vt:lpstr>       3.  Сексуальное насилие или развращение  – это вовлечение ребенка с его согласия  или без такового в сексуальные действия со взрослыми с целью получения последними сексуального удовлетворения или выгоды. </vt:lpstr>
      <vt:lpstr> Распознание сексуального насилия над ребенком. </vt:lpstr>
      <vt:lpstr> Особенности психического состояния и поведения ребенка. </vt:lpstr>
      <vt:lpstr>Рассказать кому-либо о сексуальном насилии трудно для жертвы по многим причинам: </vt:lpstr>
      <vt:lpstr>Действия сотрудников органов и учреждений системы профилактики при обнаружении явных признаков жестокого обращения с ребенком   </vt:lpstr>
      <vt:lpstr>ИНФОРМАЦИОННЫЕ РЕСУРСЫ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жестокого обращения с детьми</dc:title>
  <dc:creator>User</dc:creator>
  <cp:lastModifiedBy>ANDREY</cp:lastModifiedBy>
  <cp:revision>116</cp:revision>
  <dcterms:created xsi:type="dcterms:W3CDTF">2012-12-08T18:40:37Z</dcterms:created>
  <dcterms:modified xsi:type="dcterms:W3CDTF">2015-05-04T21:22:52Z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0x0101003C6AEA746C2D2640AD0EA9834C287EFE</vt:lpwstr>
  </property>
  <property fmtid="{D5CDD505-2E9C-101B-9397-08002B2CF9AE}" pid="3" name="_dlc_DocIdItemGuid">
    <vt:lpwstr>d167824d-9794-4626-b6e1-e3a740c41726</vt:lpwstr>
  </property>
</Properties>
</file>