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1" r:id="rId5"/>
    <p:sldId id="263" r:id="rId6"/>
    <p:sldId id="267" r:id="rId7"/>
    <p:sldId id="271" r:id="rId8"/>
    <p:sldId id="2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9" autoAdjust="0"/>
    <p:restoredTop sz="86455" autoAdjust="0"/>
  </p:normalViewPr>
  <p:slideViewPr>
    <p:cSldViewPr>
      <p:cViewPr varScale="1">
        <p:scale>
          <a:sx n="79" d="100"/>
          <a:sy n="79" d="100"/>
        </p:scale>
        <p:origin x="-11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A751-ED0D-4363-960D-EA0401451D1B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58F4-1C87-4568-8E74-43BD2AABCE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A751-ED0D-4363-960D-EA0401451D1B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58F4-1C87-4568-8E74-43BD2AABCE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A751-ED0D-4363-960D-EA0401451D1B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58F4-1C87-4568-8E74-43BD2AABCE52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A751-ED0D-4363-960D-EA0401451D1B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58F4-1C87-4568-8E74-43BD2AABCE5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A751-ED0D-4363-960D-EA0401451D1B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58F4-1C87-4568-8E74-43BD2AABCE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A751-ED0D-4363-960D-EA0401451D1B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58F4-1C87-4568-8E74-43BD2AABCE5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A751-ED0D-4363-960D-EA0401451D1B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58F4-1C87-4568-8E74-43BD2AABCE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A751-ED0D-4363-960D-EA0401451D1B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58F4-1C87-4568-8E74-43BD2AABCE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A751-ED0D-4363-960D-EA0401451D1B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58F4-1C87-4568-8E74-43BD2AABCE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A751-ED0D-4363-960D-EA0401451D1B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58F4-1C87-4568-8E74-43BD2AABCE52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A751-ED0D-4363-960D-EA0401451D1B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58F4-1C87-4568-8E74-43BD2AABCE5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88BA751-ED0D-4363-960D-EA0401451D1B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9DA58F4-1C87-4568-8E74-43BD2AABCE5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15"/>
          <p:cNvSpPr>
            <a:spLocks noGrp="1"/>
          </p:cNvSpPr>
          <p:nvPr>
            <p:ph type="body" sz="half" idx="2"/>
          </p:nvPr>
        </p:nvSpPr>
        <p:spPr>
          <a:xfrm>
            <a:off x="539552" y="980728"/>
            <a:ext cx="7848872" cy="3312367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3900" b="1" dirty="0">
                <a:solidFill>
                  <a:schemeClr val="tx1"/>
                </a:solidFill>
              </a:rPr>
              <a:t>О социальном сопровождении детей, </a:t>
            </a:r>
          </a:p>
          <a:p>
            <a:pPr algn="ctr"/>
            <a:r>
              <a:rPr lang="ru-RU" sz="3900" b="1" dirty="0">
                <a:solidFill>
                  <a:schemeClr val="tx1"/>
                </a:solidFill>
              </a:rPr>
              <a:t>в отношении которых выявлены факты жестокого обращения </a:t>
            </a:r>
          </a:p>
          <a:p>
            <a:pPr algn="ctr"/>
            <a:r>
              <a:rPr lang="ru-RU" sz="3900" b="1" dirty="0">
                <a:solidFill>
                  <a:schemeClr val="tx1"/>
                </a:solidFill>
              </a:rPr>
              <a:t>и организация работы с данными семьями</a:t>
            </a:r>
          </a:p>
          <a:p>
            <a:endParaRPr lang="ru-RU" sz="2800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14400" y="332656"/>
            <a:ext cx="761804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>
                <a:solidFill>
                  <a:schemeClr val="tx1"/>
                </a:solidFill>
              </a:rPr>
              <a:t>Государственное казенное </a:t>
            </a:r>
            <a:r>
              <a:rPr lang="ru-RU" sz="1800" b="1" dirty="0" smtClean="0">
                <a:solidFill>
                  <a:schemeClr val="tx1"/>
                </a:solidFill>
              </a:rPr>
              <a:t>учреждение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>
                <a:solidFill>
                  <a:schemeClr val="tx1"/>
                </a:solidFill>
              </a:rPr>
              <a:t>«Костромской областной Центр социальной помощи семье и детям»</a:t>
            </a:r>
            <a:br>
              <a:rPr lang="ru-RU" sz="1800" b="1" dirty="0">
                <a:solidFill>
                  <a:schemeClr val="tx1"/>
                </a:solidFill>
              </a:rPr>
            </a:b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5" name="Объект 14"/>
          <p:cNvSpPr>
            <a:spLocks noGrp="1"/>
          </p:cNvSpPr>
          <p:nvPr>
            <p:ph idx="1"/>
          </p:nvPr>
        </p:nvSpPr>
        <p:spPr>
          <a:xfrm>
            <a:off x="3203848" y="4437112"/>
            <a:ext cx="5352190" cy="223224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algn="r"/>
            <a:r>
              <a:rPr lang="ru-RU" sz="1600" b="1" dirty="0" smtClean="0">
                <a:solidFill>
                  <a:schemeClr val="tx1"/>
                </a:solidFill>
              </a:rPr>
              <a:t>Директор ГКУ  КОЦСПД   </a:t>
            </a:r>
          </a:p>
          <a:p>
            <a:pPr algn="r"/>
            <a:r>
              <a:rPr lang="ru-RU" sz="1600" b="1" dirty="0" smtClean="0">
                <a:solidFill>
                  <a:schemeClr val="tx1"/>
                </a:solidFill>
              </a:rPr>
              <a:t>Чистякова Наталия Николаевна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\Desktop\wlRVYklKjf1NmhPQ9F3-YLNlPtFuK2SXzCJe52P2RWla880SSNuXHmqp6xKd0mzJ_3xyskU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3711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63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395536" y="2060848"/>
            <a:ext cx="8280920" cy="4392488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tx1"/>
                </a:solidFill>
              </a:rPr>
              <a:t>Огромное количество детей находятся в социально опасном положении, живут в условиях представляющих опасность для их жизни или здоровья, условиях, не отвечающих требованиям к воспитанию или содержанию детей, подвергаются фактом жестокого обращения.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tx1"/>
                </a:solidFill>
              </a:rPr>
              <a:t>В целях совершенствования государственной политики в сфере защиты детства, Указом Президента Российской Федерации от 29 мая 2017 г. № 240  период 2018-2027 годов объявлен Десятилетием детства в Российской Федерации. К текущему моменту завершается 1 этап реализации плана до 2020 года.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59832" y="476672"/>
            <a:ext cx="5688632" cy="1080120"/>
          </a:xfrm>
        </p:spPr>
        <p:txBody>
          <a:bodyPr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</a:rPr>
              <a:t>Актуальность </a:t>
            </a:r>
            <a:endParaRPr lang="ru-RU" sz="66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\Desktop\shutterstock_1988307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2627784" cy="185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98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22413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Жестокое обращение с несовершеннолетними в </a:t>
            </a:r>
            <a:r>
              <a:rPr lang="ru-RU" sz="3200" b="1" dirty="0" smtClean="0">
                <a:solidFill>
                  <a:schemeClr val="tx1"/>
                </a:solidFill>
              </a:rPr>
              <a:t>контексте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>
                <a:solidFill>
                  <a:schemeClr val="tx1"/>
                </a:solidFill>
              </a:rPr>
              <a:t>ст. 156 УК РФ 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3823218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995936" y="1628800"/>
            <a:ext cx="4752528" cy="4752528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рассматривается как неисполнение или ненадлежащее исполнение обязанностей по воспитанию несовершеннолетнего родителем или иным лицом, на которое возложены эти обязанности, а равно педагогическим работником или другим работником образовательной организации, медицинской организации, организации, оказывающей социальные услуги, либо иной организации, обязанного осуществлять надзор за несовершеннолетним, если это деяние соединено с жестоким обращением с несовершеннолетним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0034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43448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Субъектами (участниками) межведомственного взаимодействия являются: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4" y="1844824"/>
            <a:ext cx="4759442" cy="4824536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комиссии по делам несовершеннолетних и защите их прав; </a:t>
            </a:r>
          </a:p>
          <a:p>
            <a:pPr algn="just"/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органы управления социальной защитой населения; </a:t>
            </a:r>
          </a:p>
          <a:p>
            <a:pPr algn="just"/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органы, осуществляющие управление в сфере образования; </a:t>
            </a:r>
          </a:p>
          <a:p>
            <a:pPr algn="just"/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органы опеки и попечительства; </a:t>
            </a:r>
          </a:p>
          <a:p>
            <a:pPr algn="just"/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органы по делам молодежи; </a:t>
            </a:r>
          </a:p>
          <a:p>
            <a:pPr algn="just"/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органы управления здравоохранением; органы службы занятости; </a:t>
            </a:r>
          </a:p>
          <a:p>
            <a:pPr algn="just"/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органы внутренних дел; </a:t>
            </a:r>
          </a:p>
          <a:p>
            <a:pPr algn="just"/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учреждения уголовно-исполнительной системы (следственные изоляторы, воспитательные колонии и уголовно-исполнительные инспекции).</a:t>
            </a:r>
          </a:p>
          <a:p>
            <a:endParaRPr lang="ru-RU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814" y="2132856"/>
            <a:ext cx="3237641" cy="3993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732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sz="3600" b="1" dirty="0">
                <a:solidFill>
                  <a:schemeClr val="tx1"/>
                </a:solidFill>
              </a:rPr>
              <a:t>Алгоритм межведомственного взаимодействия по работе со случаями нарушений прав ребенка: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628800"/>
            <a:ext cx="8712968" cy="489654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7200" b="1" dirty="0">
                <a:solidFill>
                  <a:schemeClr val="tx1"/>
                </a:solidFill>
              </a:rPr>
              <a:t>1. </a:t>
            </a:r>
            <a:r>
              <a:rPr lang="ru-RU" sz="6400" b="1" dirty="0">
                <a:solidFill>
                  <a:schemeClr val="tx1"/>
                </a:solidFill>
              </a:rPr>
              <a:t>Уровень выявления</a:t>
            </a:r>
          </a:p>
          <a:p>
            <a:pPr marL="0" indent="0">
              <a:buNone/>
            </a:pPr>
            <a:r>
              <a:rPr lang="ru-RU" sz="6400" b="1" dirty="0">
                <a:solidFill>
                  <a:schemeClr val="tx1"/>
                </a:solidFill>
              </a:rPr>
              <a:t>- Прием информации</a:t>
            </a:r>
          </a:p>
          <a:p>
            <a:pPr marL="0" indent="0">
              <a:buNone/>
            </a:pPr>
            <a:r>
              <a:rPr lang="ru-RU" sz="6400" b="1" dirty="0">
                <a:solidFill>
                  <a:schemeClr val="tx1"/>
                </a:solidFill>
              </a:rPr>
              <a:t>- Расследование здесь устанавливается факт нарушения прав ребенка и проводится оценка безопасности и степени риска жестокого обращения с ребенком.</a:t>
            </a:r>
          </a:p>
          <a:p>
            <a:pPr marL="0" indent="0">
              <a:buNone/>
            </a:pPr>
            <a:r>
              <a:rPr lang="ru-RU" sz="6400" b="1" dirty="0">
                <a:solidFill>
                  <a:schemeClr val="tx1"/>
                </a:solidFill>
              </a:rPr>
              <a:t>2. Уровень установления нуждаемости ребенка в защите государства</a:t>
            </a:r>
          </a:p>
          <a:p>
            <a:pPr marL="0" indent="0">
              <a:buNone/>
            </a:pPr>
            <a:r>
              <a:rPr lang="ru-RU" sz="6400" b="1" dirty="0">
                <a:solidFill>
                  <a:schemeClr val="tx1"/>
                </a:solidFill>
              </a:rPr>
              <a:t>- Признание ребенка нуждаемся в государственной защите</a:t>
            </a:r>
          </a:p>
          <a:p>
            <a:pPr marL="0" indent="0">
              <a:buNone/>
            </a:pPr>
            <a:r>
              <a:rPr lang="ru-RU" sz="6400" b="1" dirty="0">
                <a:solidFill>
                  <a:schemeClr val="tx1"/>
                </a:solidFill>
              </a:rPr>
              <a:t>- Открытие случая</a:t>
            </a:r>
          </a:p>
          <a:p>
            <a:pPr marL="0" indent="0">
              <a:buNone/>
            </a:pPr>
            <a:r>
              <a:rPr lang="ru-RU" sz="6400" b="1" dirty="0">
                <a:solidFill>
                  <a:schemeClr val="tx1"/>
                </a:solidFill>
              </a:rPr>
              <a:t>- Разработка и утверждение плана по защите прав ребенка</a:t>
            </a:r>
          </a:p>
          <a:p>
            <a:pPr marL="0" indent="0">
              <a:buNone/>
            </a:pPr>
            <a:r>
              <a:rPr lang="ru-RU" sz="6400" b="1" dirty="0">
                <a:solidFill>
                  <a:schemeClr val="tx1"/>
                </a:solidFill>
              </a:rPr>
              <a:t>3. Уровень организации профилактической помощи</a:t>
            </a:r>
          </a:p>
          <a:p>
            <a:pPr marL="0" indent="0">
              <a:buNone/>
            </a:pPr>
            <a:r>
              <a:rPr lang="ru-RU" sz="6400" b="1" dirty="0">
                <a:solidFill>
                  <a:schemeClr val="tx1"/>
                </a:solidFill>
              </a:rPr>
              <a:t>- Выполнение плана</a:t>
            </a:r>
          </a:p>
          <a:p>
            <a:pPr marL="0" indent="0">
              <a:buNone/>
            </a:pPr>
            <a:r>
              <a:rPr lang="ru-RU" sz="6400" b="1" dirty="0">
                <a:solidFill>
                  <a:schemeClr val="tx1"/>
                </a:solidFill>
              </a:rPr>
              <a:t>- Мониторинг</a:t>
            </a:r>
          </a:p>
          <a:p>
            <a:pPr marL="0" indent="0">
              <a:buNone/>
            </a:pPr>
            <a:r>
              <a:rPr lang="ru-RU" sz="6400" b="1" dirty="0">
                <a:solidFill>
                  <a:schemeClr val="tx1"/>
                </a:solidFill>
              </a:rPr>
              <a:t>- Закрытие случая</a:t>
            </a:r>
          </a:p>
          <a:p>
            <a:pPr marL="0" indent="0">
              <a:buNone/>
            </a:pPr>
            <a:r>
              <a:rPr lang="ru-RU" sz="6400" b="1" dirty="0">
                <a:solidFill>
                  <a:schemeClr val="tx1"/>
                </a:solidFill>
              </a:rPr>
              <a:t>Технология раннего выявления случаев нарушения прав ребенка выстраивается на комплексе взаимодополняющих этапов в работе специалистов, это: </a:t>
            </a:r>
          </a:p>
          <a:p>
            <a:pPr marL="0" indent="0">
              <a:buNone/>
            </a:pPr>
            <a:r>
              <a:rPr lang="ru-RU" sz="6400" b="1" dirty="0">
                <a:solidFill>
                  <a:schemeClr val="tx1"/>
                </a:solidFill>
              </a:rPr>
              <a:t>Специалисты (системы профилактики, </a:t>
            </a:r>
            <a:r>
              <a:rPr lang="ru-RU" sz="6400" b="1" dirty="0" err="1" smtClean="0">
                <a:solidFill>
                  <a:schemeClr val="tx1"/>
                </a:solidFill>
              </a:rPr>
              <a:t>соцзащитных</a:t>
            </a:r>
            <a:r>
              <a:rPr lang="ru-RU" sz="6400" b="1" dirty="0" smtClean="0">
                <a:solidFill>
                  <a:schemeClr val="tx1"/>
                </a:solidFill>
              </a:rPr>
              <a:t> </a:t>
            </a:r>
            <a:r>
              <a:rPr lang="ru-RU" sz="6400" b="1" dirty="0">
                <a:solidFill>
                  <a:schemeClr val="tx1"/>
                </a:solidFill>
              </a:rPr>
              <a:t>учреждений)</a:t>
            </a:r>
          </a:p>
          <a:p>
            <a:pPr marL="0" indent="0">
              <a:buNone/>
            </a:pPr>
            <a:r>
              <a:rPr lang="ru-RU" sz="6400" b="1" dirty="0">
                <a:solidFill>
                  <a:schemeClr val="tx1"/>
                </a:solidFill>
              </a:rPr>
              <a:t>- Обнаружение признаков жестокого обращения</a:t>
            </a:r>
          </a:p>
          <a:p>
            <a:pPr marL="0" indent="0">
              <a:buNone/>
            </a:pPr>
            <a:r>
              <a:rPr lang="ru-RU" sz="6400" b="1" dirty="0">
                <a:solidFill>
                  <a:schemeClr val="tx1"/>
                </a:solidFill>
              </a:rPr>
              <a:t>- Регистрация сообщения</a:t>
            </a:r>
          </a:p>
          <a:p>
            <a:pPr marL="0" indent="0">
              <a:buNone/>
            </a:pPr>
            <a:r>
              <a:rPr lang="ru-RU" sz="6400" b="1" dirty="0">
                <a:solidFill>
                  <a:schemeClr val="tx1"/>
                </a:solidFill>
              </a:rPr>
              <a:t>- Передача информации установленному лицу (регистрация)</a:t>
            </a:r>
          </a:p>
          <a:p>
            <a:pPr marL="0" indent="0">
              <a:buNone/>
            </a:pPr>
            <a:r>
              <a:rPr lang="ru-RU" sz="6400" b="1" dirty="0">
                <a:solidFill>
                  <a:schemeClr val="tx1"/>
                </a:solidFill>
              </a:rPr>
              <a:t>- Оценка экстренности реагирования по основаниям: нарушение прав ребенка и угроза безопасности. Информация вносится в информационную базу.</a:t>
            </a:r>
          </a:p>
          <a:p>
            <a:pPr marL="0" indent="0">
              <a:buNone/>
            </a:pPr>
            <a:r>
              <a:rPr lang="ru-RU" sz="6400" b="1" dirty="0">
                <a:solidFill>
                  <a:schemeClr val="tx1"/>
                </a:solidFill>
              </a:rPr>
              <a:t>- Открытие случая. Разработка индивидуальной программы и ее реализация.</a:t>
            </a:r>
          </a:p>
          <a:p>
            <a:pPr marL="0" indent="0">
              <a:buNone/>
            </a:pPr>
            <a:r>
              <a:rPr lang="ru-RU" sz="6400" b="1" dirty="0">
                <a:solidFill>
                  <a:schemeClr val="tx1"/>
                </a:solidFill>
              </a:rPr>
              <a:t>- Анализ проделанной работы.</a:t>
            </a:r>
          </a:p>
          <a:p>
            <a:pPr marL="0" indent="0">
              <a:buNone/>
            </a:pPr>
            <a:endParaRPr lang="ru-RU" sz="6400" dirty="0"/>
          </a:p>
          <a:p>
            <a:endParaRPr lang="ru-RU" sz="64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902545" y="3212976"/>
            <a:ext cx="45719" cy="7200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544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46693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tx1"/>
                </a:solidFill>
              </a:rPr>
              <a:t/>
            </a:r>
            <a:br>
              <a:rPr lang="ru-RU" sz="2200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Служба медиации в нашем Центре это: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1.Разрешение конфликтов силами самого учреждения.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2.Изменение традиций реагирования на конфликтные ситуации.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3.Профилактика социальной дезадаптации.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endParaRPr 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414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1584176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Методистами Ресурсного центра разработаны методические материалы для специалистов по социально работе, работающих с семьями различных категорий, а также родителей:</a:t>
            </a:r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792088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8677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23723"/>
            <a:ext cx="7200800" cy="4582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29751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C6AEA746C2D2640AD0EA9834C287EFE" ma:contentTypeVersion="1" ma:contentTypeDescription="Создание документа." ma:contentTypeScope="" ma:versionID="cb22e4f3363b71b765c410c1a0996635">
  <xsd:schema xmlns:xsd="http://www.w3.org/2001/XMLSchema" xmlns:xs="http://www.w3.org/2001/XMLSchema" xmlns:p="http://schemas.microsoft.com/office/2006/metadata/properties" xmlns:ns2="369ecff9-9d91-49ad-b6c8-2386e6911df0" targetNamespace="http://schemas.microsoft.com/office/2006/metadata/properties" ma:root="true" ma:fieldsID="d85fbe5c3a93874a9365f7fd965c4f7b" ns2:_="">
    <xsd:import namespace="369ecff9-9d91-49ad-b6c8-2386e6911df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9ecff9-9d91-49ad-b6c8-2386e6911df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69ecff9-9d91-49ad-b6c8-2386e6911df0">SWXKEJWT4FA5-1263475442-1034</_dlc_DocId>
    <_dlc_DocIdUrl xmlns="369ecff9-9d91-49ad-b6c8-2386e6911df0">
      <Url>http://eduportal44.ru/MR/Eliz/1/_layouts/15/DocIdRedir.aspx?ID=SWXKEJWT4FA5-1263475442-1034</Url>
      <Description>SWXKEJWT4FA5-1263475442-1034</Description>
    </_dlc_DocIdUrl>
  </documentManagement>
</p:properties>
</file>

<file path=customXml/itemProps1.xml><?xml version="1.0" encoding="utf-8"?>
<ds:datastoreItem xmlns:ds="http://schemas.openxmlformats.org/officeDocument/2006/customXml" ds:itemID="{A19702A5-CA86-4839-AB6E-03ECE66F5D01}"/>
</file>

<file path=customXml/itemProps2.xml><?xml version="1.0" encoding="utf-8"?>
<ds:datastoreItem xmlns:ds="http://schemas.openxmlformats.org/officeDocument/2006/customXml" ds:itemID="{E4C5628E-6BA1-4C38-81BE-010594BBD190}"/>
</file>

<file path=customXml/itemProps3.xml><?xml version="1.0" encoding="utf-8"?>
<ds:datastoreItem xmlns:ds="http://schemas.openxmlformats.org/officeDocument/2006/customXml" ds:itemID="{FE992F13-95B1-48E4-A1B2-6E7D72346993}"/>
</file>

<file path=customXml/itemProps4.xml><?xml version="1.0" encoding="utf-8"?>
<ds:datastoreItem xmlns:ds="http://schemas.openxmlformats.org/officeDocument/2006/customXml" ds:itemID="{99CE5065-7E69-4E56-8540-2B591DD5408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</TotalTime>
  <Words>408</Words>
  <Application>Microsoft Office PowerPoint</Application>
  <PresentationFormat>Экран (4:3)</PresentationFormat>
  <Paragraphs>45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Государственное казенное учреждение  «Костромской областной Центр социальной помощи семье и детям» </vt:lpstr>
      <vt:lpstr>Актуальность </vt:lpstr>
      <vt:lpstr>Жестокое обращение с несовершеннолетними в контексте  ст. 156 УК РФ </vt:lpstr>
      <vt:lpstr>Субъектами (участниками) межведомственного взаимодействия являются:</vt:lpstr>
      <vt:lpstr> Алгоритм межведомственного взаимодействия по работе со случаями нарушений прав ребенка: </vt:lpstr>
      <vt:lpstr> Служба медиации в нашем Центре это:  1.Разрешение конфликтов силами самого учреждения. 2.Изменение традиций реагирования на конфликтные ситуации. 3.Профилактика социальной дезадаптации. </vt:lpstr>
      <vt:lpstr>Методистами Ресурсного центра разработаны методические материалы для специалистов по социально работе, работающих с семьями различных категорий, а также родителей: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развитии альтернативных форм сопровождения замещающих семей в рамках организации клубной деятельности на базе ГКУ «Костромской областной Центр социальной помощи семье и детям»</dc:title>
  <dc:creator>User</dc:creator>
  <cp:lastModifiedBy>User</cp:lastModifiedBy>
  <cp:revision>30</cp:revision>
  <dcterms:created xsi:type="dcterms:W3CDTF">2021-12-06T06:59:51Z</dcterms:created>
  <dcterms:modified xsi:type="dcterms:W3CDTF">2021-12-22T09:56:09Z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0x0101003C6AEA746C2D2640AD0EA9834C287EFE</vt:lpwstr>
  </property>
  <property fmtid="{D5CDD505-2E9C-101B-9397-08002B2CF9AE}" pid="3" name="_dlc_DocIdItemGuid">
    <vt:lpwstr>ef596151-0913-4b7e-9805-2a6fd319f08a</vt:lpwstr>
  </property>
</Properties>
</file>