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97" r:id="rId3"/>
    <p:sldId id="298" r:id="rId4"/>
    <p:sldId id="284" r:id="rId5"/>
    <p:sldId id="273" r:id="rId6"/>
    <p:sldId id="295" r:id="rId7"/>
    <p:sldId id="264" r:id="rId8"/>
    <p:sldId id="265" r:id="rId9"/>
    <p:sldId id="268" r:id="rId10"/>
    <p:sldId id="300" r:id="rId11"/>
    <p:sldId id="271" r:id="rId12"/>
    <p:sldId id="290" r:id="rId13"/>
    <p:sldId id="291" r:id="rId14"/>
    <p:sldId id="277" r:id="rId15"/>
    <p:sldId id="287" r:id="rId16"/>
    <p:sldId id="279" r:id="rId17"/>
    <p:sldId id="288" r:id="rId18"/>
    <p:sldId id="281" r:id="rId19"/>
    <p:sldId id="280" r:id="rId20"/>
    <p:sldId id="294" r:id="rId21"/>
    <p:sldId id="30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800000"/>
    <a:srgbClr val="CC0000"/>
    <a:srgbClr val="CC0066"/>
    <a:srgbClr val="003300"/>
    <a:srgbClr val="FFFF00"/>
    <a:srgbClr val="000066"/>
    <a:srgbClr val="1C1C1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-forums.info/antifire/films.htm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green-forums.info/antifire/reviewpart2" TargetMode="External"/><Relationship Id="rId4" Type="http://schemas.openxmlformats.org/officeDocument/2006/relationships/hyperlink" Target="http://www.green-forums.info/antifire/reviewpart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116632"/>
            <a:ext cx="7235826" cy="1143000"/>
          </a:xfrm>
        </p:spPr>
        <p:txBody>
          <a:bodyPr>
            <a:noAutofit/>
          </a:bodyPr>
          <a:lstStyle/>
          <a:p>
            <a:pPr eaLnBrk="1" hangingPunct="1"/>
            <a:endParaRPr lang="ru-RU" sz="24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55576" y="1700808"/>
            <a:ext cx="7920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Травяные палы и природные пожары</a:t>
            </a:r>
          </a:p>
          <a:p>
            <a:pPr algn="ctr"/>
            <a:r>
              <a:rPr lang="ru-RU" dirty="0" smtClean="0"/>
              <a:t> </a:t>
            </a:r>
          </a:p>
          <a:p>
            <a:pPr algn="ctr"/>
            <a:r>
              <a:rPr lang="ru-RU" dirty="0" smtClean="0"/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irplane3 go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0748"/>
            <a:ext cx="3672408" cy="5508612"/>
          </a:xfrm>
          <a:prstGeom prst="rect">
            <a:avLst/>
          </a:prstGeom>
        </p:spPr>
      </p:pic>
      <p:pic>
        <p:nvPicPr>
          <p:cNvPr id="5" name="Рисунок 4" descr="parachut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124744"/>
            <a:ext cx="4467225" cy="2533650"/>
          </a:xfrm>
          <a:prstGeom prst="rect">
            <a:avLst/>
          </a:prstGeom>
        </p:spPr>
      </p:pic>
      <p:pic>
        <p:nvPicPr>
          <p:cNvPr id="6" name="Рисунок 5" descr="firemans_surfac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0869" y="3836318"/>
            <a:ext cx="4249563" cy="2833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0792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Наша служба и опасна и трудна..</a:t>
            </a:r>
            <a:endParaRPr lang="ru-RU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476672"/>
            <a:ext cx="7344816" cy="1143000"/>
          </a:xfrm>
        </p:spPr>
        <p:txBody>
          <a:bodyPr>
            <a:noAutofit/>
          </a:bodyPr>
          <a:lstStyle/>
          <a:p>
            <a:r>
              <a:rPr lang="ru-RU" sz="5000" b="1" dirty="0" smtClean="0"/>
              <a:t>Последствия палов травы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6988"/>
            <a:ext cx="9288463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04664"/>
            <a:ext cx="8424936" cy="2159967"/>
          </a:xfrm>
          <a:solidFill>
            <a:srgbClr val="C0C0C0">
              <a:alpha val="50195"/>
            </a:srgbClr>
          </a:solidFill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3300"/>
                </a:solidFill>
              </a:rPr>
              <a:t>Травяные палы вызывают около 90% всех природных  пожаров. На остальные 9-10%  причин приходятся другие виды неосторожного обращения с огнем – оставление непогашенных кострищ и тлеющих окурков в сухой траве, неправильное сжигание мусора на садовых участках. Естественные причины возникновения пожаров крайне редки .</a:t>
            </a:r>
          </a:p>
        </p:txBody>
      </p:sp>
      <p:pic>
        <p:nvPicPr>
          <p:cNvPr id="6" name="Рисунок 5" descr="яйца в горельник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17032"/>
            <a:ext cx="4023742" cy="2676256"/>
          </a:xfrm>
          <a:prstGeom prst="rect">
            <a:avLst/>
          </a:prstGeom>
        </p:spPr>
      </p:pic>
      <p:pic>
        <p:nvPicPr>
          <p:cNvPr id="9" name="Рисунок 8" descr="ta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51549"/>
            <a:ext cx="3600400" cy="26271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611560" y="404664"/>
            <a:ext cx="8208912" cy="2160240"/>
          </a:xfrm>
          <a:prstGeom prst="rect">
            <a:avLst/>
          </a:prstGeom>
          <a:solidFill>
            <a:srgbClr val="FFCC99">
              <a:alpha val="70195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just">
              <a:spcBef>
                <a:spcPct val="0"/>
              </a:spcBef>
            </a:pPr>
            <a:r>
              <a:rPr lang="ru-RU" sz="2400" b="1" dirty="0" smtClean="0">
                <a:solidFill>
                  <a:srgbClr val="1C1C1C"/>
                </a:solidFill>
                <a:latin typeface="+mj-lt"/>
                <a:ea typeface="+mj-ea"/>
                <a:cs typeface="+mj-cs"/>
              </a:rPr>
              <a:t>От травяных палов гибнет подрост деревьев, часто выгорают молодые посаженные леса, сгорают семена растений. Ежегодные травяные пожары приводят к деградации природных экосистем, снижению в них  разнообразия  видов растений</a:t>
            </a:r>
            <a:r>
              <a:rPr lang="en-US" sz="2400" b="1" dirty="0" smtClean="0">
                <a:solidFill>
                  <a:srgbClr val="1C1C1C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srgbClr val="1C1C1C"/>
                </a:solidFill>
                <a:latin typeface="+mj-lt"/>
                <a:ea typeface="+mj-ea"/>
                <a:cs typeface="+mj-cs"/>
              </a:rPr>
              <a:t>и животных.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1826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63996" y="260648"/>
            <a:ext cx="8680004" cy="3960440"/>
          </a:xfrm>
          <a:solidFill>
            <a:srgbClr val="FFCC99">
              <a:alpha val="70195"/>
            </a:srgbClr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1C1C1C"/>
                </a:solidFill>
              </a:rPr>
              <a:t>Травяные палы не только НЕ приводят к повышению плодородия почвы, но и значительно это плодородие снижают. Происходит это по нескольким причинам. Сгорает мертвое органическое вещество почвы, образующиеся из отмирающих частей растений, теряется гумус. Минеральные элементы, высвобожденные из сухой травы в результате ее сгорания, слишком быстро переходят  в растворимую форму и  не успевают усваиваться растущими растениями. В результате этого минеральные элементы легко вымываются из почвы дождями.  Происходит иссушение и уплотнение почвы, гибель почвенной фауны в верхних слоях почвы.</a:t>
            </a:r>
          </a:p>
        </p:txBody>
      </p:sp>
      <p:pic>
        <p:nvPicPr>
          <p:cNvPr id="4" name="Рисунок 3" descr="soiil and a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941168"/>
            <a:ext cx="3535680" cy="2121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8463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32048" y="332656"/>
            <a:ext cx="8532440" cy="2303462"/>
          </a:xfrm>
          <a:solidFill>
            <a:srgbClr val="C0C0C0">
              <a:alpha val="50195"/>
            </a:srgbClr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003300"/>
                </a:solidFill>
              </a:rPr>
              <a:t>Травяные палы убивают огромное количество мелких диких животных, которые задыхаются в дыму или сгорают в пламени. Это птицы и их выводки, детёныши крупных млекопитающих, мелкие млекопитающие, рептилии, земноводные и беспозвоночные (в том числе почвенная фауна). Если же пал травы переходит в сильный природный пожар, то погибают и крупные животные.</a:t>
            </a:r>
          </a:p>
        </p:txBody>
      </p:sp>
      <p:pic>
        <p:nvPicPr>
          <p:cNvPr id="10" name="Рисунок 9" descr="sai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3861048"/>
            <a:ext cx="3347864" cy="2644456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63888" y="3429000"/>
            <a:ext cx="2071687" cy="1554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0" descr="http://www.zapoved.ru/photos/a07d/1521/7c44/feed/c0a6/bcdc/5dff/0628/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38" y="3933056"/>
            <a:ext cx="3200362" cy="2163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ej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73177" y="5109542"/>
            <a:ext cx="2466975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6988"/>
            <a:ext cx="9324976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428625"/>
            <a:ext cx="7961510" cy="2280295"/>
          </a:xfrm>
          <a:solidFill>
            <a:srgbClr val="4D4D4D">
              <a:alpha val="54901"/>
            </a:srgbClr>
          </a:solidFill>
        </p:spPr>
        <p:txBody>
          <a:bodyPr>
            <a:noAutofit/>
          </a:bodyPr>
          <a:lstStyle/>
          <a:p>
            <a:pPr algn="just" eaLnBrk="1" hangingPunct="1"/>
            <a:r>
              <a:rPr lang="ru-RU" sz="2400" b="1" dirty="0" smtClean="0">
                <a:solidFill>
                  <a:schemeClr val="bg1"/>
                </a:solidFill>
              </a:rPr>
              <a:t>Очень опасен пожар в тростниках, окружающих степные водоёмы, где живёт и выводит потомство множество птиц. Часто даже взрослые птицы не успевают спастись от многометрового, идущего по тростникам с огромной скоростью пламени. А зола, попавшая в водоёмы, вредна для рыб и икринок.</a:t>
            </a:r>
            <a:r>
              <a:rPr lang="ru-RU" sz="2400" dirty="0" smtClean="0">
                <a:solidFill>
                  <a:srgbClr val="003300"/>
                </a:solidFill>
              </a:rPr>
              <a:t> 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951288"/>
            <a:ext cx="4356100" cy="2906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581128"/>
            <a:ext cx="2776537" cy="208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8913" y="-142875"/>
            <a:ext cx="9521826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260648"/>
            <a:ext cx="8104956" cy="1870472"/>
          </a:xfrm>
          <a:solidFill>
            <a:srgbClr val="FFCC99">
              <a:alpha val="70195"/>
            </a:srgbClr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333300"/>
                </a:solidFill>
              </a:rPr>
              <a:t>Палы травы проводят, считая, что таким образом можно избавиться от насекомых вредителей. Однако от огня гибнут личинки не только "вредных" насекомых, но и личинки насекомых, участвующих в процессе образования почвы и истребления вредителей.</a:t>
            </a:r>
            <a:endParaRPr lang="ru-RU" sz="2400" dirty="0" smtClean="0">
              <a:solidFill>
                <a:srgbClr val="333300"/>
              </a:solidFill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4130675"/>
            <a:ext cx="2452687" cy="1962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313" y="2571750"/>
            <a:ext cx="3736975" cy="2382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3860800"/>
            <a:ext cx="2592388" cy="259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9525"/>
            <a:ext cx="9288463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4250"/>
            <a:ext cx="8229600" cy="1939925"/>
          </a:xfrm>
          <a:solidFill>
            <a:srgbClr val="292929">
              <a:alpha val="30196"/>
            </a:srgbClr>
          </a:solidFill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Палы травы и следующие за ними пожары в лесах, торфяниках и степях выбрасывают в атмосферу большое количество углекислого газа и сажи. Это влияет на изменение климата на Земле, что, в свою очередь, грозит человечеству  разными  природными катаклизмами.</a:t>
            </a:r>
            <a:r>
              <a:rPr lang="ru-RU" sz="2400" dirty="0" smtClean="0">
                <a:solidFill>
                  <a:srgbClr val="003300"/>
                </a:solidFill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36513" y="-26988"/>
            <a:ext cx="9323388" cy="6958013"/>
            <a:chOff x="1" y="0"/>
            <a:chExt cx="5758" cy="4320"/>
          </a:xfrm>
        </p:grpSpPr>
        <p:pic>
          <p:nvPicPr>
            <p:cNvPr id="18436" name="Picture 7" descr="DSCN79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0"/>
              <a:ext cx="575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Text Box 8"/>
            <p:cNvSpPr txBox="1">
              <a:spLocks noChangeArrowheads="1"/>
            </p:cNvSpPr>
            <p:nvPr/>
          </p:nvSpPr>
          <p:spPr bwMode="auto">
            <a:xfrm>
              <a:off x="1655" y="3430"/>
              <a:ext cx="249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 sz="3600" b="1">
                <a:cs typeface="Arial" charset="0"/>
              </a:endParaRPr>
            </a:p>
          </p:txBody>
        </p:sp>
      </p:grpSp>
      <p:sp>
        <p:nvSpPr>
          <p:cNvPr id="1843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2348880"/>
            <a:ext cx="8478713" cy="2232248"/>
          </a:xfrm>
          <a:solidFill>
            <a:srgbClr val="665446">
              <a:alpha val="70195"/>
            </a:srgbClr>
          </a:solidFill>
        </p:spPr>
        <p:txBody>
          <a:bodyPr>
            <a:normAutofit/>
          </a:bodyPr>
          <a:lstStyle/>
          <a:p>
            <a:pPr algn="just" eaLnBrk="1" hangingPunct="1"/>
            <a:r>
              <a:rPr lang="ru-RU" sz="2200" b="1" dirty="0" smtClean="0">
                <a:solidFill>
                  <a:schemeClr val="bg1"/>
                </a:solidFill>
              </a:rPr>
              <a:t>Особенно вредны пожары, если они случаются на одном и том же участке из года в год. Экосистема не успевает восстановиться, многие виды из неё выпадают, она беднеет и разрушается. В сухих (а иногда и в настоящих) степях это грозит опустыниванием.</a:t>
            </a:r>
            <a:r>
              <a:rPr lang="ru-RU" sz="2200" dirty="0" smtClean="0">
                <a:solidFill>
                  <a:srgbClr val="0033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2400" b="1" dirty="0" smtClean="0"/>
              <a:t>Что такое природные пожары?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dirty="0" smtClean="0"/>
              <a:t>Почему сильные лесные, торфяные и другие  природные пожары происходят каждый год в России и многих других странах?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dirty="0" smtClean="0"/>
              <a:t>Что такое палы травы и как они связаны с природными пожарами?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dirty="0" smtClean="0"/>
              <a:t>Как мы можем защитить нашу природу и нас самих от пожаров?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3000" y="188640"/>
            <a:ext cx="90010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36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На уроке вы узнаете:</a:t>
            </a:r>
          </a:p>
          <a:p>
            <a:pPr lvl="0">
              <a:spcBef>
                <a:spcPct val="0"/>
              </a:spcBef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5157192"/>
            <a:ext cx="8064896" cy="1224136"/>
          </a:xfrm>
          <a:solidFill>
            <a:srgbClr val="665446">
              <a:alpha val="88000"/>
            </a:srgbClr>
          </a:solidFill>
        </p:spPr>
        <p:txBody>
          <a:bodyPr/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Тушить природные пожары трудно и, зачастую, некому. Пожары надо предотвращать. Это и есть самый эффективный способ борьбы с ними.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3000" y="188640"/>
            <a:ext cx="90010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3400" b="1" dirty="0" smtClean="0">
                <a:ea typeface="+mj-ea"/>
                <a:cs typeface="Arial" pitchFamily="34" charset="0"/>
              </a:rPr>
              <a:t>Источники для дополнительного изучения </a:t>
            </a:r>
          </a:p>
          <a:p>
            <a:pPr lvl="0">
              <a:spcBef>
                <a:spcPct val="0"/>
              </a:spcBef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10218"/>
            <a:ext cx="8424936" cy="594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Фильмы и другие видео материалы по теме природных пожаров и травяных палов, рекомендованные к просмотру на занятиях (прямая ссылка на каждый материал в сервисе </a:t>
            </a:r>
            <a:r>
              <a:rPr lang="ru-RU" sz="2400" dirty="0" err="1" smtClean="0"/>
              <a:t>Youtube</a:t>
            </a:r>
            <a:r>
              <a:rPr lang="ru-RU" sz="2400" dirty="0" smtClean="0"/>
              <a:t> дана в тексте разработки):  </a:t>
            </a:r>
            <a:r>
              <a:rPr lang="ru-RU" sz="2400" u="sng" dirty="0" smtClean="0">
                <a:hlinkClick r:id="rId3"/>
              </a:rPr>
              <a:t>http://www.green-forums.info/antifire/films.htm</a:t>
            </a:r>
            <a:endParaRPr lang="ru-RU" sz="2400" dirty="0" smtClean="0"/>
          </a:p>
          <a:p>
            <a:pPr marL="457200" lvl="0" indent="-457200">
              <a:spcAft>
                <a:spcPts val="300"/>
              </a:spcAft>
              <a:buFont typeface="+mj-lt"/>
              <a:buAutoNum type="arabicPeriod"/>
            </a:pPr>
            <a:r>
              <a:rPr lang="ru-RU" sz="2400" dirty="0" smtClean="0"/>
              <a:t>Информационный обзор о проблеме травяных палов и природных пожаров в России, подготовленный в рамках кампании «Просто перестать жечь траву» (в двух частях):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800000"/>
                </a:solidFill>
              </a:rPr>
              <a:t>Часть I.  Проблема природных пожаров в России: причины, последствия и способы решения. </a:t>
            </a:r>
          </a:p>
          <a:p>
            <a:pPr lvl="0"/>
            <a:r>
              <a:rPr lang="ru-RU" sz="2400" u="sng" dirty="0" smtClean="0">
                <a:hlinkClick r:id="rId4"/>
              </a:rPr>
              <a:t>http://www.green-forums.info/antifire/reviewpart1</a:t>
            </a:r>
            <a:endParaRPr lang="ru-RU" sz="2400" dirty="0" smtClean="0"/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800000"/>
                </a:solidFill>
              </a:rPr>
              <a:t>Часть II.  Простые способы тушения слабых травяных, торфяных и лесных пожаров и техника безопасности на таких работах.</a:t>
            </a:r>
          </a:p>
          <a:p>
            <a:pPr lvl="0"/>
            <a:r>
              <a:rPr lang="ru-RU" sz="2400" u="sng" dirty="0" smtClean="0">
                <a:hlinkClick r:id="rId5"/>
              </a:rPr>
              <a:t>http://www.green-forums.info/antifire/reviewpart2</a:t>
            </a:r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remap.jul2016_rea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9926"/>
            <a:ext cx="9144000" cy="4103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6238473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Courier New" pitchFamily="49" charset="0"/>
                <a:cs typeface="Courier New" pitchFamily="49" charset="0"/>
              </a:rPr>
              <a:t>Термоточки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(пожары) на июль 2018 (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MODIS</a:t>
            </a:r>
            <a:r>
              <a:rPr lang="ru-RU" sz="2200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ru-RU" sz="2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49848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Пожары в лесных, травянистых и торфяных ландшафтах проходят каждый год во многих странах мира, вызывая  колоссальные бедствия – гибель диких и домашних животных, деградацию природных экосистем, ущерб здоровью  и имуществу населения.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214812"/>
            <a:ext cx="3643313" cy="2643188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sz="2400" dirty="0" smtClean="0">
                <a:solidFill>
                  <a:srgbClr val="FFFF00"/>
                </a:solidFill>
                <a:latin typeface="+mn-lt"/>
              </a:rPr>
              <a:t>Природный пожар может начаться из-за удара молнии во время сухой грозы. Но такое случается очень редко.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djeg tr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3816424" cy="275886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0" y="4742384"/>
            <a:ext cx="4572000" cy="2115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В большинстве случаев  природные пожары происходят по вине человека.  Их вызывают палы травы и другое  неосторожное обращение с огнём.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fire_leav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01008"/>
            <a:ext cx="3954016" cy="2965512"/>
          </a:xfrm>
          <a:prstGeom prst="rect">
            <a:avLst/>
          </a:prstGeom>
        </p:spPr>
      </p:pic>
      <p:pic>
        <p:nvPicPr>
          <p:cNvPr id="8" name="Рисунок 7" descr="fire_was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04664"/>
            <a:ext cx="4133850" cy="4019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24340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Куда звонить в случае природного пожара?</a:t>
            </a:r>
            <a:endParaRPr lang="ru-RU" sz="3600" b="1" dirty="0">
              <a:solidFill>
                <a:srgbClr val="00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92696"/>
            <a:ext cx="882047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2400" dirty="0" smtClean="0"/>
              <a:t>По мобильному или стационарному телефону: </a:t>
            </a:r>
          </a:p>
          <a:p>
            <a:pPr>
              <a:spcAft>
                <a:spcPts val="30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112</a:t>
            </a:r>
            <a:r>
              <a:rPr lang="ru-RU" sz="2400" b="1" dirty="0" smtClean="0"/>
              <a:t> (службы спасения)</a:t>
            </a:r>
            <a:r>
              <a:rPr lang="ru-RU" sz="2400" dirty="0" smtClean="0"/>
              <a:t>,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101</a:t>
            </a:r>
            <a:r>
              <a:rPr lang="ru-RU" sz="2400" b="1" dirty="0" smtClean="0"/>
              <a:t> (пожарная служба)</a:t>
            </a:r>
          </a:p>
          <a:p>
            <a:pPr>
              <a:spcAft>
                <a:spcPts val="300"/>
              </a:spcAft>
            </a:pPr>
            <a:r>
              <a:rPr lang="ru-RU" sz="2400" dirty="0" smtClean="0"/>
              <a:t>По мобильному – прямая линия лесной охраны</a:t>
            </a:r>
            <a:r>
              <a:rPr lang="en-US" sz="2400" dirty="0" smtClean="0"/>
              <a:t>.</a:t>
            </a:r>
          </a:p>
          <a:p>
            <a:pPr>
              <a:spcAft>
                <a:spcPts val="300"/>
              </a:spcAft>
            </a:pPr>
            <a:r>
              <a:rPr lang="ru-RU" sz="2400" dirty="0" smtClean="0"/>
              <a:t>Все звонки бесплатны.</a:t>
            </a:r>
            <a:endParaRPr lang="ru-RU" sz="2400" dirty="0"/>
          </a:p>
        </p:txBody>
      </p:sp>
      <p:pic>
        <p:nvPicPr>
          <p:cNvPr id="8" name="Рисунок 7" descr="telefon-avialesohr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65821"/>
            <a:ext cx="9144000" cy="43755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4048" y="692696"/>
            <a:ext cx="413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j-lt"/>
              </a:rPr>
              <a:t>Захлёстывание пламени ветками</a:t>
            </a:r>
            <a:endParaRPr lang="ru-RU" sz="2400" b="1" dirty="0">
              <a:latin typeface="+mj-lt"/>
            </a:endParaRPr>
          </a:p>
        </p:txBody>
      </p:sp>
      <p:pic>
        <p:nvPicPr>
          <p:cNvPr id="7" name="Рисунок 6" descr="zahlistivani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56" y="692696"/>
            <a:ext cx="5029200" cy="3228975"/>
          </a:xfrm>
          <a:prstGeom prst="rect">
            <a:avLst/>
          </a:prstGeom>
        </p:spPr>
      </p:pic>
      <p:pic>
        <p:nvPicPr>
          <p:cNvPr id="9" name="Рисунок 8" descr="zahlistivani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961209"/>
            <a:ext cx="5210175" cy="2924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27003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j-lt"/>
              </a:rPr>
              <a:t>Захлёстывание пламени плотной тканью </a:t>
            </a:r>
            <a:endParaRPr lang="ru-RU" sz="2400" b="1" dirty="0">
              <a:latin typeface="+mj-lt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3000" y="188640"/>
            <a:ext cx="90010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>
              <a:spcBef>
                <a:spcPct val="0"/>
              </a:spcBef>
            </a:pP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Простые приёмы тушения слабого травяного пожара</a:t>
            </a:r>
          </a:p>
          <a:p>
            <a:pPr lvl="0">
              <a:spcBef>
                <a:spcPct val="0"/>
              </a:spcBef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1592" y="1484784"/>
            <a:ext cx="3672408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000066"/>
                </a:solidFill>
              </a:rPr>
              <a:t>Удары наносят по горящей кромке пожара, сверху вниз наискосок, в сторону пожарища, одновременно сметая горящие частицы на уже выгоревшую площадь перед собой.</a:t>
            </a:r>
            <a:endParaRPr lang="ru-RU" sz="2300" dirty="0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3861048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rgbClr val="000066"/>
                </a:solidFill>
              </a:rPr>
              <a:t>Лучше использовать ветки с листьями. Но и ветки хвойных пород подходят для этого. Объект тушения (ветки, ткань) желательно смачивать в воде.</a:t>
            </a:r>
          </a:p>
          <a:p>
            <a:endParaRPr lang="ru-RU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asipka-grunt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0688"/>
            <a:ext cx="4572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83671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Засыпка пламени грунтом при помощи лопаты</a:t>
            </a:r>
            <a:endParaRPr lang="ru-RU" sz="2000" b="1" dirty="0">
              <a:latin typeface="+mj-lt"/>
            </a:endParaRPr>
          </a:p>
        </p:txBody>
      </p:sp>
      <p:pic>
        <p:nvPicPr>
          <p:cNvPr id="7" name="Рисунок 6" descr="R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204864"/>
            <a:ext cx="4457700" cy="300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968" y="5373216"/>
            <a:ext cx="464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Тушение огня при помощи ранцевого лесного огнетушителя (РЛО)</a:t>
            </a:r>
            <a:endParaRPr lang="ru-RU" sz="2000" dirty="0">
              <a:latin typeface="+mj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496" y="44624"/>
            <a:ext cx="900100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>
              <a:spcBef>
                <a:spcPct val="0"/>
              </a:spcBef>
            </a:pPr>
            <a:r>
              <a:rPr lang="ru-RU" sz="3700" b="1" dirty="0" smtClean="0">
                <a:solidFill>
                  <a:srgbClr val="C00000"/>
                </a:solidFill>
                <a:ea typeface="+mj-ea"/>
                <a:cs typeface="Arial" pitchFamily="34" charset="0"/>
              </a:rPr>
              <a:t>Простые приёмы тушения слабого травяного пожара</a:t>
            </a:r>
          </a:p>
          <a:p>
            <a:pPr lvl="0">
              <a:spcBef>
                <a:spcPct val="0"/>
              </a:spcBef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lothes-wron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93" y="1196752"/>
            <a:ext cx="4866663" cy="339087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260648"/>
            <a:ext cx="8784976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b="1" dirty="0" smtClean="0">
                <a:solidFill>
                  <a:srgbClr val="C00000"/>
                </a:solidFill>
                <a:ea typeface="+mj-ea"/>
                <a:cs typeface="Arial" pitchFamily="34" charset="0"/>
              </a:rPr>
              <a:t>Правила к одежде и обуви на тушении пожара</a:t>
            </a:r>
          </a:p>
          <a:p>
            <a:pPr lvl="0" algn="ctr">
              <a:spcBef>
                <a:spcPct val="0"/>
              </a:spcBef>
            </a:pP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301208"/>
            <a:ext cx="46085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ГЛАВНОЕ ПРАВИЛО:  </a:t>
            </a:r>
          </a:p>
          <a:p>
            <a:endParaRPr lang="ru-RU" sz="2200" b="1" dirty="0" smtClean="0"/>
          </a:p>
          <a:p>
            <a:r>
              <a:rPr lang="ru-RU" sz="3400" b="1" dirty="0" smtClean="0">
                <a:solidFill>
                  <a:srgbClr val="FF0000"/>
                </a:solidFill>
              </a:rPr>
              <a:t>НИКАКОЙ СИНТЕТИКИ!</a:t>
            </a:r>
            <a:endParaRPr lang="ru-RU" sz="3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980728"/>
            <a:ext cx="3888432" cy="55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u="sng" dirty="0" smtClean="0"/>
              <a:t>Вся одежда </a:t>
            </a:r>
            <a:r>
              <a:rPr lang="ru-RU" sz="2300" dirty="0" smtClean="0"/>
              <a:t>должна быть  из шерстяной, льняной или хлопчатобумажной ткани. </a:t>
            </a:r>
          </a:p>
          <a:p>
            <a:r>
              <a:rPr lang="ru-RU" sz="2300" dirty="0" smtClean="0"/>
              <a:t>Хорошо подходит: классическая (не тянущаяся)  джинсовая ткань</a:t>
            </a:r>
          </a:p>
          <a:p>
            <a:endParaRPr lang="ru-RU" sz="2300" dirty="0" smtClean="0"/>
          </a:p>
          <a:p>
            <a:r>
              <a:rPr lang="ru-RU" sz="2300" b="1" dirty="0" smtClean="0"/>
              <a:t>Подходящая обувь:</a:t>
            </a:r>
          </a:p>
          <a:p>
            <a:pPr>
              <a:spcBef>
                <a:spcPts val="200"/>
              </a:spcBef>
              <a:buFont typeface="Wingdings" pitchFamily="2" charset="2"/>
              <a:buChar char="q"/>
            </a:pPr>
            <a:r>
              <a:rPr lang="ru-RU" sz="2300" dirty="0" smtClean="0"/>
              <a:t>кирзовые сапоги с резиновой подошвой</a:t>
            </a:r>
          </a:p>
          <a:p>
            <a:pPr>
              <a:spcBef>
                <a:spcPts val="200"/>
              </a:spcBef>
              <a:buFont typeface="Wingdings" pitchFamily="2" charset="2"/>
              <a:buChar char="q"/>
            </a:pPr>
            <a:r>
              <a:rPr lang="ru-RU" sz="2300" dirty="0" smtClean="0"/>
              <a:t>сапоги из настоящей резины (не из ПВХ!)</a:t>
            </a:r>
          </a:p>
          <a:p>
            <a:pPr>
              <a:spcBef>
                <a:spcPts val="200"/>
              </a:spcBef>
            </a:pPr>
            <a:r>
              <a:rPr lang="ru-RU" sz="2300" dirty="0" smtClean="0"/>
              <a:t>+ толстые носки или портянки</a:t>
            </a:r>
          </a:p>
          <a:p>
            <a:pPr>
              <a:spcBef>
                <a:spcPts val="200"/>
              </a:spcBef>
              <a:buFont typeface="Wingdings" pitchFamily="2" charset="2"/>
              <a:buChar char="q"/>
            </a:pPr>
            <a:r>
              <a:rPr lang="ru-RU" sz="2300" dirty="0" err="1" smtClean="0"/>
              <a:t>берцы</a:t>
            </a:r>
            <a:r>
              <a:rPr lang="ru-RU" sz="2300" dirty="0" smtClean="0"/>
              <a:t> (кожаные ботинки)</a:t>
            </a:r>
            <a:endParaRPr lang="ru-RU" sz="23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69ecff9-9d91-49ad-b6c8-2386e6911df0">SWXKEJWT4FA5-1263475442-721</_dlc_DocId>
    <_dlc_DocIdUrl xmlns="369ecff9-9d91-49ad-b6c8-2386e6911df0">
      <Url>http://edu-sps.koiro.local/MR/Eliz/1/_layouts/15/DocIdRedir.aspx?ID=SWXKEJWT4FA5-1263475442-721</Url>
      <Description>SWXKEJWT4FA5-1263475442-721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6PQ52NDQUCDJ-627-1541</_dlc_DocId>
    <_dlc_DocIdUrl xmlns="4c48e722-e5ee-4bb4-abb8-2d4075f5b3da">
      <Url>http://www.eduportal44.ru/Manturovo/Mant_Sch_2/_layouts/15/DocIdRedir.aspx?ID=6PQ52NDQUCDJ-627-1541</Url>
      <Description>6PQ52NDQUCDJ-627-1541</Description>
    </_dlc_DocId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C6AEA746C2D2640AD0EA9834C287EFE" ma:contentTypeVersion="1" ma:contentTypeDescription="Создание документа." ma:contentTypeScope="" ma:versionID="cb22e4f3363b71b765c410c1a0996635">
  <xsd:schema xmlns:xsd="http://www.w3.org/2001/XMLSchema" xmlns:xs="http://www.w3.org/2001/XMLSchema" xmlns:p="http://schemas.microsoft.com/office/2006/metadata/properties" xmlns:ns2="369ecff9-9d91-49ad-b6c8-2386e6911df0" targetNamespace="http://schemas.microsoft.com/office/2006/metadata/properties" ma:root="true" ma:fieldsID="d85fbe5c3a93874a9365f7fd965c4f7b" ns2:_="">
    <xsd:import namespace="369ecff9-9d91-49ad-b6c8-2386e6911d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ecff9-9d91-49ad-b6c8-2386e6911d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884CC0-3C74-487A-916A-9315019CE685}"/>
</file>

<file path=customXml/itemProps2.xml><?xml version="1.0" encoding="utf-8"?>
<ds:datastoreItem xmlns:ds="http://schemas.openxmlformats.org/officeDocument/2006/customXml" ds:itemID="{EB95DA55-B7F2-4C93-B0AF-893EE044301B}"/>
</file>

<file path=customXml/itemProps3.xml><?xml version="1.0" encoding="utf-8"?>
<ds:datastoreItem xmlns:ds="http://schemas.openxmlformats.org/officeDocument/2006/customXml" ds:itemID="{722D352B-A4ED-44EC-BEA3-43D1078C7396}"/>
</file>

<file path=customXml/itemProps4.xml><?xml version="1.0" encoding="utf-8"?>
<ds:datastoreItem xmlns:ds="http://schemas.openxmlformats.org/officeDocument/2006/customXml" ds:itemID="{EB95DA55-B7F2-4C93-B0AF-893EE044301B}"/>
</file>

<file path=customXml/itemProps5.xml><?xml version="1.0" encoding="utf-8"?>
<ds:datastoreItem xmlns:ds="http://schemas.openxmlformats.org/officeDocument/2006/customXml" ds:itemID="{C18A6E00-A680-4AEA-810A-50A551CA961C}"/>
</file>

<file path=docProps/app.xml><?xml version="1.0" encoding="utf-8"?>
<Properties xmlns="http://schemas.openxmlformats.org/officeDocument/2006/extended-properties" xmlns:vt="http://schemas.openxmlformats.org/officeDocument/2006/docPropsVTypes">
  <TotalTime>5577</TotalTime>
  <Words>882</Words>
  <Application>Microsoft Office PowerPoint</Application>
  <PresentationFormat>Экран (4:3)</PresentationFormat>
  <Paragraphs>55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Природный пожар может начаться из-за удара молнии во время сухой грозы. Но такое случается очень редко.</vt:lpstr>
      <vt:lpstr>Слайд 5</vt:lpstr>
      <vt:lpstr>Куда звонить в случае природного пожара?</vt:lpstr>
      <vt:lpstr>Слайд 7</vt:lpstr>
      <vt:lpstr>Слайд 8</vt:lpstr>
      <vt:lpstr>Слайд 9</vt:lpstr>
      <vt:lpstr>Слайд 10</vt:lpstr>
      <vt:lpstr>Последствия палов травы</vt:lpstr>
      <vt:lpstr>Травяные палы вызывают около 90% всех природных  пожаров. На остальные 9-10%  причин приходятся другие виды неосторожного обращения с огнем – оставление непогашенных кострищ и тлеющих окурков в сухой траве, неправильное сжигание мусора на садовых участках. Естественные причины возникновения пожаров крайне редки .</vt:lpstr>
      <vt:lpstr>Слайд 13</vt:lpstr>
      <vt:lpstr>Травяные палы не только НЕ приводят к повышению плодородия почвы, но и значительно это плодородие снижают. Происходит это по нескольким причинам. Сгорает мертвое органическое вещество почвы, образующиеся из отмирающих частей растений, теряется гумус. Минеральные элементы, высвобожденные из сухой травы в результате ее сгорания, слишком быстро переходят  в растворимую форму и  не успевают усваиваться растущими растениями. В результате этого минеральные элементы легко вымываются из почвы дождями.  Происходит иссушение и уплотнение почвы, гибель почвенной фауны в верхних слоях почвы.</vt:lpstr>
      <vt:lpstr>Травяные палы убивают огромное количество мелких диких животных, которые задыхаются в дыму или сгорают в пламени. Это птицы и их выводки, детёныши крупных млекопитающих, мелкие млекопитающие, рептилии, земноводные и беспозвоночные (в том числе почвенная фауна). Если же пал травы переходит в сильный природный пожар, то погибают и крупные животные.</vt:lpstr>
      <vt:lpstr>Очень опасен пожар в тростниках, окружающих степные водоёмы, где живёт и выводит потомство множество птиц. Часто даже взрослые птицы не успевают спастись от многометрового, идущего по тростникам с огромной скоростью пламени. А зола, попавшая в водоёмы, вредна для рыб и икринок. </vt:lpstr>
      <vt:lpstr>Палы травы проводят, считая, что таким образом можно избавиться от насекомых вредителей. Однако от огня гибнут личинки не только "вредных" насекомых, но и личинки насекомых, участвующих в процессе образования почвы и истребления вредителей.</vt:lpstr>
      <vt:lpstr>Палы травы и следующие за ними пожары в лесах, торфяниках и степях выбрасывают в атмосферу большое количество углекислого газа и сажи. Это влияет на изменение климата на Земле, что, в свою очередь, грозит человечеству  разными  природными катаклизмами. </vt:lpstr>
      <vt:lpstr>Особенно вредны пожары, если они случаются на одном и том же участке из года в год. Экосистема не успевает восстановиться, многие виды из неё выпадают, она беднеет и разрушается. В сухих (а иногда и в настоящих) степях это грозит опустыниванием. </vt:lpstr>
      <vt:lpstr>Тушить природные пожары трудно и, зачастую, некому. Пожары надо предотвращать. Это и есть самый эффективный способ борьбы с ними. 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Простые приемы тушения слабого травяного пожара</dc:title>
  <dc:creator>Lisa</dc:creator>
  <cp:lastModifiedBy>ЗВР</cp:lastModifiedBy>
  <cp:revision>192</cp:revision>
  <dcterms:created xsi:type="dcterms:W3CDTF">2017-02-07T07:04:30Z</dcterms:created>
  <dcterms:modified xsi:type="dcterms:W3CDTF">2020-04-19T15:25:55Z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0x0101003C6AEA746C2D2640AD0EA9834C287EFE</vt:lpwstr>
  </property>
  <property fmtid="{D5CDD505-2E9C-101B-9397-08002B2CF9AE}" pid="3" name="_dlc_DocIdItemGuid">
    <vt:lpwstr>40247c74-fed9-4670-981a-5ca8e85e91cd</vt:lpwstr>
  </property>
</Properties>
</file>