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85" r:id="rId3"/>
    <p:sldId id="286" r:id="rId4"/>
    <p:sldId id="287" r:id="rId5"/>
    <p:sldId id="288" r:id="rId6"/>
    <p:sldId id="289" r:id="rId7"/>
    <p:sldId id="290" r:id="rId8"/>
    <p:sldId id="293" r:id="rId9"/>
    <p:sldId id="294" r:id="rId10"/>
    <p:sldId id="291" r:id="rId11"/>
    <p:sldId id="305" r:id="rId12"/>
    <p:sldId id="306" r:id="rId13"/>
    <p:sldId id="307" r:id="rId14"/>
    <p:sldId id="308" r:id="rId15"/>
    <p:sldId id="309" r:id="rId16"/>
    <p:sldId id="295" r:id="rId17"/>
    <p:sldId id="297" r:id="rId18"/>
    <p:sldId id="299" r:id="rId19"/>
    <p:sldId id="296" r:id="rId20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Татьяна Н. Чиркова" initials="ТНЧ" lastIdx="2" clrIdx="0">
    <p:extLst>
      <p:ext uri="{19B8F6BF-5375-455C-9EA6-DF929625EA0E}">
        <p15:presenceInfo xmlns:p15="http://schemas.microsoft.com/office/powerpoint/2012/main" userId="S-1-5-21-2607677355-1084326044-194126936-276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5602" autoAdjust="0"/>
  </p:normalViewPr>
  <p:slideViewPr>
    <p:cSldViewPr>
      <p:cViewPr varScale="1">
        <p:scale>
          <a:sx n="88" d="100"/>
          <a:sy n="88" d="100"/>
        </p:scale>
        <p:origin x="1306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8" d="100"/>
          <a:sy n="48" d="100"/>
        </p:scale>
        <p:origin x="2764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7BFD53-EDD9-40A5-87A8-63A9B015E6F1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A81CA7-5579-4AE7-BB56-077866A4AA3F}">
      <dgm:prSet phldrT="[Текст]"/>
      <dgm:spPr/>
      <dgm:t>
        <a:bodyPr/>
        <a:lstStyle/>
        <a:p>
          <a:r>
            <a:rPr lang="ru-RU" dirty="0" smtClean="0"/>
            <a:t>Сентябрь-октябрь</a:t>
          </a:r>
          <a:endParaRPr lang="ru-RU" dirty="0"/>
        </a:p>
      </dgm:t>
    </dgm:pt>
    <dgm:pt modelId="{A4895A84-5C8E-421A-A4C7-BD1F3304B8BC}" type="parTrans" cxnId="{835275A1-0948-4E7F-B777-CA7B8C752901}">
      <dgm:prSet/>
      <dgm:spPr/>
      <dgm:t>
        <a:bodyPr/>
        <a:lstStyle/>
        <a:p>
          <a:endParaRPr lang="ru-RU"/>
        </a:p>
      </dgm:t>
    </dgm:pt>
    <dgm:pt modelId="{6D81E702-CE51-42FE-89C7-200EAB146CF7}" type="sibTrans" cxnId="{835275A1-0948-4E7F-B777-CA7B8C752901}">
      <dgm:prSet/>
      <dgm:spPr/>
      <dgm:t>
        <a:bodyPr/>
        <a:lstStyle/>
        <a:p>
          <a:endParaRPr lang="ru-RU"/>
        </a:p>
      </dgm:t>
    </dgm:pt>
    <dgm:pt modelId="{A5B7749D-AC31-4B17-839B-41C73AAB0071}">
      <dgm:prSet phldrT="[Текст]"/>
      <dgm:spPr/>
      <dgm:t>
        <a:bodyPr/>
        <a:lstStyle/>
        <a:p>
          <a:r>
            <a:rPr lang="ru-RU" dirty="0" smtClean="0"/>
            <a:t>Первичная диагностика на выявление «группы риска»</a:t>
          </a:r>
          <a:endParaRPr lang="ru-RU" dirty="0"/>
        </a:p>
      </dgm:t>
    </dgm:pt>
    <dgm:pt modelId="{0AB250C1-8D06-4EB2-AF3B-2A0EC2E24E9A}" type="parTrans" cxnId="{6AD3DF39-B9F7-4C12-940E-05C59FA2BDE3}">
      <dgm:prSet/>
      <dgm:spPr/>
      <dgm:t>
        <a:bodyPr/>
        <a:lstStyle/>
        <a:p>
          <a:endParaRPr lang="ru-RU"/>
        </a:p>
      </dgm:t>
    </dgm:pt>
    <dgm:pt modelId="{8820B6DD-6AF3-4179-8237-43528DB95590}" type="sibTrans" cxnId="{6AD3DF39-B9F7-4C12-940E-05C59FA2BDE3}">
      <dgm:prSet/>
      <dgm:spPr/>
      <dgm:t>
        <a:bodyPr/>
        <a:lstStyle/>
        <a:p>
          <a:endParaRPr lang="ru-RU"/>
        </a:p>
      </dgm:t>
    </dgm:pt>
    <dgm:pt modelId="{20ECD981-AF66-420D-A1B2-F5FF59EB032B}">
      <dgm:prSet phldrT="[Текст]"/>
      <dgm:spPr/>
      <dgm:t>
        <a:bodyPr/>
        <a:lstStyle/>
        <a:p>
          <a:r>
            <a:rPr lang="ru-RU" dirty="0" smtClean="0"/>
            <a:t>Углубленная диагностика</a:t>
          </a:r>
          <a:endParaRPr lang="ru-RU" dirty="0"/>
        </a:p>
      </dgm:t>
    </dgm:pt>
    <dgm:pt modelId="{06495C27-A5E3-4880-801A-0F738E9ADC12}" type="parTrans" cxnId="{41C8C2C4-01FE-4059-90BA-60B0A3E26B8E}">
      <dgm:prSet/>
      <dgm:spPr/>
      <dgm:t>
        <a:bodyPr/>
        <a:lstStyle/>
        <a:p>
          <a:endParaRPr lang="ru-RU"/>
        </a:p>
      </dgm:t>
    </dgm:pt>
    <dgm:pt modelId="{0D659DBB-B864-4AB8-8519-E93BD3AFA4BE}" type="sibTrans" cxnId="{41C8C2C4-01FE-4059-90BA-60B0A3E26B8E}">
      <dgm:prSet/>
      <dgm:spPr/>
      <dgm:t>
        <a:bodyPr/>
        <a:lstStyle/>
        <a:p>
          <a:endParaRPr lang="ru-RU"/>
        </a:p>
      </dgm:t>
    </dgm:pt>
    <dgm:pt modelId="{CCB306B0-BD54-4092-9A8E-018A51D2DCDC}">
      <dgm:prSet phldrT="[Текст]"/>
      <dgm:spPr/>
      <dgm:t>
        <a:bodyPr/>
        <a:lstStyle/>
        <a:p>
          <a:r>
            <a:rPr lang="ru-RU" dirty="0" smtClean="0"/>
            <a:t>Март-апрель</a:t>
          </a:r>
          <a:endParaRPr lang="ru-RU" dirty="0"/>
        </a:p>
      </dgm:t>
    </dgm:pt>
    <dgm:pt modelId="{9C11319C-1DB7-4BF3-A056-82514787F765}" type="parTrans" cxnId="{6DB8DCEC-CD57-415A-B57D-188CD92937DA}">
      <dgm:prSet/>
      <dgm:spPr/>
      <dgm:t>
        <a:bodyPr/>
        <a:lstStyle/>
        <a:p>
          <a:endParaRPr lang="ru-RU"/>
        </a:p>
      </dgm:t>
    </dgm:pt>
    <dgm:pt modelId="{CA9CEDBA-049C-4428-BEB6-917F0DFFEB05}" type="sibTrans" cxnId="{6DB8DCEC-CD57-415A-B57D-188CD92937DA}">
      <dgm:prSet/>
      <dgm:spPr/>
      <dgm:t>
        <a:bodyPr/>
        <a:lstStyle/>
        <a:p>
          <a:endParaRPr lang="ru-RU"/>
        </a:p>
      </dgm:t>
    </dgm:pt>
    <dgm:pt modelId="{B271E1C6-5F93-49E8-B163-1DC575DFC125}">
      <dgm:prSet phldrT="[Текст]"/>
      <dgm:spPr/>
      <dgm:t>
        <a:bodyPr/>
        <a:lstStyle/>
        <a:p>
          <a:r>
            <a:rPr lang="ru-RU" dirty="0" smtClean="0"/>
            <a:t>Первичная диагностика на выявление «группы риска»</a:t>
          </a:r>
          <a:endParaRPr lang="ru-RU" dirty="0"/>
        </a:p>
      </dgm:t>
    </dgm:pt>
    <dgm:pt modelId="{2A298EEE-26B9-41B9-8CD4-B00A1DFF035D}" type="parTrans" cxnId="{ED81C44C-8298-4416-8E0A-76AD01B363B6}">
      <dgm:prSet/>
      <dgm:spPr/>
      <dgm:t>
        <a:bodyPr/>
        <a:lstStyle/>
        <a:p>
          <a:endParaRPr lang="ru-RU"/>
        </a:p>
      </dgm:t>
    </dgm:pt>
    <dgm:pt modelId="{2204A75A-2907-42C2-9669-1BC8E0339C26}" type="sibTrans" cxnId="{ED81C44C-8298-4416-8E0A-76AD01B363B6}">
      <dgm:prSet/>
      <dgm:spPr/>
      <dgm:t>
        <a:bodyPr/>
        <a:lstStyle/>
        <a:p>
          <a:endParaRPr lang="ru-RU"/>
        </a:p>
      </dgm:t>
    </dgm:pt>
    <dgm:pt modelId="{D04A56A7-B937-4C9D-8BC0-C034C6C0923E}">
      <dgm:prSet phldrT="[Текст]"/>
      <dgm:spPr/>
      <dgm:t>
        <a:bodyPr/>
        <a:lstStyle/>
        <a:p>
          <a:r>
            <a:rPr lang="ru-RU" dirty="0" smtClean="0"/>
            <a:t>Углубленная диагностика</a:t>
          </a:r>
          <a:endParaRPr lang="ru-RU" dirty="0"/>
        </a:p>
      </dgm:t>
    </dgm:pt>
    <dgm:pt modelId="{57F1D1CB-A070-4C0B-8C9B-D959DFEDB5AC}" type="parTrans" cxnId="{55F345A8-B5E6-4B85-A5C1-731347F69BC2}">
      <dgm:prSet/>
      <dgm:spPr/>
      <dgm:t>
        <a:bodyPr/>
        <a:lstStyle/>
        <a:p>
          <a:endParaRPr lang="ru-RU"/>
        </a:p>
      </dgm:t>
    </dgm:pt>
    <dgm:pt modelId="{9C7F3F33-A221-48C7-BE03-2D922D1894D6}" type="sibTrans" cxnId="{55F345A8-B5E6-4B85-A5C1-731347F69BC2}">
      <dgm:prSet/>
      <dgm:spPr/>
      <dgm:t>
        <a:bodyPr/>
        <a:lstStyle/>
        <a:p>
          <a:endParaRPr lang="ru-RU"/>
        </a:p>
      </dgm:t>
    </dgm:pt>
    <dgm:pt modelId="{BF717306-7B17-4753-A64F-996E77CDC672}" type="pres">
      <dgm:prSet presAssocID="{537BFD53-EDD9-40A5-87A8-63A9B015E6F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EE831BC-1A2C-4DFB-ABCB-A06CA1AEDA34}" type="pres">
      <dgm:prSet presAssocID="{2FA81CA7-5579-4AE7-BB56-077866A4AA3F}" presName="root" presStyleCnt="0"/>
      <dgm:spPr/>
    </dgm:pt>
    <dgm:pt modelId="{465D861B-4B1C-4465-A329-8B2E9BD7977B}" type="pres">
      <dgm:prSet presAssocID="{2FA81CA7-5579-4AE7-BB56-077866A4AA3F}" presName="rootComposite" presStyleCnt="0"/>
      <dgm:spPr/>
    </dgm:pt>
    <dgm:pt modelId="{B47803C0-F7BF-4C4A-A550-337B9DFC4FEF}" type="pres">
      <dgm:prSet presAssocID="{2FA81CA7-5579-4AE7-BB56-077866A4AA3F}" presName="rootText" presStyleLbl="node1" presStyleIdx="0" presStyleCnt="2"/>
      <dgm:spPr/>
      <dgm:t>
        <a:bodyPr/>
        <a:lstStyle/>
        <a:p>
          <a:endParaRPr lang="ru-RU"/>
        </a:p>
      </dgm:t>
    </dgm:pt>
    <dgm:pt modelId="{2CC20A2B-C767-4AA7-B992-D87057E17170}" type="pres">
      <dgm:prSet presAssocID="{2FA81CA7-5579-4AE7-BB56-077866A4AA3F}" presName="rootConnector" presStyleLbl="node1" presStyleIdx="0" presStyleCnt="2"/>
      <dgm:spPr/>
      <dgm:t>
        <a:bodyPr/>
        <a:lstStyle/>
        <a:p>
          <a:endParaRPr lang="ru-RU"/>
        </a:p>
      </dgm:t>
    </dgm:pt>
    <dgm:pt modelId="{704B982E-3763-4947-8496-4E818C2C7F4F}" type="pres">
      <dgm:prSet presAssocID="{2FA81CA7-5579-4AE7-BB56-077866A4AA3F}" presName="childShape" presStyleCnt="0"/>
      <dgm:spPr/>
    </dgm:pt>
    <dgm:pt modelId="{551214FE-9FB4-40BA-9752-B584912F4E40}" type="pres">
      <dgm:prSet presAssocID="{0AB250C1-8D06-4EB2-AF3B-2A0EC2E24E9A}" presName="Name13" presStyleLbl="parChTrans1D2" presStyleIdx="0" presStyleCnt="4"/>
      <dgm:spPr/>
      <dgm:t>
        <a:bodyPr/>
        <a:lstStyle/>
        <a:p>
          <a:endParaRPr lang="ru-RU"/>
        </a:p>
      </dgm:t>
    </dgm:pt>
    <dgm:pt modelId="{03027F05-EED3-42CE-9D5D-D44D549EB700}" type="pres">
      <dgm:prSet presAssocID="{A5B7749D-AC31-4B17-839B-41C73AAB0071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10C4C-6661-4E5A-91DD-9E87FDB6A474}" type="pres">
      <dgm:prSet presAssocID="{06495C27-A5E3-4880-801A-0F738E9ADC12}" presName="Name13" presStyleLbl="parChTrans1D2" presStyleIdx="1" presStyleCnt="4"/>
      <dgm:spPr/>
      <dgm:t>
        <a:bodyPr/>
        <a:lstStyle/>
        <a:p>
          <a:endParaRPr lang="ru-RU"/>
        </a:p>
      </dgm:t>
    </dgm:pt>
    <dgm:pt modelId="{48CE8E43-CB96-4D60-AE66-FF3EA7F529A9}" type="pres">
      <dgm:prSet presAssocID="{20ECD981-AF66-420D-A1B2-F5FF59EB032B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ACC281-BE33-4088-83DF-179FD5E60679}" type="pres">
      <dgm:prSet presAssocID="{CCB306B0-BD54-4092-9A8E-018A51D2DCDC}" presName="root" presStyleCnt="0"/>
      <dgm:spPr/>
    </dgm:pt>
    <dgm:pt modelId="{2301C671-1788-48AE-9FAE-00B230EFC240}" type="pres">
      <dgm:prSet presAssocID="{CCB306B0-BD54-4092-9A8E-018A51D2DCDC}" presName="rootComposite" presStyleCnt="0"/>
      <dgm:spPr/>
    </dgm:pt>
    <dgm:pt modelId="{C3CF90B8-951E-463F-990B-E8F429BCD52F}" type="pres">
      <dgm:prSet presAssocID="{CCB306B0-BD54-4092-9A8E-018A51D2DCDC}" presName="rootText" presStyleLbl="node1" presStyleIdx="1" presStyleCnt="2"/>
      <dgm:spPr/>
      <dgm:t>
        <a:bodyPr/>
        <a:lstStyle/>
        <a:p>
          <a:endParaRPr lang="ru-RU"/>
        </a:p>
      </dgm:t>
    </dgm:pt>
    <dgm:pt modelId="{C4BE7E6C-B145-44CE-A82F-37721DEBA285}" type="pres">
      <dgm:prSet presAssocID="{CCB306B0-BD54-4092-9A8E-018A51D2DCDC}" presName="rootConnector" presStyleLbl="node1" presStyleIdx="1" presStyleCnt="2"/>
      <dgm:spPr/>
      <dgm:t>
        <a:bodyPr/>
        <a:lstStyle/>
        <a:p>
          <a:endParaRPr lang="ru-RU"/>
        </a:p>
      </dgm:t>
    </dgm:pt>
    <dgm:pt modelId="{1AD91829-C185-4D5C-BD35-C51DC08A3B7F}" type="pres">
      <dgm:prSet presAssocID="{CCB306B0-BD54-4092-9A8E-018A51D2DCDC}" presName="childShape" presStyleCnt="0"/>
      <dgm:spPr/>
    </dgm:pt>
    <dgm:pt modelId="{97DEB8F9-E6DD-407A-B2FD-9B6553B265B7}" type="pres">
      <dgm:prSet presAssocID="{2A298EEE-26B9-41B9-8CD4-B00A1DFF035D}" presName="Name13" presStyleLbl="parChTrans1D2" presStyleIdx="2" presStyleCnt="4"/>
      <dgm:spPr/>
      <dgm:t>
        <a:bodyPr/>
        <a:lstStyle/>
        <a:p>
          <a:endParaRPr lang="ru-RU"/>
        </a:p>
      </dgm:t>
    </dgm:pt>
    <dgm:pt modelId="{4CF6205C-8439-4241-844B-F780E8155784}" type="pres">
      <dgm:prSet presAssocID="{B271E1C6-5F93-49E8-B163-1DC575DFC125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8F4BED-4984-4A78-BF54-0149AC79852E}" type="pres">
      <dgm:prSet presAssocID="{57F1D1CB-A070-4C0B-8C9B-D959DFEDB5AC}" presName="Name13" presStyleLbl="parChTrans1D2" presStyleIdx="3" presStyleCnt="4"/>
      <dgm:spPr/>
      <dgm:t>
        <a:bodyPr/>
        <a:lstStyle/>
        <a:p>
          <a:endParaRPr lang="ru-RU"/>
        </a:p>
      </dgm:t>
    </dgm:pt>
    <dgm:pt modelId="{4E09B962-0D5D-44C6-AF93-F8DE3BA13B1A}" type="pres">
      <dgm:prSet presAssocID="{D04A56A7-B937-4C9D-8BC0-C034C6C0923E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F345A8-B5E6-4B85-A5C1-731347F69BC2}" srcId="{CCB306B0-BD54-4092-9A8E-018A51D2DCDC}" destId="{D04A56A7-B937-4C9D-8BC0-C034C6C0923E}" srcOrd="1" destOrd="0" parTransId="{57F1D1CB-A070-4C0B-8C9B-D959DFEDB5AC}" sibTransId="{9C7F3F33-A221-48C7-BE03-2D922D1894D6}"/>
    <dgm:cxn modelId="{4CA5D6FE-1A3F-4AE5-A878-1E402CCBF3B1}" type="presOf" srcId="{2FA81CA7-5579-4AE7-BB56-077866A4AA3F}" destId="{B47803C0-F7BF-4C4A-A550-337B9DFC4FEF}" srcOrd="0" destOrd="0" presId="urn:microsoft.com/office/officeart/2005/8/layout/hierarchy3"/>
    <dgm:cxn modelId="{DD589C88-B2DF-4547-87C1-B249A293ED07}" type="presOf" srcId="{A5B7749D-AC31-4B17-839B-41C73AAB0071}" destId="{03027F05-EED3-42CE-9D5D-D44D549EB700}" srcOrd="0" destOrd="0" presId="urn:microsoft.com/office/officeart/2005/8/layout/hierarchy3"/>
    <dgm:cxn modelId="{16BBDF4B-8F6D-4F03-947C-834882075256}" type="presOf" srcId="{0AB250C1-8D06-4EB2-AF3B-2A0EC2E24E9A}" destId="{551214FE-9FB4-40BA-9752-B584912F4E40}" srcOrd="0" destOrd="0" presId="urn:microsoft.com/office/officeart/2005/8/layout/hierarchy3"/>
    <dgm:cxn modelId="{7790C85E-C9DC-4E64-BFAB-9D33BE260894}" type="presOf" srcId="{06495C27-A5E3-4880-801A-0F738E9ADC12}" destId="{CEE10C4C-6661-4E5A-91DD-9E87FDB6A474}" srcOrd="0" destOrd="0" presId="urn:microsoft.com/office/officeart/2005/8/layout/hierarchy3"/>
    <dgm:cxn modelId="{01C1ACA9-800D-4A99-BA74-EDE609A1C679}" type="presOf" srcId="{20ECD981-AF66-420D-A1B2-F5FF59EB032B}" destId="{48CE8E43-CB96-4D60-AE66-FF3EA7F529A9}" srcOrd="0" destOrd="0" presId="urn:microsoft.com/office/officeart/2005/8/layout/hierarchy3"/>
    <dgm:cxn modelId="{59BD85C3-9EF7-4F9C-ADEF-FFDFC8126B5E}" type="presOf" srcId="{CCB306B0-BD54-4092-9A8E-018A51D2DCDC}" destId="{C4BE7E6C-B145-44CE-A82F-37721DEBA285}" srcOrd="1" destOrd="0" presId="urn:microsoft.com/office/officeart/2005/8/layout/hierarchy3"/>
    <dgm:cxn modelId="{BBCC4AC5-0B6E-4DC9-A1B0-5719BAF2B0E9}" type="presOf" srcId="{2A298EEE-26B9-41B9-8CD4-B00A1DFF035D}" destId="{97DEB8F9-E6DD-407A-B2FD-9B6553B265B7}" srcOrd="0" destOrd="0" presId="urn:microsoft.com/office/officeart/2005/8/layout/hierarchy3"/>
    <dgm:cxn modelId="{6DB8DCEC-CD57-415A-B57D-188CD92937DA}" srcId="{537BFD53-EDD9-40A5-87A8-63A9B015E6F1}" destId="{CCB306B0-BD54-4092-9A8E-018A51D2DCDC}" srcOrd="1" destOrd="0" parTransId="{9C11319C-1DB7-4BF3-A056-82514787F765}" sibTransId="{CA9CEDBA-049C-4428-BEB6-917F0DFFEB05}"/>
    <dgm:cxn modelId="{6D9BA2CE-18AD-45B0-8536-B25AE5B52936}" type="presOf" srcId="{D04A56A7-B937-4C9D-8BC0-C034C6C0923E}" destId="{4E09B962-0D5D-44C6-AF93-F8DE3BA13B1A}" srcOrd="0" destOrd="0" presId="urn:microsoft.com/office/officeart/2005/8/layout/hierarchy3"/>
    <dgm:cxn modelId="{41C8C2C4-01FE-4059-90BA-60B0A3E26B8E}" srcId="{2FA81CA7-5579-4AE7-BB56-077866A4AA3F}" destId="{20ECD981-AF66-420D-A1B2-F5FF59EB032B}" srcOrd="1" destOrd="0" parTransId="{06495C27-A5E3-4880-801A-0F738E9ADC12}" sibTransId="{0D659DBB-B864-4AB8-8519-E93BD3AFA4BE}"/>
    <dgm:cxn modelId="{ED81C44C-8298-4416-8E0A-76AD01B363B6}" srcId="{CCB306B0-BD54-4092-9A8E-018A51D2DCDC}" destId="{B271E1C6-5F93-49E8-B163-1DC575DFC125}" srcOrd="0" destOrd="0" parTransId="{2A298EEE-26B9-41B9-8CD4-B00A1DFF035D}" sibTransId="{2204A75A-2907-42C2-9669-1BC8E0339C26}"/>
    <dgm:cxn modelId="{BB22288E-DC76-4ABD-BC2A-36F5B41DF6E5}" type="presOf" srcId="{2FA81CA7-5579-4AE7-BB56-077866A4AA3F}" destId="{2CC20A2B-C767-4AA7-B992-D87057E17170}" srcOrd="1" destOrd="0" presId="urn:microsoft.com/office/officeart/2005/8/layout/hierarchy3"/>
    <dgm:cxn modelId="{88DC7B94-2C5D-40F5-8145-D05A9B47C733}" type="presOf" srcId="{B271E1C6-5F93-49E8-B163-1DC575DFC125}" destId="{4CF6205C-8439-4241-844B-F780E8155784}" srcOrd="0" destOrd="0" presId="urn:microsoft.com/office/officeart/2005/8/layout/hierarchy3"/>
    <dgm:cxn modelId="{835275A1-0948-4E7F-B777-CA7B8C752901}" srcId="{537BFD53-EDD9-40A5-87A8-63A9B015E6F1}" destId="{2FA81CA7-5579-4AE7-BB56-077866A4AA3F}" srcOrd="0" destOrd="0" parTransId="{A4895A84-5C8E-421A-A4C7-BD1F3304B8BC}" sibTransId="{6D81E702-CE51-42FE-89C7-200EAB146CF7}"/>
    <dgm:cxn modelId="{BEA9C9D9-67D0-4C7A-A0B1-1E4D37C4F822}" type="presOf" srcId="{CCB306B0-BD54-4092-9A8E-018A51D2DCDC}" destId="{C3CF90B8-951E-463F-990B-E8F429BCD52F}" srcOrd="0" destOrd="0" presId="urn:microsoft.com/office/officeart/2005/8/layout/hierarchy3"/>
    <dgm:cxn modelId="{7D4BC629-081F-437A-A565-D4E29A2119A0}" type="presOf" srcId="{537BFD53-EDD9-40A5-87A8-63A9B015E6F1}" destId="{BF717306-7B17-4753-A64F-996E77CDC672}" srcOrd="0" destOrd="0" presId="urn:microsoft.com/office/officeart/2005/8/layout/hierarchy3"/>
    <dgm:cxn modelId="{A7F8B1C6-F03A-46B9-9371-E030F0A698CC}" type="presOf" srcId="{57F1D1CB-A070-4C0B-8C9B-D959DFEDB5AC}" destId="{328F4BED-4984-4A78-BF54-0149AC79852E}" srcOrd="0" destOrd="0" presId="urn:microsoft.com/office/officeart/2005/8/layout/hierarchy3"/>
    <dgm:cxn modelId="{6AD3DF39-B9F7-4C12-940E-05C59FA2BDE3}" srcId="{2FA81CA7-5579-4AE7-BB56-077866A4AA3F}" destId="{A5B7749D-AC31-4B17-839B-41C73AAB0071}" srcOrd="0" destOrd="0" parTransId="{0AB250C1-8D06-4EB2-AF3B-2A0EC2E24E9A}" sibTransId="{8820B6DD-6AF3-4179-8237-43528DB95590}"/>
    <dgm:cxn modelId="{1A3E6CD3-7732-4BCF-A514-4A1111BDFF5B}" type="presParOf" srcId="{BF717306-7B17-4753-A64F-996E77CDC672}" destId="{EEE831BC-1A2C-4DFB-ABCB-A06CA1AEDA34}" srcOrd="0" destOrd="0" presId="urn:microsoft.com/office/officeart/2005/8/layout/hierarchy3"/>
    <dgm:cxn modelId="{143184CE-08AC-458D-BAC3-EB1E3D157D4C}" type="presParOf" srcId="{EEE831BC-1A2C-4DFB-ABCB-A06CA1AEDA34}" destId="{465D861B-4B1C-4465-A329-8B2E9BD7977B}" srcOrd="0" destOrd="0" presId="urn:microsoft.com/office/officeart/2005/8/layout/hierarchy3"/>
    <dgm:cxn modelId="{17F0372B-5EE4-4A8A-AF26-0616AA87A6DA}" type="presParOf" srcId="{465D861B-4B1C-4465-A329-8B2E9BD7977B}" destId="{B47803C0-F7BF-4C4A-A550-337B9DFC4FEF}" srcOrd="0" destOrd="0" presId="urn:microsoft.com/office/officeart/2005/8/layout/hierarchy3"/>
    <dgm:cxn modelId="{9B87BE4D-8F53-47A7-8308-410FAEE47075}" type="presParOf" srcId="{465D861B-4B1C-4465-A329-8B2E9BD7977B}" destId="{2CC20A2B-C767-4AA7-B992-D87057E17170}" srcOrd="1" destOrd="0" presId="urn:microsoft.com/office/officeart/2005/8/layout/hierarchy3"/>
    <dgm:cxn modelId="{6ADF150F-9951-4B25-9BCA-55632A923C1C}" type="presParOf" srcId="{EEE831BC-1A2C-4DFB-ABCB-A06CA1AEDA34}" destId="{704B982E-3763-4947-8496-4E818C2C7F4F}" srcOrd="1" destOrd="0" presId="urn:microsoft.com/office/officeart/2005/8/layout/hierarchy3"/>
    <dgm:cxn modelId="{90D65097-4E7E-4EF8-ACB3-6A8EB91A477C}" type="presParOf" srcId="{704B982E-3763-4947-8496-4E818C2C7F4F}" destId="{551214FE-9FB4-40BA-9752-B584912F4E40}" srcOrd="0" destOrd="0" presId="urn:microsoft.com/office/officeart/2005/8/layout/hierarchy3"/>
    <dgm:cxn modelId="{78789277-DEFF-4AE1-87E6-92129113CDCC}" type="presParOf" srcId="{704B982E-3763-4947-8496-4E818C2C7F4F}" destId="{03027F05-EED3-42CE-9D5D-D44D549EB700}" srcOrd="1" destOrd="0" presId="urn:microsoft.com/office/officeart/2005/8/layout/hierarchy3"/>
    <dgm:cxn modelId="{B0E60643-B380-4F9A-8A53-16D78B28B524}" type="presParOf" srcId="{704B982E-3763-4947-8496-4E818C2C7F4F}" destId="{CEE10C4C-6661-4E5A-91DD-9E87FDB6A474}" srcOrd="2" destOrd="0" presId="urn:microsoft.com/office/officeart/2005/8/layout/hierarchy3"/>
    <dgm:cxn modelId="{38727F12-D13A-40AC-9797-30C3C749D990}" type="presParOf" srcId="{704B982E-3763-4947-8496-4E818C2C7F4F}" destId="{48CE8E43-CB96-4D60-AE66-FF3EA7F529A9}" srcOrd="3" destOrd="0" presId="urn:microsoft.com/office/officeart/2005/8/layout/hierarchy3"/>
    <dgm:cxn modelId="{684FCE23-11DD-451F-A8D9-5C89C32C192F}" type="presParOf" srcId="{BF717306-7B17-4753-A64F-996E77CDC672}" destId="{8FACC281-BE33-4088-83DF-179FD5E60679}" srcOrd="1" destOrd="0" presId="urn:microsoft.com/office/officeart/2005/8/layout/hierarchy3"/>
    <dgm:cxn modelId="{723A5FF1-72E8-440E-A8D8-E2F749AB3E9D}" type="presParOf" srcId="{8FACC281-BE33-4088-83DF-179FD5E60679}" destId="{2301C671-1788-48AE-9FAE-00B230EFC240}" srcOrd="0" destOrd="0" presId="urn:microsoft.com/office/officeart/2005/8/layout/hierarchy3"/>
    <dgm:cxn modelId="{4007B523-7986-4947-89B4-59149241A740}" type="presParOf" srcId="{2301C671-1788-48AE-9FAE-00B230EFC240}" destId="{C3CF90B8-951E-463F-990B-E8F429BCD52F}" srcOrd="0" destOrd="0" presId="urn:microsoft.com/office/officeart/2005/8/layout/hierarchy3"/>
    <dgm:cxn modelId="{F76710B1-6713-4453-B86E-95CBB5FA4D9B}" type="presParOf" srcId="{2301C671-1788-48AE-9FAE-00B230EFC240}" destId="{C4BE7E6C-B145-44CE-A82F-37721DEBA285}" srcOrd="1" destOrd="0" presId="urn:microsoft.com/office/officeart/2005/8/layout/hierarchy3"/>
    <dgm:cxn modelId="{9EE59606-8729-47EF-A522-ED2ECC526F7C}" type="presParOf" srcId="{8FACC281-BE33-4088-83DF-179FD5E60679}" destId="{1AD91829-C185-4D5C-BD35-C51DC08A3B7F}" srcOrd="1" destOrd="0" presId="urn:microsoft.com/office/officeart/2005/8/layout/hierarchy3"/>
    <dgm:cxn modelId="{7CA334BE-FC19-4AD3-BFC8-AC5A199B2E7A}" type="presParOf" srcId="{1AD91829-C185-4D5C-BD35-C51DC08A3B7F}" destId="{97DEB8F9-E6DD-407A-B2FD-9B6553B265B7}" srcOrd="0" destOrd="0" presId="urn:microsoft.com/office/officeart/2005/8/layout/hierarchy3"/>
    <dgm:cxn modelId="{108057D3-1545-4816-AE73-B255D0F7C393}" type="presParOf" srcId="{1AD91829-C185-4D5C-BD35-C51DC08A3B7F}" destId="{4CF6205C-8439-4241-844B-F780E8155784}" srcOrd="1" destOrd="0" presId="urn:microsoft.com/office/officeart/2005/8/layout/hierarchy3"/>
    <dgm:cxn modelId="{4BAAF4E2-008F-432E-8780-80AB97F39EE9}" type="presParOf" srcId="{1AD91829-C185-4D5C-BD35-C51DC08A3B7F}" destId="{328F4BED-4984-4A78-BF54-0149AC79852E}" srcOrd="2" destOrd="0" presId="urn:microsoft.com/office/officeart/2005/8/layout/hierarchy3"/>
    <dgm:cxn modelId="{5C3ADD00-D3C3-41FF-8B05-064C5A7D1677}" type="presParOf" srcId="{1AD91829-C185-4D5C-BD35-C51DC08A3B7F}" destId="{4E09B962-0D5D-44C6-AF93-F8DE3BA13B1A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7803C0-F7BF-4C4A-A550-337B9DFC4FEF}">
      <dsp:nvSpPr>
        <dsp:cNvPr id="0" name=""/>
        <dsp:cNvSpPr/>
      </dsp:nvSpPr>
      <dsp:spPr>
        <a:xfrm>
          <a:off x="1096026" y="780"/>
          <a:ext cx="2486735" cy="12433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48260" rIns="7239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Сентябрь-октябрь</a:t>
          </a:r>
          <a:endParaRPr lang="ru-RU" sz="3800" kern="1200" dirty="0"/>
        </a:p>
      </dsp:txBody>
      <dsp:txXfrm>
        <a:off x="1132443" y="37197"/>
        <a:ext cx="2413901" cy="1170533"/>
      </dsp:txXfrm>
    </dsp:sp>
    <dsp:sp modelId="{551214FE-9FB4-40BA-9752-B584912F4E40}">
      <dsp:nvSpPr>
        <dsp:cNvPr id="0" name=""/>
        <dsp:cNvSpPr/>
      </dsp:nvSpPr>
      <dsp:spPr>
        <a:xfrm>
          <a:off x="1344700" y="1244147"/>
          <a:ext cx="248673" cy="9325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2525"/>
              </a:lnTo>
              <a:lnTo>
                <a:pt x="248673" y="9325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027F05-EED3-42CE-9D5D-D44D549EB700}">
      <dsp:nvSpPr>
        <dsp:cNvPr id="0" name=""/>
        <dsp:cNvSpPr/>
      </dsp:nvSpPr>
      <dsp:spPr>
        <a:xfrm>
          <a:off x="1593373" y="1554989"/>
          <a:ext cx="1989388" cy="12433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Первичная диагностика на выявление «группы риска»</a:t>
          </a:r>
          <a:endParaRPr lang="ru-RU" sz="2000" kern="1200" dirty="0"/>
        </a:p>
      </dsp:txBody>
      <dsp:txXfrm>
        <a:off x="1629790" y="1591406"/>
        <a:ext cx="1916554" cy="1170533"/>
      </dsp:txXfrm>
    </dsp:sp>
    <dsp:sp modelId="{CEE10C4C-6661-4E5A-91DD-9E87FDB6A474}">
      <dsp:nvSpPr>
        <dsp:cNvPr id="0" name=""/>
        <dsp:cNvSpPr/>
      </dsp:nvSpPr>
      <dsp:spPr>
        <a:xfrm>
          <a:off x="1344700" y="1244147"/>
          <a:ext cx="248673" cy="24867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6735"/>
              </a:lnTo>
              <a:lnTo>
                <a:pt x="248673" y="248673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CE8E43-CB96-4D60-AE66-FF3EA7F529A9}">
      <dsp:nvSpPr>
        <dsp:cNvPr id="0" name=""/>
        <dsp:cNvSpPr/>
      </dsp:nvSpPr>
      <dsp:spPr>
        <a:xfrm>
          <a:off x="1593373" y="3109199"/>
          <a:ext cx="1989388" cy="12433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Углубленная диагностика</a:t>
          </a:r>
          <a:endParaRPr lang="ru-RU" sz="2000" kern="1200" dirty="0"/>
        </a:p>
      </dsp:txBody>
      <dsp:txXfrm>
        <a:off x="1629790" y="3145616"/>
        <a:ext cx="1916554" cy="1170533"/>
      </dsp:txXfrm>
    </dsp:sp>
    <dsp:sp modelId="{C3CF90B8-951E-463F-990B-E8F429BCD52F}">
      <dsp:nvSpPr>
        <dsp:cNvPr id="0" name=""/>
        <dsp:cNvSpPr/>
      </dsp:nvSpPr>
      <dsp:spPr>
        <a:xfrm>
          <a:off x="4204445" y="780"/>
          <a:ext cx="2486735" cy="12433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48260" rIns="7239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Март-апрель</a:t>
          </a:r>
          <a:endParaRPr lang="ru-RU" sz="3800" kern="1200" dirty="0"/>
        </a:p>
      </dsp:txBody>
      <dsp:txXfrm>
        <a:off x="4240862" y="37197"/>
        <a:ext cx="2413901" cy="1170533"/>
      </dsp:txXfrm>
    </dsp:sp>
    <dsp:sp modelId="{97DEB8F9-E6DD-407A-B2FD-9B6553B265B7}">
      <dsp:nvSpPr>
        <dsp:cNvPr id="0" name=""/>
        <dsp:cNvSpPr/>
      </dsp:nvSpPr>
      <dsp:spPr>
        <a:xfrm>
          <a:off x="4453119" y="1244147"/>
          <a:ext cx="248673" cy="9325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2525"/>
              </a:lnTo>
              <a:lnTo>
                <a:pt x="248673" y="9325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F6205C-8439-4241-844B-F780E8155784}">
      <dsp:nvSpPr>
        <dsp:cNvPr id="0" name=""/>
        <dsp:cNvSpPr/>
      </dsp:nvSpPr>
      <dsp:spPr>
        <a:xfrm>
          <a:off x="4701792" y="1554989"/>
          <a:ext cx="1989388" cy="12433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Первичная диагностика на выявление «группы риска»</a:t>
          </a:r>
          <a:endParaRPr lang="ru-RU" sz="2000" kern="1200" dirty="0"/>
        </a:p>
      </dsp:txBody>
      <dsp:txXfrm>
        <a:off x="4738209" y="1591406"/>
        <a:ext cx="1916554" cy="1170533"/>
      </dsp:txXfrm>
    </dsp:sp>
    <dsp:sp modelId="{328F4BED-4984-4A78-BF54-0149AC79852E}">
      <dsp:nvSpPr>
        <dsp:cNvPr id="0" name=""/>
        <dsp:cNvSpPr/>
      </dsp:nvSpPr>
      <dsp:spPr>
        <a:xfrm>
          <a:off x="4453119" y="1244147"/>
          <a:ext cx="248673" cy="24867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6735"/>
              </a:lnTo>
              <a:lnTo>
                <a:pt x="248673" y="248673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09B962-0D5D-44C6-AF93-F8DE3BA13B1A}">
      <dsp:nvSpPr>
        <dsp:cNvPr id="0" name=""/>
        <dsp:cNvSpPr/>
      </dsp:nvSpPr>
      <dsp:spPr>
        <a:xfrm>
          <a:off x="4701792" y="3109199"/>
          <a:ext cx="1989388" cy="12433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Углубленная диагностика</a:t>
          </a:r>
          <a:endParaRPr lang="ru-RU" sz="2000" kern="1200" dirty="0"/>
        </a:p>
      </dsp:txBody>
      <dsp:txXfrm>
        <a:off x="4738209" y="3145616"/>
        <a:ext cx="1916554" cy="11705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57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1"/>
            <a:ext cx="2946400" cy="4957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38F600-399D-43EB-954C-03366BA7918B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5075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52398"/>
            <a:ext cx="5438775" cy="388717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485"/>
            <a:ext cx="2946400" cy="4957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8485"/>
            <a:ext cx="2946400" cy="4957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B16D2B-78A6-4313-9054-3F7EFE1D0D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653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769EA-0A44-4AEB-BE3B-C84EEBC12485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0CD45-07D1-4007-B926-E378D81A6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75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769EA-0A44-4AEB-BE3B-C84EEBC12485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0CD45-07D1-4007-B926-E378D81A6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98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769EA-0A44-4AEB-BE3B-C84EEBC12485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0CD45-07D1-4007-B926-E378D81A6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494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769EA-0A44-4AEB-BE3B-C84EEBC12485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0CD45-07D1-4007-B926-E378D81A6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93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769EA-0A44-4AEB-BE3B-C84EEBC12485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0CD45-07D1-4007-B926-E378D81A6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294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769EA-0A44-4AEB-BE3B-C84EEBC12485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0CD45-07D1-4007-B926-E378D81A6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310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769EA-0A44-4AEB-BE3B-C84EEBC12485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0CD45-07D1-4007-B926-E378D81A6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363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769EA-0A44-4AEB-BE3B-C84EEBC12485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0CD45-07D1-4007-B926-E378D81A6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317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769EA-0A44-4AEB-BE3B-C84EEBC12485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0CD45-07D1-4007-B926-E378D81A6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595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769EA-0A44-4AEB-BE3B-C84EEBC12485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0CD45-07D1-4007-B926-E378D81A6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683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769EA-0A44-4AEB-BE3B-C84EEBC12485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0CD45-07D1-4007-B926-E378D81A6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554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A769EA-0A44-4AEB-BE3B-C84EEBC12485}" type="datetimeFigureOut">
              <a:rPr lang="ru-RU" smtClean="0"/>
              <a:t>05.05.2022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0CD45-07D1-4007-B926-E378D81A6F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793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8917" y="1844824"/>
            <a:ext cx="8132440" cy="1470025"/>
          </a:xfrm>
        </p:spPr>
        <p:txBody>
          <a:bodyPr>
            <a:noAutofit/>
          </a:bodyPr>
          <a:lstStyle/>
          <a:p>
            <a:pPr marL="342900" lvl="0" indent="-165100">
              <a:spcBef>
                <a:spcPts val="560"/>
              </a:spcBef>
            </a:pPr>
            <a:r>
              <a:rPr lang="ru-RU" sz="28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Мониторинг психоэмоционального состояния обучающихся в Краснодарском крае и алгоритм деятельности специалистов при суицидальном риске</a:t>
            </a:r>
            <a:br>
              <a:rPr lang="ru-RU" sz="28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4509120"/>
            <a:ext cx="7484368" cy="1129680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Чиркова Т.Н. старший преподаватель кафедры психологии, педагогики и дополнительного образования ГБОУ ИРО Краснодарского края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41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lvl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1F497D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Лист (карта) наблюдения </a:t>
            </a:r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124744"/>
            <a:ext cx="8363272" cy="5001419"/>
          </a:xfrm>
        </p:spPr>
        <p:txBody>
          <a:bodyPr/>
          <a:lstStyle/>
          <a:p>
            <a:pPr mar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Заполняя карту наблюдения классный руководитель использует не только сое непосредственное наблюдение, но и любую информацию которая у него есть.</a:t>
            </a:r>
          </a:p>
          <a:p>
            <a:pPr mar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Лист наблюдения включает в себя оценку классным руководителем: </a:t>
            </a:r>
          </a:p>
          <a:p>
            <a:pPr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Факторов социальной ситуации;</a:t>
            </a:r>
          </a:p>
          <a:p>
            <a:pPr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Факторов семейной ситуации</a:t>
            </a:r>
          </a:p>
          <a:p>
            <a:pPr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Поведенческих факторов;</a:t>
            </a:r>
          </a:p>
          <a:p>
            <a:pPr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Психологических факторов.</a:t>
            </a:r>
          </a:p>
          <a:p>
            <a:pPr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304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70609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Лист наблюдения (заполняется классным руководителем 5–11 классов)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3143512"/>
              </p:ext>
            </p:extLst>
          </p:nvPr>
        </p:nvGraphicFramePr>
        <p:xfrm>
          <a:off x="251520" y="1052736"/>
          <a:ext cx="8435280" cy="5345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3560233075"/>
                    </a:ext>
                  </a:extLst>
                </a:gridCol>
                <a:gridCol w="6624736">
                  <a:extLst>
                    <a:ext uri="{9D8B030D-6E8A-4147-A177-3AD203B41FA5}">
                      <a16:colId xmlns:a16="http://schemas.microsoft.com/office/drawing/2014/main" val="203387028"/>
                    </a:ext>
                  </a:extLst>
                </a:gridCol>
                <a:gridCol w="1162472">
                  <a:extLst>
                    <a:ext uri="{9D8B030D-6E8A-4147-A177-3AD203B41FA5}">
                      <a16:colId xmlns:a16="http://schemas.microsoft.com/office/drawing/2014/main" val="2197547928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Факторы социальной ситуации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ФИО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817333"/>
                  </a:ext>
                </a:extLst>
              </a:tr>
              <a:tr h="768562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Изменение места учебы в течение учебного года или смена двух или более школ за весь период обучения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4298540"/>
                  </a:ext>
                </a:extLst>
              </a:tr>
              <a:tr h="395932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Недавняя перемена места жительства 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5578630"/>
                  </a:ext>
                </a:extLst>
              </a:tr>
              <a:tr h="395932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Стойкое отвержение сверстниками 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934808"/>
                  </a:ext>
                </a:extLst>
              </a:tr>
              <a:tr h="69288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Разрыв отношений с близким другом, парнем / девушкой. Безответные чувства. 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3123323"/>
                  </a:ext>
                </a:extLst>
              </a:tr>
              <a:tr h="69288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Неприятности с законом, унижение, физическое или сексуальное насилие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6760430"/>
                  </a:ext>
                </a:extLst>
              </a:tr>
              <a:tr h="692880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Негативная стигматизация со стороны окружающих (позорные клички, прозвища)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248049"/>
                  </a:ext>
                </a:extLst>
              </a:tr>
              <a:tr h="395932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Неуспешность в учебе/ резкое снижение успеваемости.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2744799"/>
                  </a:ext>
                </a:extLst>
              </a:tr>
              <a:tr h="395932"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Неудачные попытки стать лидером или удержать позицию лидера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9235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1281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70609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Лист наблюдения (заполняется классным руководителем 5–11 классов)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9868603"/>
              </p:ext>
            </p:extLst>
          </p:nvPr>
        </p:nvGraphicFramePr>
        <p:xfrm>
          <a:off x="251520" y="1052736"/>
          <a:ext cx="8435280" cy="50216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val="3560233075"/>
                    </a:ext>
                  </a:extLst>
                </a:gridCol>
                <a:gridCol w="6768752">
                  <a:extLst>
                    <a:ext uri="{9D8B030D-6E8A-4147-A177-3AD203B41FA5}">
                      <a16:colId xmlns:a16="http://schemas.microsoft.com/office/drawing/2014/main" val="203387028"/>
                    </a:ext>
                  </a:extLst>
                </a:gridCol>
                <a:gridCol w="1162472">
                  <a:extLst>
                    <a:ext uri="{9D8B030D-6E8A-4147-A177-3AD203B41FA5}">
                      <a16:colId xmlns:a16="http://schemas.microsoft.com/office/drawing/2014/main" val="2197547928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Факторы семейной ситуации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ФИО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817333"/>
                  </a:ext>
                </a:extLst>
              </a:tr>
              <a:tr h="768562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Резкое снижение социального или материального статуса родителей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4298540"/>
                  </a:ext>
                </a:extLst>
              </a:tr>
              <a:tr h="395932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Тяжелое заболевание близких родственников или самого ребенка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5578630"/>
                  </a:ext>
                </a:extLst>
              </a:tr>
              <a:tr h="395932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Неполная семья/ Развод родителей.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934808"/>
                  </a:ext>
                </a:extLst>
              </a:tr>
              <a:tr h="69288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Хронические конфликты, враждебность между членами семьи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3123323"/>
                  </a:ext>
                </a:extLst>
              </a:tr>
              <a:tr h="69288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Высокий уровень требований и санкций в отношении ребенка наряду с отсутствием эмоциональной поддержки со стороны родителей. Пренебрежение потребностями ребенка.*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6760430"/>
                  </a:ext>
                </a:extLst>
              </a:tr>
              <a:tr h="391532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Алкоголизм или наркомания родителей, асоциальная семья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248049"/>
                  </a:ext>
                </a:extLst>
              </a:tr>
              <a:tr h="395932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Недавняя смерть близкого родственника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2744799"/>
                  </a:ext>
                </a:extLst>
              </a:tr>
              <a:tr h="395932"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Суициды родственников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9235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45950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70609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Лист наблюдения (заполняется классным руководителем 5–11 классов)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7263559"/>
              </p:ext>
            </p:extLst>
          </p:nvPr>
        </p:nvGraphicFramePr>
        <p:xfrm>
          <a:off x="251520" y="1052736"/>
          <a:ext cx="8435280" cy="5438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val="3560233075"/>
                    </a:ext>
                  </a:extLst>
                </a:gridCol>
                <a:gridCol w="6768752">
                  <a:extLst>
                    <a:ext uri="{9D8B030D-6E8A-4147-A177-3AD203B41FA5}">
                      <a16:colId xmlns:a16="http://schemas.microsoft.com/office/drawing/2014/main" val="203387028"/>
                    </a:ext>
                  </a:extLst>
                </a:gridCol>
                <a:gridCol w="1162472">
                  <a:extLst>
                    <a:ext uri="{9D8B030D-6E8A-4147-A177-3AD203B41FA5}">
                      <a16:colId xmlns:a16="http://schemas.microsoft.com/office/drawing/2014/main" val="2197547928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Поведенческие факторы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ФИО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817333"/>
                  </a:ext>
                </a:extLst>
              </a:tr>
              <a:tr h="326504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Употребление наркотиков, алкоголя.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4298540"/>
                  </a:ext>
                </a:extLst>
              </a:tr>
              <a:tr h="395932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Резкий набор или потеря веса тела. 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5578630"/>
                  </a:ext>
                </a:extLst>
              </a:tr>
              <a:tr h="395932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Резкое изменение стиля поведения и способов общения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934808"/>
                  </a:ext>
                </a:extLst>
              </a:tr>
              <a:tr h="69288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Стремление к рискованным действиям, частые случаи травматизма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3123323"/>
                  </a:ext>
                </a:extLst>
              </a:tr>
              <a:tr h="69288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Интерес к литературе, музыке, связанной с темой смерти. Принадлежность к группам деструктивной направленности.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6760430"/>
                  </a:ext>
                </a:extLst>
              </a:tr>
              <a:tr h="391532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Прямые или косвенные высказывания о возможности суицидальных действий (жизнь надоела, скорее бы все закончилось, вам без меня будет лучше и т.п.)*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248049"/>
                  </a:ext>
                </a:extLst>
              </a:tr>
              <a:tr h="395932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Интерес, проявляющийся косвенно или прямо к возможным средствам самоубийства (отравляющие вещества, возможности приобретения оружия и т. п.).*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2744799"/>
                  </a:ext>
                </a:extLst>
              </a:tr>
              <a:tr h="395932"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Суицидальные попытки в прошлом 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9235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348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70609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Лист наблюдения (заполняется классным руководителем 5–11 классов)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3578"/>
              </p:ext>
            </p:extLst>
          </p:nvPr>
        </p:nvGraphicFramePr>
        <p:xfrm>
          <a:off x="251520" y="1052736"/>
          <a:ext cx="8435280" cy="45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val="3560233075"/>
                    </a:ext>
                  </a:extLst>
                </a:gridCol>
                <a:gridCol w="6768752">
                  <a:extLst>
                    <a:ext uri="{9D8B030D-6E8A-4147-A177-3AD203B41FA5}">
                      <a16:colId xmlns:a16="http://schemas.microsoft.com/office/drawing/2014/main" val="203387028"/>
                    </a:ext>
                  </a:extLst>
                </a:gridCol>
                <a:gridCol w="1162472">
                  <a:extLst>
                    <a:ext uri="{9D8B030D-6E8A-4147-A177-3AD203B41FA5}">
                      <a16:colId xmlns:a16="http://schemas.microsoft.com/office/drawing/2014/main" val="2197547928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Психологические факторы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ФИО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817333"/>
                  </a:ext>
                </a:extLst>
              </a:tr>
              <a:tr h="326504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Перфекционизм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и высокая степень ответственности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4298540"/>
                  </a:ext>
                </a:extLst>
              </a:tr>
              <a:tr h="395932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Преобладание негативного эмоционального фона, безнадежность, душевная боль*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5578630"/>
                  </a:ext>
                </a:extLst>
              </a:tr>
              <a:tr h="395932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Эмоциональная лабильность (перепады настроения), импульсивность.*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934808"/>
                  </a:ext>
                </a:extLst>
              </a:tr>
              <a:tr h="408776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Нетерпеливость, злость, тревожность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312332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Нарушение половой идентификации*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6760430"/>
                  </a:ext>
                </a:extLst>
              </a:tr>
              <a:tr h="391532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Потеря интереса к деятельности, ранее приносившей удовольствие.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248049"/>
                  </a:ext>
                </a:extLst>
              </a:tr>
              <a:tr h="395932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Причинение себе физического вреда, самоповреждения*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2744799"/>
                  </a:ext>
                </a:extLst>
              </a:tr>
              <a:tr h="395932"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Стремление к изоляции, уединению, подавленность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9235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00935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435280" cy="5217443"/>
          </a:xfrm>
        </p:spPr>
        <p:txBody>
          <a:bodyPr>
            <a:normAutofit fontScale="92500"/>
          </a:bodyPr>
          <a:lstStyle/>
          <a:p>
            <a:r>
              <a:rPr lang="ru-RU" sz="2400" dirty="0"/>
              <a:t>Наличие </a:t>
            </a:r>
            <a:r>
              <a:rPr lang="ru-RU" sz="2400" b="1" i="1" dirty="0"/>
              <a:t>7 и менее признаков</a:t>
            </a:r>
            <a:r>
              <a:rPr lang="ru-RU" sz="2400" dirty="0"/>
              <a:t> по всем группам факторов свидетельствует о </a:t>
            </a:r>
            <a:r>
              <a:rPr lang="ru-RU" sz="2400" u="sng" dirty="0"/>
              <a:t>низком суицидальном риске. </a:t>
            </a:r>
            <a:r>
              <a:rPr lang="ru-RU" sz="2400" dirty="0"/>
              <a:t>Ситуация отказа семьи от помощи и/или </a:t>
            </a:r>
            <a:r>
              <a:rPr lang="ru-RU" sz="2400" dirty="0" smtClean="0"/>
              <a:t>отсутствие </a:t>
            </a:r>
            <a:r>
              <a:rPr lang="ru-RU" sz="2400" dirty="0"/>
              <a:t>поддержки со стороны значимых близких напрямую увеличивает риск суицида и переводит его на более высокую степень выраженности. </a:t>
            </a: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r>
              <a:rPr lang="ru-RU" sz="2400" b="1" i="1" dirty="0" smtClean="0"/>
              <a:t>От </a:t>
            </a:r>
            <a:r>
              <a:rPr lang="ru-RU" sz="2400" b="1" i="1" dirty="0"/>
              <a:t>восьми до 12 признаков </a:t>
            </a:r>
            <a:r>
              <a:rPr lang="ru-RU" sz="2400" dirty="0"/>
              <a:t>по всем группам факторов или три и более в группе «психологические» факторы свидетельствуют о </a:t>
            </a:r>
            <a:r>
              <a:rPr lang="ru-RU" sz="2400" u="sng" dirty="0"/>
              <a:t>среднем уровне суицидального риска. </a:t>
            </a:r>
            <a:endParaRPr lang="ru-RU" sz="2400" u="sng" dirty="0" smtClean="0"/>
          </a:p>
          <a:p>
            <a:pPr marL="0" indent="0">
              <a:buNone/>
            </a:pPr>
            <a:endParaRPr lang="ru-RU" sz="2400" dirty="0" smtClean="0"/>
          </a:p>
          <a:p>
            <a:r>
              <a:rPr lang="ru-RU" sz="2400" b="1" i="1" dirty="0" smtClean="0"/>
              <a:t>От 13 и более признаков </a:t>
            </a:r>
            <a:r>
              <a:rPr lang="ru-RU" sz="2400" dirty="0" smtClean="0"/>
              <a:t>по всем группам факторов или </a:t>
            </a:r>
            <a:r>
              <a:rPr lang="ru-RU" sz="2400" b="1" i="1" dirty="0" smtClean="0"/>
              <a:t>два и более признаков со знаком «*» </a:t>
            </a:r>
            <a:r>
              <a:rPr lang="ru-RU" sz="2400" dirty="0" smtClean="0"/>
              <a:t>(особенно в группе Психологические факторы) </a:t>
            </a:r>
            <a:r>
              <a:rPr lang="ru-RU" sz="2400" dirty="0"/>
              <a:t>указывают на </a:t>
            </a:r>
            <a:r>
              <a:rPr lang="ru-RU" sz="2400" u="sng" dirty="0"/>
              <a:t>высокий суицидальный риск. </a:t>
            </a:r>
          </a:p>
        </p:txBody>
      </p:sp>
    </p:spTree>
    <p:extLst>
      <p:ext uri="{BB962C8B-B14F-4D97-AF65-F5344CB8AC3E}">
        <p14:creationId xmlns:p14="http://schemas.microsoft.com/office/powerpoint/2010/main" val="28787421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7725544" cy="634082"/>
          </a:xfrm>
        </p:spPr>
        <p:txBody>
          <a:bodyPr>
            <a:normAutofit/>
          </a:bodyPr>
          <a:lstStyle/>
          <a:p>
            <a:pPr lvl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1F497D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 результатам мониторинга</a:t>
            </a:r>
            <a:r>
              <a:rPr lang="ru-RU" sz="3200" b="1" dirty="0" smtClean="0">
                <a:solidFill>
                  <a:srgbClr val="1F497D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268760"/>
            <a:ext cx="8363272" cy="4857403"/>
          </a:xfrm>
        </p:spPr>
        <p:txBody>
          <a:bodyPr/>
          <a:lstStyle/>
          <a:p>
            <a:pPr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Педагог-психолог составляет аналитическое и статистическое заключение и формирует банк данных обучающихся «группы риска», обозначает факторы риска.</a:t>
            </a:r>
          </a:p>
          <a:p>
            <a:pPr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Составление рекомендаций классному руководителю и педагогам по вопросам организации профилактической работы.</a:t>
            </a:r>
          </a:p>
          <a:p>
            <a:pPr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Совете профилактики разрабатывается и утверждается индивидуальная программа  сопровождения обучающихся (при активном участии родителей), имеющих факторы риска суицидального поведения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(педагог-психолог мобильной группы экстренного реагирования, специалисты здравоохранения, психолог «Центра диагностики и консультирования)</a:t>
            </a:r>
          </a:p>
          <a:p>
            <a:pPr mar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4791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Образовательная организация 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передает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статистические данные мониторинга 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управление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образованием.</a:t>
            </a:r>
          </a:p>
          <a:p>
            <a:pPr marL="0" lv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Министерство образования, науки и молодежной политики 2 раза в год собирает данные о реализации ПФЖС и о результатах мониторинга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психоэмоционального состояния обучающихся.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75996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97113" y="951264"/>
            <a:ext cx="4040188" cy="79208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При совершении суицидальной попытки: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57200" y="1743352"/>
            <a:ext cx="4040188" cy="4382811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Утверждается ИПС обучающегося;</a:t>
            </a:r>
          </a:p>
          <a:p>
            <a:r>
              <a:rPr lang="ru-RU" dirty="0" smtClean="0"/>
              <a:t>Рекомендации для родителей и педагогов  по выстраиванию взаимоотношений;</a:t>
            </a:r>
          </a:p>
          <a:p>
            <a:r>
              <a:rPr lang="ru-RU" dirty="0" smtClean="0"/>
              <a:t>Формирование поддерживающего окружения, комфортного </a:t>
            </a:r>
            <a:r>
              <a:rPr lang="ru-RU" smtClean="0"/>
              <a:t>эмоционального климата в семье;</a:t>
            </a:r>
            <a:endParaRPr lang="ru-RU" dirty="0" smtClean="0"/>
          </a:p>
          <a:p>
            <a:r>
              <a:rPr lang="ru-RU" dirty="0" smtClean="0"/>
              <a:t>Работа с причинами, вызвавшими эмоциональное неблагополучие;</a:t>
            </a:r>
          </a:p>
          <a:p>
            <a:r>
              <a:rPr lang="ru-RU" dirty="0" smtClean="0"/>
              <a:t>Консультирование родителей.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5025" y="951264"/>
            <a:ext cx="4041775" cy="64807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При завершенном суициде: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4645025" y="1700808"/>
            <a:ext cx="4041775" cy="4425355"/>
          </a:xfrm>
        </p:spPr>
        <p:txBody>
          <a:bodyPr/>
          <a:lstStyle/>
          <a:p>
            <a:r>
              <a:rPr lang="ru-RU" dirty="0" smtClean="0"/>
              <a:t>В первые сутки работа с детьми из ближайшего окружения с целью оказания своевременной психологической помощи;</a:t>
            </a:r>
          </a:p>
          <a:p>
            <a:r>
              <a:rPr lang="ru-RU" dirty="0" err="1" smtClean="0"/>
              <a:t>Дебрифинг</a:t>
            </a:r>
            <a:r>
              <a:rPr lang="ru-RU" dirty="0" smtClean="0"/>
              <a:t> с классом, где обучался </a:t>
            </a:r>
            <a:r>
              <a:rPr lang="ru-RU" dirty="0" err="1" smtClean="0"/>
              <a:t>суицидент</a:t>
            </a:r>
            <a:r>
              <a:rPr lang="ru-RU" dirty="0" smtClean="0"/>
              <a:t>;</a:t>
            </a:r>
          </a:p>
          <a:p>
            <a:r>
              <a:rPr lang="ru-RU" dirty="0" smtClean="0"/>
              <a:t>Оказание консультативной помощи по запросу.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42499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7"/>
            <a:ext cx="8229600" cy="13681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Спасибо за внимание!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146266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764704"/>
            <a:ext cx="720080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 формирования жизнестойкости детей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обучающейся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молодежи</a:t>
            </a:r>
            <a:endParaRPr lang="ru-RU" sz="28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2132856"/>
            <a:ext cx="8229600" cy="4425355"/>
          </a:xfrm>
        </p:spPr>
        <p:txBody>
          <a:bodyPr/>
          <a:lstStyle/>
          <a:p>
            <a:pPr marL="0" lvl="0" indent="0" algn="just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План формирования жизнестойкости детей и обучающейся молодежи (далее План) направлен на развитие жизнестойкости с учетом возрастных особенностей обучающихся, обучение их навыкам необходимого и правильного реагирования в различных ситуациях, формирование у педагогов ориентиров успешной социализации обучающихся в современных условиях.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495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6468" y="0"/>
            <a:ext cx="6491064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Направления работы</a:t>
            </a:r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0" lv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Психодиагностика (психоэмоциональная сфера).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2. Профилактическая работа в классных коллективах (в рамках внеурочной деятельности, на классных часах).</a:t>
            </a:r>
          </a:p>
          <a:p>
            <a:pPr marL="0" lv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3. Индивидуальная 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групповая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психокоррекционная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работа с детьми 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подростками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группы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риска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marL="0" lv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Психолого-педагогическое просвещение педагогов и родителей (законных представителей).</a:t>
            </a:r>
          </a:p>
        </p:txBody>
      </p:sp>
    </p:spTree>
    <p:extLst>
      <p:ext uri="{BB962C8B-B14F-4D97-AF65-F5344CB8AC3E}">
        <p14:creationId xmlns:p14="http://schemas.microsoft.com/office/powerpoint/2010/main" val="172199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lv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2017 году утвержден Алгоритм деятельности специалистов ОО по профилактике суицидальных попыток и суицидов несовершеннолетних.</a:t>
            </a:r>
          </a:p>
          <a:p>
            <a:pPr marL="0" lv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Алгоритм регулирует вопросы:</a:t>
            </a:r>
          </a:p>
          <a:p>
            <a:pPr marL="457200" lvl="0" indent="-45720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Выявление обучающихся группы суицидального риска.</a:t>
            </a:r>
          </a:p>
          <a:p>
            <a:pPr marL="457200" lvl="0" indent="-45720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Организацию индивидуального психологического сопровождения обучающихся группы риска.</a:t>
            </a:r>
          </a:p>
          <a:p>
            <a:pPr marL="457200" lvl="0" indent="-45720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Организация профилактической работы с окружение несовершеннолетнего, завершившего суицид.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67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548680"/>
            <a:ext cx="6779096" cy="63408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психоэмоционального </a:t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состояния обучающихся </a:t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5-11 классов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7183578"/>
              </p:ext>
            </p:extLst>
          </p:nvPr>
        </p:nvGraphicFramePr>
        <p:xfrm>
          <a:off x="899592" y="1988840"/>
          <a:ext cx="7787208" cy="4353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90185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2017 году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был представлен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список психодиагностического инструментария для проведения данного мониторинга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ПРОБЛЕМА: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разброс в процентах «группы риска» в пределах от 0 до 19%.</a:t>
            </a:r>
          </a:p>
          <a:p>
            <a:pPr marL="0" lv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2021 году была предложена единая  технология организации мониторинга (Методические рекомендации ИРО Краснодарского края  по проведению мониторинга психоэмоционального состояния обучающихся в целях профилактики суицидального поведения обучающихся)</a:t>
            </a:r>
          </a:p>
          <a:p>
            <a:pPr marL="0" lv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defTabSz="68580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7415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67544" y="764704"/>
            <a:ext cx="4040188" cy="1122139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Первичная (скрининговая) диагностика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613221" y="1847401"/>
            <a:ext cx="4040188" cy="3951288"/>
          </a:xfrm>
        </p:spPr>
        <p:txBody>
          <a:bodyPr/>
          <a:lstStyle/>
          <a:p>
            <a:r>
              <a:rPr lang="ru-RU" dirty="0" smtClean="0"/>
              <a:t>Лист наблюдения за поведением учащихся (заполняется классным руководителем);</a:t>
            </a:r>
          </a:p>
          <a:p>
            <a:r>
              <a:rPr lang="ru-RU" dirty="0" smtClean="0"/>
              <a:t>1-2 психодиагностических методики (учет возраста, объема, нагрузки на ставку, возможности автоматизированной обработки). 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5025" y="692696"/>
            <a:ext cx="4041775" cy="1122139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Вторичная (углубленная) диагностика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4645024" y="1779257"/>
            <a:ext cx="4041775" cy="3951288"/>
          </a:xfrm>
        </p:spPr>
        <p:txBody>
          <a:bodyPr/>
          <a:lstStyle/>
          <a:p>
            <a:r>
              <a:rPr lang="ru-RU" dirty="0" smtClean="0"/>
              <a:t>1-2 методики для выявления суицидального риска;</a:t>
            </a:r>
          </a:p>
          <a:p>
            <a:r>
              <a:rPr lang="ru-RU" dirty="0" smtClean="0"/>
              <a:t>Карта кризисного состояния (суицидального риска), заполняется по итогам индивидуальной беседы.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3221" y="5589240"/>
            <a:ext cx="81988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b="1" i="1" dirty="0"/>
              <a:t>Для снижения нагрузки педагогов-психологов рекомендуется максимально использовать результаты других психодиагностических обследований при совпадении областей диагностики. </a:t>
            </a:r>
          </a:p>
        </p:txBody>
      </p:sp>
    </p:spTree>
    <p:extLst>
      <p:ext uri="{BB962C8B-B14F-4D97-AF65-F5344CB8AC3E}">
        <p14:creationId xmlns:p14="http://schemas.microsoft.com/office/powerpoint/2010/main" val="2647225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 плана </a:t>
            </a:r>
            <a:b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скрининговой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диагностики</a:t>
            </a:r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5-7 классы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/>
              <a:t>Лист наблюдения</a:t>
            </a:r>
          </a:p>
          <a:p>
            <a:r>
              <a:rPr lang="ru-RU" dirty="0" smtClean="0"/>
              <a:t>WHO-5 </a:t>
            </a:r>
            <a:r>
              <a:rPr lang="ru-RU" dirty="0" err="1"/>
              <a:t>Well-Being</a:t>
            </a:r>
            <a:r>
              <a:rPr lang="ru-RU" dirty="0"/>
              <a:t> </a:t>
            </a:r>
            <a:r>
              <a:rPr lang="ru-RU" dirty="0" err="1"/>
              <a:t>Index</a:t>
            </a:r>
            <a:r>
              <a:rPr lang="ru-RU" dirty="0"/>
              <a:t> (1998) Индекс хорошего </a:t>
            </a:r>
            <a:r>
              <a:rPr lang="ru-RU" dirty="0" smtClean="0"/>
              <a:t>самочувствия</a:t>
            </a:r>
          </a:p>
          <a:p>
            <a:r>
              <a:rPr lang="ru-RU" dirty="0" smtClean="0"/>
              <a:t>Тест «Исследование самооценки»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(</a:t>
            </a:r>
            <a:r>
              <a:rPr lang="ru-RU" dirty="0" err="1" smtClean="0"/>
              <a:t>адапт</a:t>
            </a:r>
            <a:r>
              <a:rPr lang="ru-RU" dirty="0" smtClean="0"/>
              <a:t>. Г.Н. Казанцевой)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8-11 классы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b="1" dirty="0" smtClean="0"/>
              <a:t>Лист наблюдения</a:t>
            </a:r>
          </a:p>
          <a:p>
            <a:r>
              <a:rPr lang="ru-RU" dirty="0" smtClean="0"/>
              <a:t>Методика «Самочувствия, активности и настроения»</a:t>
            </a:r>
          </a:p>
          <a:p>
            <a:r>
              <a:rPr lang="ru-RU" dirty="0" smtClean="0"/>
              <a:t>Методика диагностики уровня субъективного ощущения одиночества </a:t>
            </a:r>
          </a:p>
          <a:p>
            <a:pPr marL="0" indent="0">
              <a:buNone/>
            </a:pPr>
            <a:r>
              <a:rPr lang="ru-RU" dirty="0" smtClean="0"/>
              <a:t>    (Д. Рассела, М. </a:t>
            </a:r>
            <a:r>
              <a:rPr lang="ru-RU" dirty="0" err="1" smtClean="0"/>
              <a:t>Фергюсона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8695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 плана </a:t>
            </a:r>
            <a:b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углубленной  диагностики</a:t>
            </a:r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5-7 классы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кризисного состояния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неоконченных предложений вариант методики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Saks-Sidney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Нарисуй историю Р.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Сильвер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8-11 классы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кризисного состояния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Госпитальная шкала тревоги и  депрессии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HADS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(шкала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Зигмонда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Графический тест «Ваши мысли о смерти» Л.Б. Шнейдер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545700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</TotalTime>
  <Words>1125</Words>
  <Application>Microsoft Office PowerPoint</Application>
  <PresentationFormat>Экран (4:3)</PresentationFormat>
  <Paragraphs>166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Тема Office</vt:lpstr>
      <vt:lpstr>Мониторинг психоэмоционального состояния обучающихся в Краснодарском крае и алгоритм деятельности специалистов при суицидальном риске </vt:lpstr>
      <vt:lpstr> План формирования жизнестойкости детей  и обучающейся молодежи</vt:lpstr>
      <vt:lpstr>Направления работы</vt:lpstr>
      <vt:lpstr>Презентация PowerPoint</vt:lpstr>
      <vt:lpstr>Мониторинг психоэмоционального  состояния обучающихся  5-11 классов</vt:lpstr>
      <vt:lpstr>Презентация PowerPoint</vt:lpstr>
      <vt:lpstr>Презентация PowerPoint</vt:lpstr>
      <vt:lpstr>Пример  плана  скрининговой диагностики</vt:lpstr>
      <vt:lpstr>Пример  плана  углубленной  диагностики</vt:lpstr>
      <vt:lpstr>Лист (карта) наблюдения </vt:lpstr>
      <vt:lpstr>Лист наблюдения (заполняется классным руководителем 5–11 классов) </vt:lpstr>
      <vt:lpstr>Лист наблюдения (заполняется классным руководителем 5–11 классов) </vt:lpstr>
      <vt:lpstr>Лист наблюдения (заполняется классным руководителем 5–11 классов) </vt:lpstr>
      <vt:lpstr>Лист наблюдения (заполняется классным руководителем 5–11 классов) </vt:lpstr>
      <vt:lpstr>Презентация PowerPoint</vt:lpstr>
      <vt:lpstr>По результатам мониторинга: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Татьяна Н. Чиркова</cp:lastModifiedBy>
  <cp:revision>95</cp:revision>
  <cp:lastPrinted>2021-05-19T06:50:39Z</cp:lastPrinted>
  <dcterms:created xsi:type="dcterms:W3CDTF">2021-05-18T13:40:36Z</dcterms:created>
  <dcterms:modified xsi:type="dcterms:W3CDTF">2022-05-05T08:12:05Z</dcterms:modified>
</cp:coreProperties>
</file>