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76" r:id="rId9"/>
    <p:sldId id="264" r:id="rId10"/>
    <p:sldId id="265" r:id="rId11"/>
    <p:sldId id="277" r:id="rId12"/>
    <p:sldId id="278" r:id="rId13"/>
    <p:sldId id="279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94660"/>
  </p:normalViewPr>
  <p:slideViewPr>
    <p:cSldViewPr>
      <p:cViewPr>
        <p:scale>
          <a:sx n="76" d="100"/>
          <a:sy n="76" d="100"/>
        </p:scale>
        <p:origin x="-21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746650"/>
          </a:xfrm>
        </p:spPr>
        <p:txBody>
          <a:bodyPr/>
          <a:lstStyle/>
          <a:p>
            <a:pPr algn="ctr"/>
            <a:r>
              <a:rPr lang="ru-RU" sz="2800" dirty="0" smtClean="0"/>
              <a:t>несовершеннолетних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" y="1700808"/>
            <a:ext cx="8533349" cy="5157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764704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Профилактика  правонарушений среди </a:t>
            </a:r>
            <a:r>
              <a:rPr lang="ru-RU" sz="2400" b="1" dirty="0" smtClean="0">
                <a:solidFill>
                  <a:srgbClr val="FF0000"/>
                </a:solidFill>
              </a:rPr>
              <a:t>несовершеннолетних в МБОУ «</a:t>
            </a:r>
            <a:r>
              <a:rPr lang="ru-RU" sz="2400" b="1" dirty="0" err="1" smtClean="0">
                <a:solidFill>
                  <a:srgbClr val="FF0000"/>
                </a:solidFill>
              </a:rPr>
              <a:t>Красносельская</a:t>
            </a:r>
            <a:r>
              <a:rPr lang="ru-RU" sz="2400" b="1" dirty="0" smtClean="0">
                <a:solidFill>
                  <a:srgbClr val="FF0000"/>
                </a:solidFill>
              </a:rPr>
              <a:t> средняя школа» Красносельского района Костромской области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Основными направлениями ранней профилактики являются: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Выявление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и установление неблагополучных условий жизни и воспитания еще до того, как они отразились на поведении, формировании взглядов конкретных подростков. 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Выявление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и устранение (нейтрализация) источников отрицательных влияний на подростков, могущих сформировать антиобщественную позицию личности и способствовать совершению преступлений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Оказание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сдерживающего и корректирующего воздействия на подростков с социально отклоняющимся поведением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Здесь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наряду с оказанием, в случае необходимости, помощи подростку, попавшему в неблагоприятные условия семейного воспитания, вплоть до изъятия из отрицательной среды и направления в детский дом, школу-интернат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665440" cy="2020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" y="188913"/>
            <a:ext cx="6211887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6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2" y="-1"/>
            <a:ext cx="8474724" cy="6805295"/>
          </a:xfrm>
        </p:spPr>
      </p:pic>
    </p:spTree>
    <p:extLst>
      <p:ext uri="{BB962C8B-B14F-4D97-AF65-F5344CB8AC3E}">
        <p14:creationId xmlns:p14="http://schemas.microsoft.com/office/powerpoint/2010/main" val="27834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28" y="0"/>
            <a:ext cx="8494652" cy="6858000"/>
          </a:xfrm>
        </p:spPr>
      </p:pic>
    </p:spTree>
    <p:extLst>
      <p:ext uri="{BB962C8B-B14F-4D97-AF65-F5344CB8AC3E}">
        <p14:creationId xmlns:p14="http://schemas.microsoft.com/office/powerpoint/2010/main" val="14947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СИСТЕМА РАБОТЫ ШКОЛЫ ПО ПРОФИЛАКТИКЕ ПРАВОНАРУШЕНИЙ И ПРЕСТУПЛЕНИЙ СРЕДИ УЧАЩИХСЯ</a:t>
            </a: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ru-RU" sz="2600" b="1" dirty="0">
                <a:solidFill>
                  <a:srgbClr val="FF0000"/>
                </a:solidFill>
                <a:latin typeface="+mj-lt"/>
              </a:rPr>
              <a:t>. Диагностическая деятельность</a:t>
            </a:r>
            <a:endParaRPr lang="ru-RU" sz="2600" dirty="0">
              <a:solidFill>
                <a:srgbClr val="FF0000"/>
              </a:solidFill>
              <a:latin typeface="+mj-lt"/>
            </a:endParaRPr>
          </a:p>
          <a:p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выявление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учащихся с отклонениями в поведении в первом классе и своевременная организация работы по коррекции их поведения;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изучение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уровня развития и воспитанности учащихся;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наблюдение за учащимися в различных ситуациях;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определение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положения ребенка в коллективе сверстников, в семье;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проведение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социометрического исследования по определению </a:t>
            </a:r>
            <a:r>
              <a:rPr lang="ru-RU" sz="2600" dirty="0" err="1">
                <a:solidFill>
                  <a:srgbClr val="FF0000"/>
                </a:solidFill>
                <a:latin typeface="+mj-lt"/>
              </a:rPr>
              <a:t>референтных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 групп и положения ребенка в коллективе;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определение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уровня самооценки, самоконтроля, навыков самовоспитания;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выявление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положительных качеств и недостатков в поведении, общении;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изучение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и выявление интересов и склонностей ребенка;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изучение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особенностей характера и темперамента ребенка;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определение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мотивов поведения и общения;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учет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состояния здоровья ребенка;</a:t>
            </a:r>
          </a:p>
          <a:p>
            <a:r>
              <a:rPr lang="ru-RU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600" dirty="0">
                <a:solidFill>
                  <a:srgbClr val="FF0000"/>
                </a:solidFill>
                <a:latin typeface="+mj-lt"/>
              </a:rPr>
              <a:t>наблюдение за контактом ребенка с </a:t>
            </a:r>
            <a:r>
              <a:rPr lang="ru-RU" sz="2600" dirty="0" smtClean="0">
                <a:solidFill>
                  <a:srgbClr val="FF0000"/>
                </a:solidFill>
                <a:latin typeface="+mj-lt"/>
              </a:rPr>
              <a:t>родителями.</a:t>
            </a:r>
            <a:endParaRPr lang="ru-RU" sz="2600" dirty="0">
              <a:solidFill>
                <a:srgbClr val="FF0000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3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ru-RU" sz="4200" b="1" dirty="0">
                <a:solidFill>
                  <a:srgbClr val="FF0000"/>
                </a:solidFill>
                <a:latin typeface="+mj-lt"/>
              </a:rPr>
              <a:t>. Индивидуально-коррекционная работа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индивидуальное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консультирование по вопросам исправления недостатков поведения;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изучение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индивидуальных особенностей, уровня воспитанности учащихся и на основе изученного определение конкретных задач и методов дальнейшего педагогического воздействия;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ведение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дневника психологических наблюдений за поведением, общением, положением ребенка в коллективе, начиная с 1 -го класса и передача дневника классному руководителю 4-го класса для дальнейшей последовательной работы;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индивидуальная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работа классного руководителя, социального педагога психолога, администрации школы с учащимися, требующими коррекции поведения;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создание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условий для развития творческих способностей ребенка, помощь в организации разумного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досуга;</a:t>
            </a:r>
            <a:endParaRPr lang="ru-RU" sz="29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вовлечение учащихся в активную общественную работу;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ненавязчивый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контроль со стороны учителя, классного руководителя, психолога, социального педагога, администрации школы за поведением ребенка в классном коллективе и во внеурочное время;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проведение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тренингов общения;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проведение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тренингов психологической разгрузки;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привлечение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к чтению художественной литературы, запись в библиотеку;</a:t>
            </a:r>
          </a:p>
          <a:p>
            <a:r>
              <a:rPr lang="ru-RU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+mj-lt"/>
              </a:rPr>
              <a:t>индивидуальные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беседы, встречи с интересными людьми.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sz="2600" b="1" dirty="0">
                <a:solidFill>
                  <a:srgbClr val="FF0000"/>
                </a:solidFill>
                <a:latin typeface="+mj-lt"/>
              </a:rPr>
              <a:t>3. Работа с семьей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изучение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социального положения ребенка в семье;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выступление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учителей на родительских собраниях;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посещение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семей с целью проведения бесед по вопросам профилактики преступлений и правонарушений;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встречи с работниками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ПДН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прокуратуры, следственных органов;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индивидуальные консультации для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родителей;</a:t>
            </a:r>
            <a:endParaRPr lang="ru-RU" dirty="0">
              <a:solidFill>
                <a:srgbClr val="FF0000"/>
              </a:solidFill>
              <a:latin typeface="+mj-lt"/>
            </a:endParaRP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вовлечение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в работу с семьей Совета по профилактике правонарушений и преступлений;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привлечение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родителей к проведению родительских собраний, бесед с учащимися, к участию в общешкольных мероприятиях;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проведение творческих встреч, тематических родительских собраний;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привлечение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специалистов для индивидуальных консультаций и встреч с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родителями;</a:t>
            </a:r>
            <a:endParaRPr lang="ru-RU" dirty="0">
              <a:solidFill>
                <a:srgbClr val="FF0000"/>
              </a:solidFill>
              <a:latin typeface="+mj-lt"/>
            </a:endParaRP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— приглашение родителей неблагополучных семей на школьные праздники, кинолектории и др.;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4. Взаимодействие с заинтересованными организациями</a:t>
            </a:r>
            <a:endParaRPr lang="ru-RU" dirty="0">
              <a:solidFill>
                <a:srgbClr val="FF0000"/>
              </a:solidFill>
              <a:latin typeface="+mj-lt"/>
            </a:endParaRPr>
          </a:p>
          <a:p>
            <a:r>
              <a:rPr lang="ru-RU" dirty="0"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сотрудничество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с комиссией по делам несовершеннолетних района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; ЦСО по Красносельскому району</a:t>
            </a:r>
            <a:endParaRPr lang="ru-RU" dirty="0">
              <a:solidFill>
                <a:srgbClr val="FF0000"/>
              </a:solidFill>
              <a:latin typeface="+mj-lt"/>
            </a:endParaRP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сотрудничество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с врачами: психологами,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наркологами,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гинекологами, венерологами и др.;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сотрудничество МКУКС ИСТОКИ </a:t>
            </a:r>
            <a:r>
              <a:rPr lang="ru-RU" dirty="0" err="1" smtClean="0">
                <a:solidFill>
                  <a:srgbClr val="FF0000"/>
                </a:solidFill>
                <a:latin typeface="+mj-lt"/>
              </a:rPr>
              <a:t>пгт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Красное-на-Волге, Домом детского творчества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0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+mj-l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6. Правовое просвещение учащихся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изучение и обсуждение Правил для учащихся;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изучение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Закона «О правах ребенка»;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изучение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Уголовного кодекса РФ об ответственности несовершеннолетних;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организация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встреч с работниками П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ДН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;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проведение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диспутов, конференций.</a:t>
            </a:r>
          </a:p>
          <a:p>
            <a:pPr marL="114300" indent="0">
              <a:buNone/>
            </a:pPr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pPr marL="11430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2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5344"/>
          </a:xfrm>
        </p:spPr>
        <p:txBody>
          <a:bodyPr/>
          <a:lstStyle/>
          <a:p>
            <a:pPr algn="ctr"/>
            <a:r>
              <a:rPr lang="ru-RU" sz="2400" dirty="0" smtClean="0"/>
              <a:t>ё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02657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Все правонарушения принято подразделять на две группы: </a:t>
            </a:r>
            <a:r>
              <a:rPr lang="ru-RU" sz="2400" b="1" i="1" dirty="0">
                <a:solidFill>
                  <a:srgbClr val="FF0000"/>
                </a:solidFill>
              </a:rPr>
              <a:t>проступки</a:t>
            </a:r>
            <a:r>
              <a:rPr lang="ru-RU" sz="2400" b="1" dirty="0">
                <a:solidFill>
                  <a:srgbClr val="FF0000"/>
                </a:solidFill>
              </a:rPr>
              <a:t> и </a:t>
            </a:r>
            <a:r>
              <a:rPr lang="ru-RU" sz="2400" b="1" i="1" dirty="0">
                <a:solidFill>
                  <a:srgbClr val="FF0000"/>
                </a:solidFill>
              </a:rPr>
              <a:t>преступления </a:t>
            </a:r>
            <a:r>
              <a:rPr lang="ru-RU" sz="2400" b="1" dirty="0">
                <a:solidFill>
                  <a:srgbClr val="FF0000"/>
                </a:solidFill>
              </a:rPr>
              <a:t>(самые тяжелые правонарушения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Проступки могут быть трудовыми, дисциплинарными, административными и </a:t>
            </a:r>
            <a:r>
              <a:rPr lang="ru-RU" sz="2400" b="1" dirty="0" smtClean="0">
                <a:solidFill>
                  <a:srgbClr val="FF0000"/>
                </a:solidFill>
              </a:rPr>
              <a:t>гражданскими.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Под преступлениями </a:t>
            </a:r>
            <a:r>
              <a:rPr lang="ru-RU" sz="2400" b="1" dirty="0" smtClean="0">
                <a:solidFill>
                  <a:srgbClr val="FF0000"/>
                </a:solidFill>
              </a:rPr>
              <a:t>понимают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уголовные преступления, то есть деяния, нарушающие уголовный закон. Они могут различаться по категории тяжести. 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74642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В зависимости от вида правонарушения выделяют соответствующую </a:t>
            </a:r>
            <a:r>
              <a:rPr lang="ru-RU" sz="2800" b="1" dirty="0" smtClean="0">
                <a:solidFill>
                  <a:srgbClr val="FF0000"/>
                </a:solidFill>
              </a:rPr>
              <a:t>ответственность: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1. </a:t>
            </a:r>
            <a:r>
              <a:rPr lang="ru-RU" sz="2800" b="1" dirty="0">
                <a:solidFill>
                  <a:srgbClr val="FF0000"/>
                </a:solidFill>
              </a:rPr>
              <a:t>уголовную,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2. административную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3. дисциплинарную</a:t>
            </a:r>
            <a:r>
              <a:rPr lang="ru-RU" sz="2800" b="1" dirty="0">
                <a:solidFill>
                  <a:srgbClr val="FF0000"/>
                </a:solidFill>
              </a:rPr>
              <a:t>, 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4. гражданско- </a:t>
            </a:r>
            <a:r>
              <a:rPr lang="ru-RU" sz="2800" b="1" dirty="0">
                <a:solidFill>
                  <a:srgbClr val="FF0000"/>
                </a:solidFill>
              </a:rPr>
              <a:t>правовую. 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472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            1.Уголовная </a:t>
            </a:r>
            <a:r>
              <a:rPr lang="ru-RU" sz="1800" b="1" dirty="0">
                <a:solidFill>
                  <a:srgbClr val="FF0000"/>
                </a:solidFill>
              </a:rPr>
              <a:t>ответственность – ответственность за нарушение законов, предусмотренных </a:t>
            </a:r>
            <a:r>
              <a:rPr lang="ru-RU" sz="1800" b="1" dirty="0" smtClean="0">
                <a:solidFill>
                  <a:srgbClr val="FF0000"/>
                </a:solidFill>
              </a:rPr>
              <a:t> Уголовным </a:t>
            </a:r>
            <a:r>
              <a:rPr lang="ru-RU" sz="1800" b="1" dirty="0">
                <a:solidFill>
                  <a:srgbClr val="FF0000"/>
                </a:solidFill>
              </a:rPr>
              <a:t>кодексом.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Преступление</a:t>
            </a:r>
            <a:r>
              <a:rPr lang="ru-RU" sz="1800" b="1" dirty="0">
                <a:solidFill>
                  <a:srgbClr val="FF0000"/>
                </a:solidFill>
              </a:rPr>
              <a:t>, предусмотренное уголовным законом общественно опасное, посягающее на общественный строй, собственность, личность, права и свободы граждан, общественный порядок 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            2.Административная ответственность применяется за нарушения, предусмотренные кодексом об административных правонарушениях.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  К </a:t>
            </a:r>
            <a:r>
              <a:rPr lang="ru-RU" sz="1800" b="1" dirty="0">
                <a:solidFill>
                  <a:srgbClr val="FF0000"/>
                </a:solidFill>
              </a:rPr>
              <a:t>административным нарушения относятся: нарушение правил дорожного движения, нарушение противопожарной безопасности. 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            3. Дисциплинарная ответственность – это нарушение трудовых обязанностей, т.е. нарушение трудового </a:t>
            </a:r>
            <a:r>
              <a:rPr lang="ru-RU" sz="1800" b="1" dirty="0" smtClean="0">
                <a:solidFill>
                  <a:srgbClr val="FF0000"/>
                </a:solidFill>
              </a:rPr>
              <a:t>законодательства.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             4. </a:t>
            </a:r>
            <a:r>
              <a:rPr lang="ru-RU" sz="1800" b="1" dirty="0" err="1">
                <a:solidFill>
                  <a:srgbClr val="FF0000"/>
                </a:solidFill>
              </a:rPr>
              <a:t>Гражданско</a:t>
            </a:r>
            <a:r>
              <a:rPr lang="ru-RU" sz="1800" b="1" dirty="0">
                <a:solidFill>
                  <a:srgbClr val="FF0000"/>
                </a:solidFill>
              </a:rPr>
              <a:t> – правовая ответственность регулирует имущественные отношения. Наказания к правонарушителю: возмещение вреда, уплата ущерба.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 </a:t>
            </a:r>
            <a:br>
              <a:rPr lang="ru-RU" sz="1800" b="1" dirty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64"/>
            <a:ext cx="9036496" cy="64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Признаками проблемных детей могут являться: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 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Уклонение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учебы: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Низкая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общественно-трудовая активность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Негативные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проявления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Негативизм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в оценке действительности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Повышенная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критичность по отношению к педагогам и взрослым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Отношение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к воспитательным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мероприятиям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  <a:p>
            <a:endParaRPr lang="ru-RU" sz="24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3500" b="1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8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385520" cy="2020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95" y="0"/>
            <a:ext cx="8435619" cy="6858000"/>
          </a:xfrm>
        </p:spPr>
      </p:pic>
    </p:spTree>
    <p:extLst>
      <p:ext uri="{BB962C8B-B14F-4D97-AF65-F5344CB8AC3E}">
        <p14:creationId xmlns:p14="http://schemas.microsoft.com/office/powerpoint/2010/main" val="3964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Раннюю профилактику, можно определить как совокупность мер, осуществляемых с тем чтобы: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+mj-lt"/>
              </a:rPr>
              <a:t>оздоровить </a:t>
            </a:r>
            <a:r>
              <a:rPr lang="ru-RU" sz="2000" dirty="0">
                <a:latin typeface="+mj-lt"/>
              </a:rPr>
              <a:t>условия жизни и воспитания несовершеннолетних в случаях, когда ситуация угрожает их нормальному развитию;</a:t>
            </a:r>
          </a:p>
          <a:p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пресечь </a:t>
            </a:r>
            <a:r>
              <a:rPr lang="ru-RU" sz="2000" dirty="0">
                <a:latin typeface="+mj-lt"/>
              </a:rPr>
              <a:t>и установить действия источников антиобщественного влияния;</a:t>
            </a:r>
          </a:p>
          <a:p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воздействовать </a:t>
            </a:r>
            <a:r>
              <a:rPr lang="ru-RU" sz="2000" dirty="0">
                <a:latin typeface="+mj-lt"/>
              </a:rPr>
              <a:t>на несовершеннолетних, допускающих отклонения в поведении таким образом, чтобы не дать закрепиться антиобщественным взглядам и привычкам.</a:t>
            </a:r>
          </a:p>
          <a:p>
            <a:pPr marL="11430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H5VRHAXFEW3S-869800330-413</_dlc_DocId>
    <_dlc_DocIdUrl xmlns="b582dbf1-bcaa-4613-9a4c-8b7010640233">
      <Url>http://www.eduportal44.ru/Krasnoe/РМК/_layouts/15/DocIdRedir.aspx?ID=H5VRHAXFEW3S-869800330-413</Url>
      <Description>H5VRHAXFEW3S-869800330-413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A309C9DD101444BB746983795CEBB2" ma:contentTypeVersion="0" ma:contentTypeDescription="Создание документа." ma:contentTypeScope="" ma:versionID="db4f2eaeb8ffa3d82133551a36826713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e1132bfec2b533bd35f02dc545cb7d89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387654-4C79-4E78-AEE1-17B658BE7756}"/>
</file>

<file path=customXml/itemProps2.xml><?xml version="1.0" encoding="utf-8"?>
<ds:datastoreItem xmlns:ds="http://schemas.openxmlformats.org/officeDocument/2006/customXml" ds:itemID="{95E62788-F0F1-4C2B-8024-226BFCE488EC}"/>
</file>

<file path=customXml/itemProps3.xml><?xml version="1.0" encoding="utf-8"?>
<ds:datastoreItem xmlns:ds="http://schemas.openxmlformats.org/officeDocument/2006/customXml" ds:itemID="{B020C7CB-5588-45A6-80A6-E80784BA6BF5}"/>
</file>

<file path=customXml/itemProps4.xml><?xml version="1.0" encoding="utf-8"?>
<ds:datastoreItem xmlns:ds="http://schemas.openxmlformats.org/officeDocument/2006/customXml" ds:itemID="{1B14853E-0A48-403E-965A-8436AFBCB236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347</TotalTime>
  <Words>722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Соседство</vt:lpstr>
      <vt:lpstr>несовершеннолетних </vt:lpstr>
      <vt:lpstr>ё</vt:lpstr>
      <vt:lpstr>Все правонарушения принято подразделять на две группы: проступки и преступления (самые тяжелые правонарушения)  Проступки могут быть трудовыми, дисциплинарными, административными и гражданскими.  Под преступлениями понимают  уголовные преступления, то есть деяния, нарушающие уголовный закон. Они могут различаться по категории тяжести.  </vt:lpstr>
      <vt:lpstr>В зависимости от вида правонарушения выделяют соответствующую ответственность:  1. уголовную,  2. административную,  3. дисциплинарную,   4. гражданско- правовую.  </vt:lpstr>
      <vt:lpstr>            1.Уголовная ответственность – ответственность за нарушение законов, предусмотренных  Уголовным кодексом.  Преступление, предусмотренное уголовным законом общественно опасное, посягающее на общественный строй, собственность, личность, права и свободы граждан, общественный порядок .              2.Административная ответственность применяется за нарушения, предусмотренные кодексом об административных правонарушениях.     К административным нарушения относятся: нарушение правил дорожного движения, нарушение противопожарной безопасности.               3. Дисциплинарная ответственность – это нарушение трудовых обязанностей, т.е. нарушение трудового законодательства.               4. Гражданско – правовая ответственность регулирует имущественные отношения. Наказания к правонарушителю: возмещение вреда, уплата ущерба.   </vt:lpstr>
      <vt:lpstr>Презентация PowerPoint</vt:lpstr>
      <vt:lpstr>Признаками проблемных детей могут являться:   </vt:lpstr>
      <vt:lpstr>Презентация PowerPoint</vt:lpstr>
      <vt:lpstr>Раннюю профилактику, можно определить как совокупность мер, осуществляемых с тем чтобы: </vt:lpstr>
      <vt:lpstr>Основными направлениями ранней профилактики являются: </vt:lpstr>
      <vt:lpstr>Презентация PowerPoint</vt:lpstr>
      <vt:lpstr>Презентация PowerPoint</vt:lpstr>
      <vt:lpstr>Презентация PowerPoint</vt:lpstr>
      <vt:lpstr>СИСТЕМА РАБОТЫ ШКОЛЫ ПО ПРОФИЛАКТИКЕ ПРАВОНАРУШЕНИЙ И ПРЕСТУПЛЕНИЙ СРЕДИ УЧАЩИХСЯ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</dc:title>
  <dc:creator>Ольга</dc:creator>
  <cp:lastModifiedBy>admin</cp:lastModifiedBy>
  <cp:revision>12</cp:revision>
  <dcterms:created xsi:type="dcterms:W3CDTF">2020-03-01T07:06:42Z</dcterms:created>
  <dcterms:modified xsi:type="dcterms:W3CDTF">2021-01-24T18:51:22Z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0x010100BAA309C9DD101444BB746983795CEBB2</vt:lpwstr>
  </property>
  <property fmtid="{D5CDD505-2E9C-101B-9397-08002B2CF9AE}" pid="3" name="_dlc_DocIdItemGuid">
    <vt:lpwstr>f34fdab9-5650-48bf-a410-0683b159be30</vt:lpwstr>
  </property>
</Properties>
</file>