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 autoAdjust="0"/>
  </p:normalViewPr>
  <p:slideViewPr>
    <p:cSldViewPr snapToGrid="0">
      <p:cViewPr>
        <p:scale>
          <a:sx n="120" d="100"/>
          <a:sy n="120" d="100"/>
        </p:scale>
        <p:origin x="-76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9564A-9719-4B15-A6E3-7AE0E7B816C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7D3E47-974D-4C07-9463-60A69E4823F6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02E60EAF-4B95-436A-A4EA-1964558BD06A}" type="parTrans" cxnId="{FCCFB2B5-4CD5-4874-83DB-23C9084A46AD}">
      <dgm:prSet/>
      <dgm:spPr/>
      <dgm:t>
        <a:bodyPr/>
        <a:lstStyle/>
        <a:p>
          <a:endParaRPr lang="ru-RU"/>
        </a:p>
      </dgm:t>
    </dgm:pt>
    <dgm:pt modelId="{BEE9BD29-310A-4C1C-A22F-01B22F6E582B}" type="sibTrans" cxnId="{FCCFB2B5-4CD5-4874-83DB-23C9084A46AD}">
      <dgm:prSet/>
      <dgm:spPr/>
      <dgm:t>
        <a:bodyPr/>
        <a:lstStyle/>
        <a:p>
          <a:endParaRPr lang="ru-RU"/>
        </a:p>
      </dgm:t>
    </dgm:pt>
    <dgm:pt modelId="{A3A84C9B-D8B6-4360-89FE-EA7D5F947E55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Изучить методическую, научно-популярную и художественную литературу по теме</a:t>
          </a:r>
          <a:endParaRPr lang="ru-RU" dirty="0">
            <a:solidFill>
              <a:srgbClr val="0070C0"/>
            </a:solidFill>
          </a:endParaRPr>
        </a:p>
      </dgm:t>
    </dgm:pt>
    <dgm:pt modelId="{8FC6A973-68BC-4495-A0A4-A8D9B2BB61C0}" type="parTrans" cxnId="{1BE804BC-F8DD-4EF9-8857-47699724A30E}">
      <dgm:prSet/>
      <dgm:spPr/>
      <dgm:t>
        <a:bodyPr/>
        <a:lstStyle/>
        <a:p>
          <a:endParaRPr lang="ru-RU"/>
        </a:p>
      </dgm:t>
    </dgm:pt>
    <dgm:pt modelId="{7ECD50D8-2371-43D6-809D-12E3465268F9}" type="sibTrans" cxnId="{1BE804BC-F8DD-4EF9-8857-47699724A30E}">
      <dgm:prSet/>
      <dgm:spPr/>
      <dgm:t>
        <a:bodyPr/>
        <a:lstStyle/>
        <a:p>
          <a:endParaRPr lang="ru-RU"/>
        </a:p>
      </dgm:t>
    </dgm:pt>
    <dgm:pt modelId="{01D17D8C-366A-4C13-81E3-5ABAA18B342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smtClean="0">
              <a:solidFill>
                <a:srgbClr val="0070C0"/>
              </a:solidFill>
            </a:rPr>
            <a:t>Определение проблемы</a:t>
          </a:r>
          <a:endParaRPr lang="ru-RU" dirty="0">
            <a:solidFill>
              <a:srgbClr val="0070C0"/>
            </a:solidFill>
          </a:endParaRPr>
        </a:p>
      </dgm:t>
    </dgm:pt>
    <dgm:pt modelId="{F4CEB31D-94E6-4441-B064-7528D12BE6E6}" type="parTrans" cxnId="{BC62FFAF-32A2-4A1C-A50C-5A08419E82F2}">
      <dgm:prSet/>
      <dgm:spPr/>
      <dgm:t>
        <a:bodyPr/>
        <a:lstStyle/>
        <a:p>
          <a:endParaRPr lang="ru-RU"/>
        </a:p>
      </dgm:t>
    </dgm:pt>
    <dgm:pt modelId="{DE29F448-A219-477F-9846-9DE8F8A582B3}" type="sibTrans" cxnId="{BC62FFAF-32A2-4A1C-A50C-5A08419E82F2}">
      <dgm:prSet/>
      <dgm:spPr/>
      <dgm:t>
        <a:bodyPr/>
        <a:lstStyle/>
        <a:p>
          <a:endParaRPr lang="ru-RU"/>
        </a:p>
      </dgm:t>
    </dgm:pt>
    <dgm:pt modelId="{9B120E8E-2D32-4468-8E71-6D016E91A3CC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Составить план работы, проект: «Птицы – наши друзья»</a:t>
          </a:r>
          <a:endParaRPr lang="ru-RU" dirty="0">
            <a:solidFill>
              <a:srgbClr val="0070C0"/>
            </a:solidFill>
          </a:endParaRPr>
        </a:p>
      </dgm:t>
    </dgm:pt>
    <dgm:pt modelId="{EC672A83-71D8-47BA-BBBA-85CF3BD8C8E4}" type="parTrans" cxnId="{8EE67C05-9977-4497-A543-7C7CEE130606}">
      <dgm:prSet/>
      <dgm:spPr/>
      <dgm:t>
        <a:bodyPr/>
        <a:lstStyle/>
        <a:p>
          <a:endParaRPr lang="ru-RU"/>
        </a:p>
      </dgm:t>
    </dgm:pt>
    <dgm:pt modelId="{A783912C-A672-4B21-ACF1-D2CC624DB320}" type="sibTrans" cxnId="{8EE67C05-9977-4497-A543-7C7CEE130606}">
      <dgm:prSet/>
      <dgm:spPr/>
      <dgm:t>
        <a:bodyPr/>
        <a:lstStyle/>
        <a:p>
          <a:endParaRPr lang="ru-RU"/>
        </a:p>
      </dgm:t>
    </dgm:pt>
    <dgm:pt modelId="{0F36FAB9-AF8F-4BA4-A2F1-78D9A7CBABC0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Изготовление пособий,   подборка художественной литературы</a:t>
          </a:r>
          <a:endParaRPr lang="ru-RU" dirty="0">
            <a:solidFill>
              <a:srgbClr val="0070C0"/>
            </a:solidFill>
          </a:endParaRPr>
        </a:p>
      </dgm:t>
    </dgm:pt>
    <dgm:pt modelId="{43218AA5-E5D3-4632-8F63-691FDC3F2461}" type="parTrans" cxnId="{A74A2A87-ADC5-4253-92DB-04A348D41E7B}">
      <dgm:prSet/>
      <dgm:spPr/>
      <dgm:t>
        <a:bodyPr/>
        <a:lstStyle/>
        <a:p>
          <a:endParaRPr lang="ru-RU"/>
        </a:p>
      </dgm:t>
    </dgm:pt>
    <dgm:pt modelId="{DD86D788-45A9-4E62-ADF0-57384BACB401}" type="sibTrans" cxnId="{A74A2A87-ADC5-4253-92DB-04A348D41E7B}">
      <dgm:prSet/>
      <dgm:spPr/>
      <dgm:t>
        <a:bodyPr/>
        <a:lstStyle/>
        <a:p>
          <a:endParaRPr lang="ru-RU"/>
        </a:p>
      </dgm:t>
    </dgm:pt>
    <dgm:pt modelId="{D84BD5BE-132D-47DE-96A9-87CC4A1335B5}" type="pres">
      <dgm:prSet presAssocID="{E189564A-9719-4B15-A6E3-7AE0E7B816C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D27A5D-C01C-4645-B6C8-3C2C71D886E6}" type="pres">
      <dgm:prSet presAssocID="{E189564A-9719-4B15-A6E3-7AE0E7B816C6}" presName="matrix" presStyleCnt="0"/>
      <dgm:spPr/>
    </dgm:pt>
    <dgm:pt modelId="{44B540F3-188B-45E0-AB24-701AFAEEC373}" type="pres">
      <dgm:prSet presAssocID="{E189564A-9719-4B15-A6E3-7AE0E7B816C6}" presName="tile1" presStyleLbl="node1" presStyleIdx="0" presStyleCnt="4" custLinFactNeighborX="-1900" custLinFactNeighborY="0"/>
      <dgm:spPr/>
      <dgm:t>
        <a:bodyPr/>
        <a:lstStyle/>
        <a:p>
          <a:endParaRPr lang="ru-RU"/>
        </a:p>
      </dgm:t>
    </dgm:pt>
    <dgm:pt modelId="{781616CB-08E9-4F82-AD43-7A076D6BCCFA}" type="pres">
      <dgm:prSet presAssocID="{E189564A-9719-4B15-A6E3-7AE0E7B816C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1319E-00D0-44AA-913B-9B504528E348}" type="pres">
      <dgm:prSet presAssocID="{E189564A-9719-4B15-A6E3-7AE0E7B816C6}" presName="tile2" presStyleLbl="node1" presStyleIdx="1" presStyleCnt="4" custLinFactNeighborX="1386" custLinFactNeighborY="-4364"/>
      <dgm:spPr/>
      <dgm:t>
        <a:bodyPr/>
        <a:lstStyle/>
        <a:p>
          <a:endParaRPr lang="ru-RU"/>
        </a:p>
      </dgm:t>
    </dgm:pt>
    <dgm:pt modelId="{6B3ED7A5-3C5F-4787-8B96-36EB0D8945A8}" type="pres">
      <dgm:prSet presAssocID="{E189564A-9719-4B15-A6E3-7AE0E7B816C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F3D74-1E42-434B-9B7B-F877E075241C}" type="pres">
      <dgm:prSet presAssocID="{E189564A-9719-4B15-A6E3-7AE0E7B816C6}" presName="tile3" presStyleLbl="node1" presStyleIdx="2" presStyleCnt="4"/>
      <dgm:spPr/>
      <dgm:t>
        <a:bodyPr/>
        <a:lstStyle/>
        <a:p>
          <a:endParaRPr lang="ru-RU"/>
        </a:p>
      </dgm:t>
    </dgm:pt>
    <dgm:pt modelId="{746E3F31-6510-4B47-8A94-8C44528ED884}" type="pres">
      <dgm:prSet presAssocID="{E189564A-9719-4B15-A6E3-7AE0E7B816C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991D1-B243-4E8F-BE75-857962E4268B}" type="pres">
      <dgm:prSet presAssocID="{E189564A-9719-4B15-A6E3-7AE0E7B816C6}" presName="tile4" presStyleLbl="node1" presStyleIdx="3" presStyleCnt="4"/>
      <dgm:spPr/>
      <dgm:t>
        <a:bodyPr/>
        <a:lstStyle/>
        <a:p>
          <a:endParaRPr lang="ru-RU"/>
        </a:p>
      </dgm:t>
    </dgm:pt>
    <dgm:pt modelId="{A786405A-822A-4657-BCD0-6E13830DFC73}" type="pres">
      <dgm:prSet presAssocID="{E189564A-9719-4B15-A6E3-7AE0E7B816C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DDF787-1A01-435B-A43A-CB8D01BFDBD4}" type="pres">
      <dgm:prSet presAssocID="{E189564A-9719-4B15-A6E3-7AE0E7B816C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A2A87-ADC5-4253-92DB-04A348D41E7B}" srcId="{9B7D3E47-974D-4C07-9463-60A69E4823F6}" destId="{0F36FAB9-AF8F-4BA4-A2F1-78D9A7CBABC0}" srcOrd="3" destOrd="0" parTransId="{43218AA5-E5D3-4632-8F63-691FDC3F2461}" sibTransId="{DD86D788-45A9-4E62-ADF0-57384BACB401}"/>
    <dgm:cxn modelId="{BEB90BF6-56BF-4B88-BC82-3E4C74B72DD8}" type="presOf" srcId="{E189564A-9719-4B15-A6E3-7AE0E7B816C6}" destId="{D84BD5BE-132D-47DE-96A9-87CC4A1335B5}" srcOrd="0" destOrd="0" presId="urn:microsoft.com/office/officeart/2005/8/layout/matrix1"/>
    <dgm:cxn modelId="{0D47D0CA-540F-453F-85E9-0BEDD228E949}" type="presOf" srcId="{A3A84C9B-D8B6-4360-89FE-EA7D5F947E55}" destId="{44B540F3-188B-45E0-AB24-701AFAEEC373}" srcOrd="0" destOrd="0" presId="urn:microsoft.com/office/officeart/2005/8/layout/matrix1"/>
    <dgm:cxn modelId="{A907E0BF-04C6-4385-87C5-69DDE968EBD6}" type="presOf" srcId="{01D17D8C-366A-4C13-81E3-5ABAA18B342A}" destId="{6B3ED7A5-3C5F-4787-8B96-36EB0D8945A8}" srcOrd="1" destOrd="0" presId="urn:microsoft.com/office/officeart/2005/8/layout/matrix1"/>
    <dgm:cxn modelId="{FCCFB2B5-4CD5-4874-83DB-23C9084A46AD}" srcId="{E189564A-9719-4B15-A6E3-7AE0E7B816C6}" destId="{9B7D3E47-974D-4C07-9463-60A69E4823F6}" srcOrd="0" destOrd="0" parTransId="{02E60EAF-4B95-436A-A4EA-1964558BD06A}" sibTransId="{BEE9BD29-310A-4C1C-A22F-01B22F6E582B}"/>
    <dgm:cxn modelId="{8EE67C05-9977-4497-A543-7C7CEE130606}" srcId="{9B7D3E47-974D-4C07-9463-60A69E4823F6}" destId="{9B120E8E-2D32-4468-8E71-6D016E91A3CC}" srcOrd="2" destOrd="0" parTransId="{EC672A83-71D8-47BA-BBBA-85CF3BD8C8E4}" sibTransId="{A783912C-A672-4B21-ACF1-D2CC624DB320}"/>
    <dgm:cxn modelId="{E9B2E5A2-B8EF-43F1-A1F7-F7648DC30DFA}" type="presOf" srcId="{9B120E8E-2D32-4468-8E71-6D016E91A3CC}" destId="{746E3F31-6510-4B47-8A94-8C44528ED884}" srcOrd="1" destOrd="0" presId="urn:microsoft.com/office/officeart/2005/8/layout/matrix1"/>
    <dgm:cxn modelId="{BC62FFAF-32A2-4A1C-A50C-5A08419E82F2}" srcId="{9B7D3E47-974D-4C07-9463-60A69E4823F6}" destId="{01D17D8C-366A-4C13-81E3-5ABAA18B342A}" srcOrd="1" destOrd="0" parTransId="{F4CEB31D-94E6-4441-B064-7528D12BE6E6}" sibTransId="{DE29F448-A219-477F-9846-9DE8F8A582B3}"/>
    <dgm:cxn modelId="{62856426-1D68-481D-A782-0B3CE4DB9A2E}" type="presOf" srcId="{0F36FAB9-AF8F-4BA4-A2F1-78D9A7CBABC0}" destId="{0D2991D1-B243-4E8F-BE75-857962E4268B}" srcOrd="0" destOrd="0" presId="urn:microsoft.com/office/officeart/2005/8/layout/matrix1"/>
    <dgm:cxn modelId="{A4E3139D-972B-4B68-80BE-F68049096B25}" type="presOf" srcId="{9B120E8E-2D32-4468-8E71-6D016E91A3CC}" destId="{B5BF3D74-1E42-434B-9B7B-F877E075241C}" srcOrd="0" destOrd="0" presId="urn:microsoft.com/office/officeart/2005/8/layout/matrix1"/>
    <dgm:cxn modelId="{65F11019-B1BF-47C6-B687-2DB9D1E725B0}" type="presOf" srcId="{A3A84C9B-D8B6-4360-89FE-EA7D5F947E55}" destId="{781616CB-08E9-4F82-AD43-7A076D6BCCFA}" srcOrd="1" destOrd="0" presId="urn:microsoft.com/office/officeart/2005/8/layout/matrix1"/>
    <dgm:cxn modelId="{5E7B0F8E-3CD9-4870-885D-8377443ED9CB}" type="presOf" srcId="{0F36FAB9-AF8F-4BA4-A2F1-78D9A7CBABC0}" destId="{A786405A-822A-4657-BCD0-6E13830DFC73}" srcOrd="1" destOrd="0" presId="urn:microsoft.com/office/officeart/2005/8/layout/matrix1"/>
    <dgm:cxn modelId="{E3A445CD-0AB4-4D56-B03D-EF641CF68C4D}" type="presOf" srcId="{01D17D8C-366A-4C13-81E3-5ABAA18B342A}" destId="{0D31319E-00D0-44AA-913B-9B504528E348}" srcOrd="0" destOrd="0" presId="urn:microsoft.com/office/officeart/2005/8/layout/matrix1"/>
    <dgm:cxn modelId="{1BE804BC-F8DD-4EF9-8857-47699724A30E}" srcId="{9B7D3E47-974D-4C07-9463-60A69E4823F6}" destId="{A3A84C9B-D8B6-4360-89FE-EA7D5F947E55}" srcOrd="0" destOrd="0" parTransId="{8FC6A973-68BC-4495-A0A4-A8D9B2BB61C0}" sibTransId="{7ECD50D8-2371-43D6-809D-12E3465268F9}"/>
    <dgm:cxn modelId="{4A2BE001-F9C1-4A81-9321-90074F632749}" type="presOf" srcId="{9B7D3E47-974D-4C07-9463-60A69E4823F6}" destId="{48DDF787-1A01-435B-A43A-CB8D01BFDBD4}" srcOrd="0" destOrd="0" presId="urn:microsoft.com/office/officeart/2005/8/layout/matrix1"/>
    <dgm:cxn modelId="{776BD587-FE4A-4045-8662-4BE50A37C2DD}" type="presParOf" srcId="{D84BD5BE-132D-47DE-96A9-87CC4A1335B5}" destId="{25D27A5D-C01C-4645-B6C8-3C2C71D886E6}" srcOrd="0" destOrd="0" presId="urn:microsoft.com/office/officeart/2005/8/layout/matrix1"/>
    <dgm:cxn modelId="{F302C0DD-1D32-4D18-B704-F36ACD99DB5B}" type="presParOf" srcId="{25D27A5D-C01C-4645-B6C8-3C2C71D886E6}" destId="{44B540F3-188B-45E0-AB24-701AFAEEC373}" srcOrd="0" destOrd="0" presId="urn:microsoft.com/office/officeart/2005/8/layout/matrix1"/>
    <dgm:cxn modelId="{D2341F87-4CF2-4A69-BC27-897425B98B53}" type="presParOf" srcId="{25D27A5D-C01C-4645-B6C8-3C2C71D886E6}" destId="{781616CB-08E9-4F82-AD43-7A076D6BCCFA}" srcOrd="1" destOrd="0" presId="urn:microsoft.com/office/officeart/2005/8/layout/matrix1"/>
    <dgm:cxn modelId="{2827EA5F-1E8E-49C3-BD0D-1098C28BBDB2}" type="presParOf" srcId="{25D27A5D-C01C-4645-B6C8-3C2C71D886E6}" destId="{0D31319E-00D0-44AA-913B-9B504528E348}" srcOrd="2" destOrd="0" presId="urn:microsoft.com/office/officeart/2005/8/layout/matrix1"/>
    <dgm:cxn modelId="{EDCCADB2-0F6C-4999-B9B0-34B9BBE36CFC}" type="presParOf" srcId="{25D27A5D-C01C-4645-B6C8-3C2C71D886E6}" destId="{6B3ED7A5-3C5F-4787-8B96-36EB0D8945A8}" srcOrd="3" destOrd="0" presId="urn:microsoft.com/office/officeart/2005/8/layout/matrix1"/>
    <dgm:cxn modelId="{5645B781-50DA-4B26-9A14-4815B7698369}" type="presParOf" srcId="{25D27A5D-C01C-4645-B6C8-3C2C71D886E6}" destId="{B5BF3D74-1E42-434B-9B7B-F877E075241C}" srcOrd="4" destOrd="0" presId="urn:microsoft.com/office/officeart/2005/8/layout/matrix1"/>
    <dgm:cxn modelId="{C1EE45F7-CC30-4C1F-8923-06EF7E60056F}" type="presParOf" srcId="{25D27A5D-C01C-4645-B6C8-3C2C71D886E6}" destId="{746E3F31-6510-4B47-8A94-8C44528ED884}" srcOrd="5" destOrd="0" presId="urn:microsoft.com/office/officeart/2005/8/layout/matrix1"/>
    <dgm:cxn modelId="{1D5F3A0D-5B07-4691-9948-AF609426B09F}" type="presParOf" srcId="{25D27A5D-C01C-4645-B6C8-3C2C71D886E6}" destId="{0D2991D1-B243-4E8F-BE75-857962E4268B}" srcOrd="6" destOrd="0" presId="urn:microsoft.com/office/officeart/2005/8/layout/matrix1"/>
    <dgm:cxn modelId="{FADA7236-B778-48A2-AF68-33F7C59847A1}" type="presParOf" srcId="{25D27A5D-C01C-4645-B6C8-3C2C71D886E6}" destId="{A786405A-822A-4657-BCD0-6E13830DFC73}" srcOrd="7" destOrd="0" presId="urn:microsoft.com/office/officeart/2005/8/layout/matrix1"/>
    <dgm:cxn modelId="{4AE17D4C-B439-4B98-97F0-4F407C46A43E}" type="presParOf" srcId="{D84BD5BE-132D-47DE-96A9-87CC4A1335B5}" destId="{48DDF787-1A01-435B-A43A-CB8D01BFDBD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540F3-188B-45E0-AB24-701AFAEEC373}">
      <dsp:nvSpPr>
        <dsp:cNvPr id="0" name=""/>
        <dsp:cNvSpPr/>
      </dsp:nvSpPr>
      <dsp:spPr>
        <a:xfrm rot="16200000">
          <a:off x="787179" y="-787179"/>
          <a:ext cx="2238292" cy="3812650"/>
        </a:xfrm>
        <a:prstGeom prst="round1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70C0"/>
              </a:solidFill>
            </a:rPr>
            <a:t>Изучить методическую, научно-популярную и художественную литературу по теме</a:t>
          </a:r>
          <a:endParaRPr lang="ru-RU" sz="2300" kern="1200" dirty="0">
            <a:solidFill>
              <a:srgbClr val="0070C0"/>
            </a:solidFill>
          </a:endParaRPr>
        </a:p>
      </dsp:txBody>
      <dsp:txXfrm rot="5400000">
        <a:off x="0" y="0"/>
        <a:ext cx="3812650" cy="1678719"/>
      </dsp:txXfrm>
    </dsp:sp>
    <dsp:sp modelId="{0D31319E-00D0-44AA-913B-9B504528E348}">
      <dsp:nvSpPr>
        <dsp:cNvPr id="0" name=""/>
        <dsp:cNvSpPr/>
      </dsp:nvSpPr>
      <dsp:spPr>
        <a:xfrm>
          <a:off x="3812650" y="0"/>
          <a:ext cx="3812650" cy="2238292"/>
        </a:xfrm>
        <a:prstGeom prst="round1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rgbClr val="0070C0"/>
              </a:solidFill>
            </a:rPr>
            <a:t>Определение проблемы</a:t>
          </a:r>
          <a:endParaRPr lang="ru-RU" sz="2300" kern="1200" dirty="0">
            <a:solidFill>
              <a:srgbClr val="0070C0"/>
            </a:solidFill>
          </a:endParaRPr>
        </a:p>
      </dsp:txBody>
      <dsp:txXfrm>
        <a:off x="3812650" y="0"/>
        <a:ext cx="3812650" cy="1678719"/>
      </dsp:txXfrm>
    </dsp:sp>
    <dsp:sp modelId="{B5BF3D74-1E42-434B-9B7B-F877E075241C}">
      <dsp:nvSpPr>
        <dsp:cNvPr id="0" name=""/>
        <dsp:cNvSpPr/>
      </dsp:nvSpPr>
      <dsp:spPr>
        <a:xfrm rot="10800000">
          <a:off x="0" y="2238292"/>
          <a:ext cx="3812650" cy="2238292"/>
        </a:xfrm>
        <a:prstGeom prst="round1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70C0"/>
              </a:solidFill>
            </a:rPr>
            <a:t>Составить план работы, проект: «Птицы – наши друзья»</a:t>
          </a:r>
          <a:endParaRPr lang="ru-RU" sz="2300" kern="1200" dirty="0">
            <a:solidFill>
              <a:srgbClr val="0070C0"/>
            </a:solidFill>
          </a:endParaRPr>
        </a:p>
      </dsp:txBody>
      <dsp:txXfrm rot="10800000">
        <a:off x="0" y="2797865"/>
        <a:ext cx="3812650" cy="1678719"/>
      </dsp:txXfrm>
    </dsp:sp>
    <dsp:sp modelId="{0D2991D1-B243-4E8F-BE75-857962E4268B}">
      <dsp:nvSpPr>
        <dsp:cNvPr id="0" name=""/>
        <dsp:cNvSpPr/>
      </dsp:nvSpPr>
      <dsp:spPr>
        <a:xfrm rot="5400000">
          <a:off x="4599829" y="1451112"/>
          <a:ext cx="2238292" cy="3812650"/>
        </a:xfrm>
        <a:prstGeom prst="round1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70C0"/>
              </a:solidFill>
            </a:rPr>
            <a:t>Изготовление пособий,   подборка художественной литературы</a:t>
          </a:r>
          <a:endParaRPr lang="ru-RU" sz="2300" kern="1200" dirty="0">
            <a:solidFill>
              <a:srgbClr val="0070C0"/>
            </a:solidFill>
          </a:endParaRPr>
        </a:p>
      </dsp:txBody>
      <dsp:txXfrm rot="-5400000">
        <a:off x="3812651" y="2797864"/>
        <a:ext cx="3812650" cy="1678719"/>
      </dsp:txXfrm>
    </dsp:sp>
    <dsp:sp modelId="{48DDF787-1A01-435B-A43A-CB8D01BFDBD4}">
      <dsp:nvSpPr>
        <dsp:cNvPr id="0" name=""/>
        <dsp:cNvSpPr/>
      </dsp:nvSpPr>
      <dsp:spPr>
        <a:xfrm>
          <a:off x="2668855" y="1678719"/>
          <a:ext cx="2287590" cy="11191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Цель</a:t>
          </a:r>
          <a:endParaRPr lang="ru-RU" sz="2300" kern="1200" dirty="0"/>
        </a:p>
      </dsp:txBody>
      <dsp:txXfrm>
        <a:off x="2723487" y="1733351"/>
        <a:ext cx="2178326" cy="1009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B7E9-9ADE-4131-9A6B-EC8AB81874A5}" type="datetimeFigureOut">
              <a:rPr lang="ru-RU" smtClean="0"/>
              <a:t>30.07.2017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F666B-2A19-4F18-B764-AF8DC7FFF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28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F666B-2A19-4F18-B764-AF8DC7FFFCB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7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CB17-F494-4AE6-999B-865E5AAA8D1D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09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FFA6C-B3FD-4643-8B7B-BD11C4696E54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0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57F2-0CF9-4A3E-BDB7-CCB7E9C0D129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1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0221-42E2-4C0B-B4CD-0FC555E3CF92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99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970-74F7-488C-A5C9-114573E81470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33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83CE-05B0-4318-991F-0EF4C9C979BA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4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166A-9231-4907-BA49-EF9EF51ACAE0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3C1B-F3EE-4847-886D-90E13090A5F6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66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A9E86-4880-4E94-A046-FD3941FFF748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48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C39F-BD33-46F7-8D12-570D40514635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27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73C9-D2A0-4D2C-9BA2-340E3893759E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63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E8150-3398-4C91-85CB-9DBFF359CA27}" type="datetime1">
              <a:rPr lang="ru-RU" smtClean="0"/>
              <a:t>30.07.2017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F082-9F0B-45ED-A8C5-13BBC703283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" y="5316543"/>
            <a:ext cx="9144000" cy="4052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" y="358622"/>
            <a:ext cx="753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Проект «Птицы – наши друзья»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18" y="5638800"/>
            <a:ext cx="1219200" cy="12192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83" y="1226127"/>
            <a:ext cx="4876800" cy="48768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1" y="1454725"/>
            <a:ext cx="1724699" cy="17246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94351" y="5811560"/>
            <a:ext cx="3474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 1 кв. категории 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МКДОУ Д\с №1 «Солнышко»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 Красное-на-Волге </a:t>
            </a:r>
          </a:p>
          <a:p>
            <a:pPr algn="r"/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Вострякова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О.Н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9527" y="2011677"/>
            <a:ext cx="6202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Что мы знаем о птицах?</a:t>
            </a:r>
            <a:endParaRPr lang="ru-RU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2138164" y="2063158"/>
            <a:ext cx="8126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Нужна ли им наша помощь?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6637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Паспорт проекта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8" y="378260"/>
            <a:ext cx="791720" cy="791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0591" y="1593996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100" b="1" dirty="0" smtClean="0"/>
          </a:p>
          <a:p>
            <a:pPr algn="r"/>
            <a:r>
              <a:rPr lang="ru-RU" sz="1100" b="1" dirty="0" smtClean="0"/>
              <a:t> </a:t>
            </a:r>
            <a:endParaRPr lang="ru-RU" sz="1100" dirty="0"/>
          </a:p>
          <a:p>
            <a:pPr algn="r"/>
            <a:r>
              <a:rPr lang="ru-RU" sz="1100" b="1" dirty="0" smtClean="0"/>
              <a:t> </a:t>
            </a:r>
            <a:endParaRPr lang="ru-RU" sz="11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2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78348"/>
              </p:ext>
            </p:extLst>
          </p:nvPr>
        </p:nvGraphicFramePr>
        <p:xfrm>
          <a:off x="596349" y="1593996"/>
          <a:ext cx="8356821" cy="4095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380"/>
                <a:gridCol w="1200647"/>
                <a:gridCol w="1041623"/>
                <a:gridCol w="1137034"/>
                <a:gridCol w="1288111"/>
                <a:gridCol w="1001865"/>
                <a:gridCol w="1280161"/>
              </a:tblGrid>
              <a:tr h="1358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проекта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База проектной деятельности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реализации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Актуальность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Проблема</a:t>
                      </a:r>
                      <a:endParaRPr lang="ru-RU" sz="14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 проекта</a:t>
                      </a: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736805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 – познавательный; творческий;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групповой;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среднесрочный (ноябрь  - апрель 2016-17уч. год)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Дети средней группы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Воспитатели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Родители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МКДОУ Д/с №1 «Солнышко»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Ноябрь 2016 – апрель 2017г.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2017 г. – объявлен годом экологии.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Экологическое образование начинается со знакомства с объектами ближайшего окружения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Как привлечь птиц на территорию детского сада.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Привлечь внимание детей и родителей  к природоохранной деятельности и научить их, ее организовывать.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Воспитание у детей эмоционально-положительного отношения к птицам.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86" y="4119891"/>
            <a:ext cx="2428009" cy="24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Задачи проекта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8" y="378260"/>
            <a:ext cx="791720" cy="791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1322" y="1478939"/>
            <a:ext cx="7533409" cy="39610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Задачи </a:t>
            </a:r>
            <a:r>
              <a:rPr lang="ru-RU" sz="1200" b="1" dirty="0"/>
              <a:t>проекта</a:t>
            </a:r>
            <a:endParaRPr lang="ru-RU" sz="1200" dirty="0"/>
          </a:p>
          <a:p>
            <a:pPr lvl="0"/>
            <a:r>
              <a:rPr lang="ru-RU" sz="1200" dirty="0"/>
              <a:t>развивать элементарные представления о птицах (летают, поют, клюют, вьют гнёзда, выводят птенцов);</a:t>
            </a:r>
          </a:p>
          <a:p>
            <a:pPr lvl="0"/>
            <a:r>
              <a:rPr lang="ru-RU" sz="1200" dirty="0"/>
              <a:t>расширить и закрепить представления о внешнем виде и о частях тела птиц;</a:t>
            </a:r>
          </a:p>
          <a:p>
            <a:pPr lvl="0"/>
            <a:r>
              <a:rPr lang="ru-RU" sz="1200" dirty="0"/>
              <a:t>формировать умения: наблюдать, сравнивать, анализировать и отражать результаты наблюдений в разных видах творческой деятельности (театральной, игровой, музыкальной, художественной, продуктивной);</a:t>
            </a:r>
          </a:p>
          <a:p>
            <a:pPr lvl="0"/>
            <a:r>
              <a:rPr lang="ru-RU" sz="1200" dirty="0"/>
              <a:t>развивать познавательную активность, мышление, воображение, коммуникативные навыки;</a:t>
            </a:r>
          </a:p>
          <a:p>
            <a:pPr lvl="0"/>
            <a:r>
              <a:rPr lang="ru-RU" sz="1200" dirty="0"/>
              <a:t>воспитывать интерес к живой природе, развивать любознательность</a:t>
            </a:r>
          </a:p>
          <a:p>
            <a:pPr lvl="0"/>
            <a:r>
              <a:rPr lang="ru-RU" sz="1200" dirty="0"/>
              <a:t>формирование желания беречь и заботиться о братьях наших меньших</a:t>
            </a:r>
          </a:p>
          <a:p>
            <a:pPr lvl="0"/>
            <a:r>
              <a:rPr lang="ru-RU" sz="1200" dirty="0"/>
              <a:t>повышение уровня педагогической культуры родителей через привлечение к совместной деятельности с детьми: изготовление кормушек,  скворечников, проведению праздников.</a:t>
            </a:r>
          </a:p>
          <a:p>
            <a:pPr lvl="0"/>
            <a:endParaRPr lang="ru-RU" sz="1200" dirty="0"/>
          </a:p>
          <a:p>
            <a:r>
              <a:rPr lang="ru-RU" sz="1200" b="1" dirty="0"/>
              <a:t>О</a:t>
            </a:r>
            <a:r>
              <a:rPr lang="ru-RU" sz="1200" b="1" dirty="0" smtClean="0"/>
              <a:t>жидаемые  результаты:</a:t>
            </a:r>
            <a:r>
              <a:rPr lang="ru-RU" sz="1200" b="1" dirty="0"/>
              <a:t>	</a:t>
            </a:r>
            <a:endParaRPr lang="ru-RU" sz="1200" dirty="0"/>
          </a:p>
          <a:p>
            <a:r>
              <a:rPr lang="ru-RU" sz="1200" dirty="0"/>
              <a:t>• систематизация знаний детей о птицах;</a:t>
            </a:r>
          </a:p>
          <a:p>
            <a:r>
              <a:rPr lang="ru-RU" sz="1200" dirty="0"/>
              <a:t>• формирование осознанного действенного отношения к птицам,</a:t>
            </a:r>
          </a:p>
          <a:p>
            <a:r>
              <a:rPr lang="ru-RU" sz="1200" dirty="0"/>
              <a:t>• желание заботиться о пернатых;</a:t>
            </a:r>
          </a:p>
          <a:p>
            <a:r>
              <a:rPr lang="ru-RU" sz="1200" dirty="0"/>
              <a:t>• понимание их значимости в жизни людей;</a:t>
            </a:r>
          </a:p>
          <a:p>
            <a:r>
              <a:rPr lang="ru-RU" sz="1200" dirty="0"/>
              <a:t>• родитель, активно участвующий в проекте, способен воспитать у детей любовь и бережное отношение к птицам.</a:t>
            </a:r>
          </a:p>
          <a:p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3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" y="4514857"/>
            <a:ext cx="2428009" cy="24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9513" y="358622"/>
            <a:ext cx="763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1 этап - подготовительный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0591" y="1593996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100" b="1" dirty="0" smtClean="0"/>
          </a:p>
          <a:p>
            <a:pPr algn="r"/>
            <a:r>
              <a:rPr lang="ru-RU" sz="1100" b="1" dirty="0" smtClean="0"/>
              <a:t> </a:t>
            </a:r>
            <a:endParaRPr lang="ru-RU" sz="1100" dirty="0" smtClean="0"/>
          </a:p>
          <a:p>
            <a:pPr algn="r"/>
            <a:r>
              <a:rPr lang="ru-RU" sz="1100" b="1" dirty="0" smtClean="0"/>
              <a:t> </a:t>
            </a:r>
            <a:endParaRPr lang="ru-RU" sz="1100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4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05" y="641978"/>
            <a:ext cx="791720" cy="79172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96632575"/>
              </p:ext>
            </p:extLst>
          </p:nvPr>
        </p:nvGraphicFramePr>
        <p:xfrm>
          <a:off x="1518699" y="1351722"/>
          <a:ext cx="7625301" cy="447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3113"/>
            <a:ext cx="2428009" cy="24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318052" y="358622"/>
            <a:ext cx="8237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2 этап - реализация проекта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08" y="805295"/>
            <a:ext cx="791720" cy="791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0591" y="1593996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100" b="1" dirty="0" smtClean="0"/>
          </a:p>
          <a:p>
            <a:pPr algn="r"/>
            <a:r>
              <a:rPr lang="ru-RU" sz="1100" b="1" dirty="0" smtClean="0"/>
              <a:t> </a:t>
            </a:r>
            <a:endParaRPr lang="ru-RU" sz="1100" dirty="0"/>
          </a:p>
          <a:p>
            <a:pPr algn="r"/>
            <a:r>
              <a:rPr lang="ru-RU" sz="1100" b="1" dirty="0" smtClean="0"/>
              <a:t> </a:t>
            </a:r>
            <a:endParaRPr lang="ru-RU" sz="11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5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1" y="1597015"/>
            <a:ext cx="5741422" cy="4059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4191451"/>
            <a:ext cx="2428009" cy="24280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2" y="3978185"/>
            <a:ext cx="2237896" cy="1678422"/>
          </a:xfrm>
          <a:prstGeom prst="rect">
            <a:avLst/>
          </a:prstGeom>
        </p:spPr>
      </p:pic>
      <p:pic>
        <p:nvPicPr>
          <p:cNvPr id="13" name="Рисунок 12" descr="щщщщщщщщщщщщщщщщщщщщщщщщщщщщщщщщщщщщщщщщщщщщщщщщщщщщщщщщщщщщщщщщ 008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50282" y="1593996"/>
            <a:ext cx="1413386" cy="23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4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8260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2 этап - реализация </a:t>
            </a:r>
            <a:r>
              <a:rPr lang="ru-RU" sz="4400" dirty="0" smtClean="0">
                <a:solidFill>
                  <a:schemeClr val="bg1"/>
                </a:solidFill>
              </a:rPr>
              <a:t>проекта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4932" y="1280160"/>
            <a:ext cx="7533409" cy="43609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dirty="0"/>
              <a:t>Интеграция всех образовательных </a:t>
            </a:r>
            <a:r>
              <a:rPr lang="ru-RU" sz="1200" dirty="0" smtClean="0"/>
              <a:t>областей</a:t>
            </a:r>
            <a:endParaRPr lang="ru-RU" sz="1200" dirty="0"/>
          </a:p>
          <a:p>
            <a:r>
              <a:rPr lang="ru-RU" sz="1200" dirty="0"/>
              <a:t>Календарное планирование подчинено тематическому принципу. Каждая тема преподносится детям маленькими порциями, что способствует прочному усвоению материала.</a:t>
            </a:r>
          </a:p>
          <a:p>
            <a:r>
              <a:rPr lang="ru-RU" sz="1400" i="1" dirty="0" smtClean="0"/>
              <a:t> 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6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4191451"/>
            <a:ext cx="2428009" cy="24280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40115" y="3809784"/>
            <a:ext cx="3307743" cy="26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Познавательное развитие</a:t>
            </a:r>
            <a:endParaRPr lang="ru-RU" sz="1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62541" y="3809784"/>
            <a:ext cx="3514478" cy="262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Речевое развитие</a:t>
            </a:r>
            <a:endParaRPr lang="ru-RU" sz="1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84457" y="5676191"/>
            <a:ext cx="2202513" cy="23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Социально-коммуникативное</a:t>
            </a:r>
            <a:endParaRPr lang="ru-RU" sz="1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33536" y="5676191"/>
            <a:ext cx="2099145" cy="23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Физическое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12969" y="5676191"/>
            <a:ext cx="2274079" cy="235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Художественно-эстетическое</a:t>
            </a:r>
            <a:endParaRPr lang="ru-RU" sz="1200" b="1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761209" y="1948069"/>
            <a:ext cx="3737108" cy="1789033"/>
          </a:xfrm>
          <a:prstGeom prst="wedgeRoundRectCallout">
            <a:avLst>
              <a:gd name="adj1" fmla="val -19344"/>
              <a:gd name="adj2" fmla="val 567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</a:rPr>
              <a:t>Беседы: «Птицы. Почему птиц стало меньше?», «Жалобная книга природы»,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Цикл наблюдений за птицами.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Рассматривание картины: «Птицы зимой», иллюстраций о птицах, предметных картинок, книг.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Экспериментирование: исследование птичьего пера, рассматривание птичьих следов, посев овса для птиц.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Д/и «Угадай птицу», «У человека рука, у птицы….», «Что за птица?».</a:t>
            </a:r>
          </a:p>
          <a:p>
            <a:r>
              <a:rPr lang="ru-RU" sz="900" b="1" dirty="0" err="1">
                <a:solidFill>
                  <a:schemeClr val="tx1"/>
                </a:solidFill>
              </a:rPr>
              <a:t>Индив</a:t>
            </a:r>
            <a:r>
              <a:rPr lang="ru-RU" sz="900" b="1" dirty="0">
                <a:solidFill>
                  <a:schemeClr val="tx1"/>
                </a:solidFill>
              </a:rPr>
              <a:t>. работа: «Нарисуй птиц на снегу» (изо, «Птичка на дерево» (</a:t>
            </a:r>
            <a:r>
              <a:rPr lang="ru-RU" sz="900" b="1" dirty="0" err="1">
                <a:solidFill>
                  <a:schemeClr val="tx1"/>
                </a:solidFill>
              </a:rPr>
              <a:t>физо</a:t>
            </a:r>
            <a:r>
              <a:rPr lang="ru-RU" sz="900" b="1" dirty="0">
                <a:solidFill>
                  <a:schemeClr val="tx1"/>
                </a:solidFill>
              </a:rPr>
              <a:t>,</a:t>
            </a:r>
            <a:endParaRPr lang="ru-RU" sz="850" b="1" dirty="0">
              <a:solidFill>
                <a:schemeClr val="tx1"/>
              </a:solidFill>
            </a:endParaRPr>
          </a:p>
          <a:p>
            <a:r>
              <a:rPr lang="ru-RU" sz="850" b="1" dirty="0">
                <a:solidFill>
                  <a:schemeClr val="tx1"/>
                </a:solidFill>
              </a:rPr>
              <a:t>«Покажи, где птичка», «Счет птиц» (</a:t>
            </a:r>
            <a:r>
              <a:rPr lang="ru-RU" sz="850" b="1" dirty="0" err="1">
                <a:solidFill>
                  <a:schemeClr val="tx1"/>
                </a:solidFill>
              </a:rPr>
              <a:t>фэмп</a:t>
            </a:r>
            <a:r>
              <a:rPr lang="ru-RU" sz="85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609637" y="2425149"/>
            <a:ext cx="3423044" cy="1011642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</a:rPr>
              <a:t>Рассказ воспитателя: «Знакомьтесь – воробей»,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Загадывание загадок по теме: «Птицы».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Чтение М. Горький «</a:t>
            </a:r>
            <a:r>
              <a:rPr lang="ru-RU" sz="900" b="1" dirty="0" err="1">
                <a:solidFill>
                  <a:schemeClr val="tx1"/>
                </a:solidFill>
              </a:rPr>
              <a:t>Воробьишко</a:t>
            </a:r>
            <a:r>
              <a:rPr lang="ru-RU" sz="900" b="1" dirty="0">
                <a:solidFill>
                  <a:schemeClr val="tx1"/>
                </a:solidFill>
              </a:rPr>
              <a:t>», В. Бианки «Сова»,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И. Соколов – Микитов «Зимой в лесу».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Чтение </a:t>
            </a:r>
            <a:r>
              <a:rPr lang="ru-RU" sz="900" b="1" dirty="0" err="1">
                <a:solidFill>
                  <a:schemeClr val="tx1"/>
                </a:solidFill>
              </a:rPr>
              <a:t>потешки</a:t>
            </a:r>
            <a:r>
              <a:rPr lang="ru-RU" sz="900" b="1" dirty="0">
                <a:solidFill>
                  <a:schemeClr val="tx1"/>
                </a:solidFill>
              </a:rPr>
              <a:t> «Гуси, вы гуси».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Д/и ««Назови ласково».</a:t>
            </a:r>
          </a:p>
          <a:p>
            <a:pPr algn="ctr"/>
            <a:endParaRPr lang="ru-RU" sz="900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1840720" y="4190085"/>
            <a:ext cx="2186611" cy="1338364"/>
          </a:xfrm>
          <a:prstGeom prst="wedgeRoundRectCallout">
            <a:avLst>
              <a:gd name="adj1" fmla="val -20106"/>
              <a:gd name="adj2" fmla="val 5893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/>
                </a:solidFill>
              </a:rPr>
              <a:t>ИОС «Что может произойти, если не подкармливать птиц зимой?»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Игра – имитация «Мы птички»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Строительная игра: «Домик для птиц»</a:t>
            </a:r>
          </a:p>
          <a:p>
            <a:pPr algn="ctr"/>
            <a:endParaRPr lang="ru-RU" sz="800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4285753" y="4196923"/>
            <a:ext cx="2313830" cy="1375979"/>
          </a:xfrm>
          <a:prstGeom prst="wedgeRoundRectCallout">
            <a:avLst>
              <a:gd name="adj1" fmla="val -20489"/>
              <a:gd name="adj2" fmla="val 559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solidFill>
                  <a:schemeClr val="tx1"/>
                </a:solidFill>
              </a:rPr>
              <a:t> </a:t>
            </a:r>
            <a:endParaRPr lang="ru-RU" sz="700" b="1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Муз. </a:t>
            </a:r>
            <a:r>
              <a:rPr lang="ru-RU" sz="900" b="1" dirty="0" err="1">
                <a:solidFill>
                  <a:schemeClr val="tx1"/>
                </a:solidFill>
              </a:rPr>
              <a:t>дид</a:t>
            </a:r>
            <a:r>
              <a:rPr lang="ru-RU" sz="900" b="1" dirty="0">
                <a:solidFill>
                  <a:schemeClr val="tx1"/>
                </a:solidFill>
              </a:rPr>
              <a:t>. игра «Птицы и птенчики»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Самостоятельная деятельность детей: книжки – раскраски «Птицы», шаблоны: «Птицы», свободное рисование с выбором материала и средств изображения.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Участие в дистанционных конкурсах детского рисунка на тему проекта.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Слушание записи «Голоса птиц».</a:t>
            </a:r>
          </a:p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6687048" y="4196922"/>
            <a:ext cx="2401293" cy="1444205"/>
          </a:xfrm>
          <a:prstGeom prst="wedgeRoundRectCallout">
            <a:avLst>
              <a:gd name="adj1" fmla="val -21166"/>
              <a:gd name="adj2" fmla="val 542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900" b="1" dirty="0" smtClean="0">
                <a:solidFill>
                  <a:schemeClr val="tx1"/>
                </a:solidFill>
              </a:rPr>
              <a:t>Динамическая </a:t>
            </a:r>
            <a:r>
              <a:rPr lang="ru-RU" sz="900" b="1" dirty="0">
                <a:solidFill>
                  <a:schemeClr val="tx1"/>
                </a:solidFill>
              </a:rPr>
              <a:t>пауза «»Снегири», «Скачет шустрая синица», «Ну – ка, птички, полетели».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Дыхательная гимнастика: «Регулировщик», «Самолет».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Пальчиковая гимнастика: «Кормушка для птиц».</a:t>
            </a:r>
          </a:p>
          <a:p>
            <a:r>
              <a:rPr lang="ru-RU" sz="900" b="1" dirty="0">
                <a:solidFill>
                  <a:schemeClr val="tx1"/>
                </a:solidFill>
              </a:rPr>
              <a:t>П/и: «Вороны», «Собачка и воробьи», «Гуси – лебеди», «Совы», «Птички и кошка</a:t>
            </a:r>
            <a:r>
              <a:rPr lang="ru-RU" sz="900" b="1" dirty="0" smtClean="0">
                <a:solidFill>
                  <a:schemeClr val="tx1"/>
                </a:solidFill>
              </a:rPr>
              <a:t>».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endParaRPr lang="ru-RU" sz="800" dirty="0">
              <a:solidFill>
                <a:schemeClr val="tx1"/>
              </a:solidFill>
            </a:endParaRPr>
          </a:p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3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7981" y="358622"/>
            <a:ext cx="6774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  3 этап - обобщающий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8" y="378260"/>
            <a:ext cx="791720" cy="791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6994" y="1319915"/>
            <a:ext cx="7156174" cy="46674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400" dirty="0" smtClean="0"/>
              <a:t>   </a:t>
            </a:r>
            <a:r>
              <a:rPr lang="ru-RU" sz="1200" dirty="0" smtClean="0"/>
              <a:t>Всем </a:t>
            </a:r>
            <a:r>
              <a:rPr lang="ru-RU" sz="1200" dirty="0"/>
              <a:t>известно:1 апреля-"Международный день птиц", а 7 апреля - "День здоровья". Мы не смогли пройти мимо этих важных дат и решили объединить их в один веселый весенний праздник. В ходе спортивного развлечения дети продемонстрировали свои навыки в прыжках, быстром беге, метании. А также исполнили весенний хоровод и читали стихотворения, посвященные пернатым друзьям. Поддержать детей пришли их родители, бабушки и дедушки. Зрители приняли активное участие во всех подвижных играх. Ведь это прекрасная возможность снова вернуться в детство. Родители признались, что подобные мероприятия сближают всю семью. </a:t>
            </a:r>
          </a:p>
          <a:p>
            <a:r>
              <a:rPr lang="ru-RU" sz="1200" dirty="0" smtClean="0"/>
              <a:t>    В </a:t>
            </a:r>
            <a:r>
              <a:rPr lang="ru-RU" sz="1200" dirty="0"/>
              <a:t>заключении все дети получили сладкие гостинцы. Пряничных птичек испекла для нас </a:t>
            </a:r>
            <a:r>
              <a:rPr lang="ru-RU" sz="1200" dirty="0" smtClean="0"/>
              <a:t>мама </a:t>
            </a:r>
            <a:r>
              <a:rPr lang="ru-RU" sz="1200" dirty="0"/>
              <a:t>Вики. А самые активные участники экологической акции "Скворечник", были отмечены благодарственными письмами от всего детского сада и познавательными книгами из серии "Почемучкам о птицах".​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7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08" y="3487464"/>
            <a:ext cx="3561010" cy="199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4191451"/>
            <a:ext cx="2428009" cy="242800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42" y="3487464"/>
            <a:ext cx="3104546" cy="206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9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4800" dirty="0">
                <a:solidFill>
                  <a:schemeClr val="bg1"/>
                </a:solidFill>
              </a:rPr>
              <a:t>П</a:t>
            </a:r>
            <a:r>
              <a:rPr lang="ru-RU" sz="4800" dirty="0" smtClean="0">
                <a:solidFill>
                  <a:schemeClr val="bg1"/>
                </a:solidFill>
              </a:rPr>
              <a:t>одведение итогов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8" y="378260"/>
            <a:ext cx="791720" cy="791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4932" y="1596324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1100" b="1" dirty="0" smtClean="0"/>
          </a:p>
          <a:p>
            <a:pPr algn="r"/>
            <a:r>
              <a:rPr lang="ru-RU" sz="1100" b="1" dirty="0" smtClean="0"/>
              <a:t> </a:t>
            </a:r>
            <a:endParaRPr lang="ru-RU" sz="1100" dirty="0"/>
          </a:p>
          <a:p>
            <a:pPr algn="r"/>
            <a:r>
              <a:rPr lang="ru-RU" sz="1100" b="1" dirty="0" smtClean="0"/>
              <a:t> </a:t>
            </a:r>
            <a:endParaRPr lang="ru-RU" sz="11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8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31" y="1596324"/>
            <a:ext cx="7533409" cy="41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4191451"/>
            <a:ext cx="2428009" cy="24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3000">
              <a:srgbClr val="92D050">
                <a:alpha val="84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84464"/>
            <a:ext cx="7450282" cy="841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Выводы: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62817"/>
            <a:ext cx="9144000" cy="4052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48" y="378260"/>
            <a:ext cx="791720" cy="791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54932" y="1596324"/>
            <a:ext cx="7533409" cy="404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dirty="0"/>
              <a:t>• У детей проявился интерес к объектам живой природы (зимующим птицам, умения выявлять пользу птиц, проявлять о них заботу </a:t>
            </a:r>
            <a:r>
              <a:rPr lang="ru-RU" sz="1200" dirty="0" smtClean="0"/>
              <a:t>зимой).</a:t>
            </a:r>
            <a:endParaRPr lang="ru-RU" sz="1200" dirty="0"/>
          </a:p>
          <a:p>
            <a:r>
              <a:rPr lang="ru-RU" sz="1200" dirty="0"/>
              <a:t>• Дети много узнали интересного из жизни зимующих птиц.</a:t>
            </a:r>
          </a:p>
          <a:p>
            <a:r>
              <a:rPr lang="ru-RU" sz="1200" dirty="0"/>
              <a:t>• Ребята исследовали, какие птицы прилетали к кормушке, чем их можно кормить.</a:t>
            </a:r>
          </a:p>
          <a:p>
            <a:r>
              <a:rPr lang="ru-RU" sz="1200" dirty="0"/>
              <a:t>• К проекту были привлечены родители: изготовление кормушек, беседы, участие </a:t>
            </a:r>
            <a:r>
              <a:rPr lang="ru-RU" sz="1200"/>
              <a:t>в </a:t>
            </a:r>
            <a:r>
              <a:rPr lang="ru-RU" sz="1200" smtClean="0"/>
              <a:t>конкурсах. </a:t>
            </a:r>
            <a:r>
              <a:rPr lang="ru-RU" sz="1200" dirty="0"/>
              <a:t>Экологическое просвещение родителей дало большой плюс в экологическом воспитании детей детского сада.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55708" y="6060790"/>
            <a:ext cx="2057400" cy="365125"/>
          </a:xfrm>
        </p:spPr>
        <p:txBody>
          <a:bodyPr/>
          <a:lstStyle/>
          <a:p>
            <a:fld id="{ADC5F082-9F0B-45ED-A8C5-13BBC703283E}" type="slidenum">
              <a:rPr lang="ru-RU" smtClean="0">
                <a:solidFill>
                  <a:schemeClr val="bg1">
                    <a:lumMod val="75000"/>
                  </a:schemeClr>
                </a:solidFill>
              </a:rPr>
              <a:t>9</a:t>
            </a:fld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" y="4191451"/>
            <a:ext cx="2428009" cy="2428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02" y="2887542"/>
            <a:ext cx="32512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5776" y="6098730"/>
            <a:ext cx="6583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Источник:  </a:t>
            </a:r>
            <a:r>
              <a:rPr lang="en-US" sz="1200" dirty="0"/>
              <a:t>http://www.maam.ru/detskijsad/proekt-v-srednei-grupe-pticy-nashi-druzja.html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21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H5VRHAXFEW3S-2005834319-13</_dlc_DocId>
    <_dlc_DocIdUrl xmlns="b582dbf1-bcaa-4613-9a4c-8b7010640233">
      <Url>http://www.eduportal44.ru/Krasnoe/Sun/mdou-1/_layouts/15/DocIdRedir.aspx?ID=H5VRHAXFEW3S-2005834319-13</Url>
      <Description>H5VRHAXFEW3S-2005834319-13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0120A0B6E90A548A7E919C7544A7C6E" ma:contentTypeVersion="1" ma:contentTypeDescription="Создание документа." ma:contentTypeScope="" ma:versionID="aa64be84f8012e58b2eb80848fe1947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44efda1a661ad2b647ba0472528fe653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39C23C-10A0-42AA-A9EC-69D17B787959}"/>
</file>

<file path=customXml/itemProps2.xml><?xml version="1.0" encoding="utf-8"?>
<ds:datastoreItem xmlns:ds="http://schemas.openxmlformats.org/officeDocument/2006/customXml" ds:itemID="{315B8358-1FAC-40D9-8756-A0CB4594E0F1}"/>
</file>

<file path=customXml/itemProps3.xml><?xml version="1.0" encoding="utf-8"?>
<ds:datastoreItem xmlns:ds="http://schemas.openxmlformats.org/officeDocument/2006/customXml" ds:itemID="{E7119C58-EAEC-4837-8501-1CC17CEF8EFD}"/>
</file>

<file path=customXml/itemProps4.xml><?xml version="1.0" encoding="utf-8"?>
<ds:datastoreItem xmlns:ds="http://schemas.openxmlformats.org/officeDocument/2006/customXml" ds:itemID="{05EA0AE5-B810-49FD-88EF-499F548B0E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867</Words>
  <Application>Microsoft Office PowerPoint</Application>
  <PresentationFormat>Экран (4:3)</PresentationFormat>
  <Paragraphs>123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Тамара</cp:lastModifiedBy>
  <cp:revision>38</cp:revision>
  <dcterms:created xsi:type="dcterms:W3CDTF">2012-12-16T12:07:34Z</dcterms:created>
  <dcterms:modified xsi:type="dcterms:W3CDTF">2017-07-30T14:50:31Z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0x010100B0120A0B6E90A548A7E919C7544A7C6E</vt:lpwstr>
  </property>
  <property fmtid="{D5CDD505-2E9C-101B-9397-08002B2CF9AE}" pid="3" name="_dlc_DocIdItemGuid">
    <vt:lpwstr>0bd3e606-ca3c-4566-892a-37031605d501</vt:lpwstr>
  </property>
</Properties>
</file>