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  <p:sldId id="262" r:id="rId15"/>
    <p:sldId id="269" r:id="rId16"/>
    <p:sldId id="263" r:id="rId17"/>
    <p:sldId id="264" r:id="rId18"/>
    <p:sldId id="271" r:id="rId19"/>
    <p:sldId id="266" r:id="rId20"/>
    <p:sldId id="267" r:id="rId21"/>
    <p:sldId id="268" r:id="rId22"/>
    <p:sldId id="270" r:id="rId23"/>
    <p:sldId id="272" r:id="rId24"/>
    <p:sldId id="274" r:id="rId25"/>
    <p:sldId id="275" r:id="rId26"/>
    <p:sldId id="276" r:id="rId27"/>
    <p:sldId id="277" r:id="rId28"/>
    <p:sldId id="273" r:id="rId29"/>
    <p:sldId id="278" r:id="rId30"/>
    <p:sldId id="279" r:id="rId31"/>
    <p:sldId id="291" r:id="rId32"/>
    <p:sldId id="292" r:id="rId33"/>
    <p:sldId id="293" r:id="rId34"/>
    <p:sldId id="294" r:id="rId35"/>
    <p:sldId id="295" r:id="rId36"/>
    <p:sldId id="296" r:id="rId37"/>
    <p:sldId id="280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5" r:id="rId47"/>
    <p:sldId id="30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www.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КРАСНОСЕЛЬСКАЯ СРЕДНЯЯ ОБЩЕОБРАЗОВАТЕЛЬНАЯ ШКОЛА КРАСНОСЕЛЬСКОГО РАЙОНА КОСТРОМСКОЙ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01847"/>
            <a:ext cx="828092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ИТОГОВОЕ</a:t>
            </a:r>
          </a:p>
          <a:p>
            <a:pPr algn="ctr"/>
            <a:r>
              <a:rPr lang="ru-RU" sz="6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ВЫПУСКНОЕ</a:t>
            </a:r>
          </a:p>
          <a:p>
            <a:pPr algn="ctr"/>
            <a:r>
              <a:rPr lang="ru-RU" sz="6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СОЧИНЕНИЕ</a:t>
            </a:r>
            <a:endParaRPr lang="ru-RU" sz="6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" y="4941168"/>
            <a:ext cx="24837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34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Вопросы, заданные человечеству войной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Темы </a:t>
            </a:r>
            <a:r>
              <a:rPr lang="ru-RU" sz="4000" b="1" dirty="0" smtClean="0">
                <a:solidFill>
                  <a:srgbClr val="002060"/>
                </a:solidFill>
              </a:rPr>
              <a:t>ориентируют </a:t>
            </a:r>
            <a:r>
              <a:rPr lang="ru-RU" sz="4000" b="1" dirty="0">
                <a:solidFill>
                  <a:srgbClr val="002060"/>
                </a:solidFill>
              </a:rPr>
              <a:t>обучающихся на размышления о причинах войны, влиянии войны на судьбу человека и страны, о нравственном выборе человека на войне (с опорой на произведения отечественной и мировой литературы</a:t>
            </a:r>
            <a:r>
              <a:rPr lang="ru-RU" sz="4000" b="1" dirty="0" smtClean="0">
                <a:solidFill>
                  <a:srgbClr val="002060"/>
                </a:solidFill>
              </a:rPr>
              <a:t>).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9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Человек и природа в отечественной и мировой литературе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Темы </a:t>
            </a:r>
            <a:r>
              <a:rPr lang="ru-RU" sz="4800" b="1" dirty="0">
                <a:solidFill>
                  <a:srgbClr val="002060"/>
                </a:solidFill>
              </a:rPr>
              <a:t>позволяют поразмышлять над эстетическими, экологическими, социальными и др. аспектами взаимодействия человека и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971232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Спор поколений: вместе и врозь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Темы </a:t>
            </a:r>
            <a:r>
              <a:rPr lang="ru-RU" sz="4000" b="1" dirty="0" smtClean="0">
                <a:solidFill>
                  <a:srgbClr val="002060"/>
                </a:solidFill>
              </a:rPr>
              <a:t>нацеливают </a:t>
            </a:r>
            <a:r>
              <a:rPr lang="ru-RU" sz="4000" b="1" dirty="0">
                <a:solidFill>
                  <a:srgbClr val="002060"/>
                </a:solidFill>
              </a:rPr>
              <a:t>на рассуждение о семейных ценностях, о различных гранях проблемы взаимоотношений между поколениями: психологической, социальной, нравственной и т.п. (с опорой на произведения отечественной и мировой литературы).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94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Чем люди живы?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Темы </a:t>
            </a:r>
            <a:r>
              <a:rPr lang="ru-RU" sz="4400" b="1" dirty="0" smtClean="0">
                <a:solidFill>
                  <a:srgbClr val="002060"/>
                </a:solidFill>
              </a:rPr>
              <a:t>предполагают </a:t>
            </a:r>
            <a:r>
              <a:rPr lang="ru-RU" sz="4400" b="1" dirty="0">
                <a:solidFill>
                  <a:srgbClr val="002060"/>
                </a:solidFill>
              </a:rPr>
              <a:t>рассуждение о ценностных ориентирах человека и человечества, об этико-нравственных, философских, социальных аспектах бытия (на материале отечественной и мировой литературы).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41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763284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Порядок </a:t>
            </a:r>
          </a:p>
          <a:p>
            <a:pPr algn="ctr"/>
            <a:r>
              <a:rPr lang="ru-RU" sz="6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Подготовки и</a:t>
            </a:r>
          </a:p>
          <a:p>
            <a:pPr algn="ctr"/>
            <a:r>
              <a:rPr lang="ru-RU" sz="6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Проведения</a:t>
            </a:r>
          </a:p>
          <a:p>
            <a:pPr algn="r"/>
            <a:r>
              <a:rPr lang="ru-RU" sz="6600" b="1" i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Итогового</a:t>
            </a:r>
          </a:p>
          <a:p>
            <a:pPr algn="r"/>
            <a:r>
              <a:rPr lang="ru-RU" sz="6600" b="1" i="1" cap="all" spc="0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сочинения</a:t>
            </a:r>
            <a:endParaRPr lang="ru-RU" sz="6600" b="1" i="1" cap="all" spc="0" dirty="0">
              <a:ln/>
              <a:solidFill>
                <a:srgbClr val="FF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C:\Users\Татьяна\Desktop\1_71fe9a0d7826e6b5ca3b8abe4c4c1f2c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34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участники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4050"/>
            <a:ext cx="8686800" cy="428129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Директор школы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Учащиеся 11 класса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Члены комиссии в аудитории 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Дежурные в коридоре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Наблюдатели 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Члены комиссии - эксперты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80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356" y="457200"/>
            <a:ext cx="6238244" cy="8382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Дата и время проведения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088808"/>
            <a:ext cx="8686800" cy="4292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3 декабря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2014 года</a:t>
            </a:r>
          </a:p>
          <a:p>
            <a:pPr marL="0" indent="0" algn="ctr">
              <a:buNone/>
            </a:pPr>
            <a:r>
              <a:rPr lang="ru-RU" sz="4300" dirty="0" smtClean="0">
                <a:solidFill>
                  <a:srgbClr val="002060"/>
                </a:solidFill>
              </a:rPr>
              <a:t>Начало в </a:t>
            </a:r>
            <a:r>
              <a:rPr lang="ru-RU" sz="4300" b="1" dirty="0" smtClean="0">
                <a:solidFill>
                  <a:srgbClr val="002060"/>
                </a:solidFill>
              </a:rPr>
              <a:t>10</a:t>
            </a:r>
            <a:r>
              <a:rPr lang="ru-RU" sz="4300" dirty="0" smtClean="0">
                <a:solidFill>
                  <a:srgbClr val="002060"/>
                </a:solidFill>
              </a:rPr>
              <a:t> часов</a:t>
            </a:r>
          </a:p>
          <a:p>
            <a:pPr marL="0" indent="0" algn="ctr">
              <a:buNone/>
            </a:pPr>
            <a:r>
              <a:rPr lang="ru-RU" sz="4300" dirty="0" smtClean="0">
                <a:solidFill>
                  <a:srgbClr val="002060"/>
                </a:solidFill>
              </a:rPr>
              <a:t>Сбор учащихся в 9.30 часов</a:t>
            </a:r>
          </a:p>
          <a:p>
            <a:pPr marL="0" indent="0" algn="ctr">
              <a:buNone/>
            </a:pPr>
            <a:r>
              <a:rPr lang="ru-RU" sz="4300" dirty="0" smtClean="0">
                <a:solidFill>
                  <a:srgbClr val="002060"/>
                </a:solidFill>
              </a:rPr>
              <a:t>Линейка и рассадка в 9.35 часов</a:t>
            </a:r>
            <a:endParaRPr lang="ru-RU" sz="43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57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378" y="457200"/>
            <a:ext cx="6336221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пересдача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4 февраля 2015 г.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6 мая 2015 г.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55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5" y="457200"/>
            <a:ext cx="3096345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иметь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6345"/>
            <a:ext cx="8686800" cy="5308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200" b="1" dirty="0">
                <a:solidFill>
                  <a:srgbClr val="C00000"/>
                </a:solidFill>
              </a:rPr>
              <a:t>Паспорт </a:t>
            </a:r>
            <a:endParaRPr lang="ru-RU" sz="52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200" b="1" dirty="0" smtClean="0">
                <a:solidFill>
                  <a:srgbClr val="C00000"/>
                </a:solidFill>
              </a:rPr>
              <a:t>Гелиевая ручка с черными чернилами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ВНЕШНИЙ ВИД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Праздничная школьная форма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95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C:\Users\Татьяна\Desktop\рцои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186"/>
            <a:ext cx="9144000" cy="57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0518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РЦОИ – </a:t>
            </a:r>
            <a:r>
              <a:rPr lang="en-US" sz="4800" b="1" dirty="0" err="1" smtClean="0">
                <a:solidFill>
                  <a:srgbClr val="C00000"/>
                </a:solidFill>
                <a:latin typeface="Arial Black" pitchFamily="34" charset="0"/>
              </a:rPr>
              <a:t>ege-kostroma</a:t>
            </a:r>
            <a:endParaRPr lang="ru-RU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49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1" y="476672"/>
            <a:ext cx="4535786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Президент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Российской Федерации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Путин</a:t>
            </a:r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Владимир Владимирович</a:t>
            </a:r>
            <a:endParaRPr lang="ru-RU" sz="39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172272" cy="5904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Уже давно дано поручение - начиная со следующего года, предусмотреть в выпускном классе итоговое сочинение. Естественно, его результаты должны, наряду с ЕГЭ, учитываться при поступлении в вузы</a:t>
            </a:r>
            <a:r>
              <a:rPr lang="ru-RU" sz="3500" dirty="0">
                <a:solidFill>
                  <a:schemeClr val="accent2">
                    <a:lumMod val="50000"/>
                  </a:schemeClr>
                </a:solidFill>
              </a:rPr>
              <a:t>",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заявил глава государства, оглашая Послание Федеральному Собранию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Кремле 12.12.2013 года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Татьяна\Documents\картинки\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917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88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57200"/>
            <a:ext cx="6075784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Доставка тем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4050"/>
            <a:ext cx="8686800" cy="4137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За 20 минут </a:t>
            </a:r>
            <a:r>
              <a:rPr lang="ru-RU" sz="6000" b="1" dirty="0" smtClean="0"/>
              <a:t>– </a:t>
            </a:r>
            <a:r>
              <a:rPr lang="ru-RU" sz="6000" b="1" dirty="0" smtClean="0">
                <a:solidFill>
                  <a:srgbClr val="C00000"/>
                </a:solidFill>
              </a:rPr>
              <a:t>в РЦОИ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За 15 минут </a:t>
            </a:r>
            <a:r>
              <a:rPr lang="ru-RU" sz="6000" b="1" dirty="0" smtClean="0"/>
              <a:t>– </a:t>
            </a:r>
            <a:r>
              <a:rPr lang="ru-RU" sz="6000" b="1" dirty="0" smtClean="0">
                <a:solidFill>
                  <a:srgbClr val="C00000"/>
                </a:solidFill>
              </a:rPr>
              <a:t>на</a:t>
            </a:r>
            <a:r>
              <a:rPr lang="ru-RU" sz="6000" b="1" dirty="0" smtClean="0"/>
              <a:t> </a:t>
            </a:r>
            <a:r>
              <a:rPr lang="ru-RU" sz="6000" b="1" dirty="0"/>
              <a:t>(</a:t>
            </a:r>
            <a:r>
              <a:rPr lang="en-US" sz="6000" b="1" u="sng" dirty="0">
                <a:hlinkClick r:id="rId2"/>
              </a:rPr>
              <a:t>http</a:t>
            </a:r>
            <a:r>
              <a:rPr lang="ru-RU" sz="6000" b="1" u="sng" dirty="0">
                <a:hlinkClick r:id="rId2"/>
              </a:rPr>
              <a:t>://</a:t>
            </a:r>
            <a:r>
              <a:rPr lang="en-US" sz="6000" b="1" u="sng" dirty="0">
                <a:hlinkClick r:id="rId2"/>
              </a:rPr>
              <a:t>www</a:t>
            </a:r>
            <a:r>
              <a:rPr lang="ru-RU" sz="6000" b="1" u="sng" dirty="0">
                <a:hlinkClick r:id="rId2"/>
              </a:rPr>
              <a:t>.</a:t>
            </a:r>
            <a:r>
              <a:rPr lang="en-US" sz="6000" b="1" u="sng" dirty="0" err="1">
                <a:hlinkClick r:id="rId2"/>
              </a:rPr>
              <a:t>ege</a:t>
            </a:r>
            <a:r>
              <a:rPr lang="ru-RU" sz="6000" b="1" u="sng" dirty="0">
                <a:hlinkClick r:id="rId2"/>
              </a:rPr>
              <a:t>.</a:t>
            </a:r>
            <a:r>
              <a:rPr lang="en-US" sz="6000" b="1" u="sng" dirty="0" err="1">
                <a:hlinkClick r:id="rId2"/>
              </a:rPr>
              <a:t>edu</a:t>
            </a:r>
            <a:r>
              <a:rPr lang="ru-RU" sz="6000" b="1" u="sng" dirty="0">
                <a:hlinkClick r:id="rId2"/>
              </a:rPr>
              <a:t>.</a:t>
            </a:r>
            <a:r>
              <a:rPr lang="en-US" sz="6000" b="1" u="sng" dirty="0" err="1">
                <a:hlinkClick r:id="rId2"/>
              </a:rPr>
              <a:t>ru</a:t>
            </a:r>
            <a:r>
              <a:rPr lang="ru-RU" sz="6000" b="1" u="sng" dirty="0">
                <a:hlinkClick r:id="rId2"/>
              </a:rPr>
              <a:t>/</a:t>
            </a:r>
            <a:r>
              <a:rPr lang="ru-RU" sz="6000" b="1" dirty="0"/>
              <a:t>, </a:t>
            </a:r>
            <a:r>
              <a:rPr lang="en-US" sz="6000" b="1" dirty="0">
                <a:hlinkClick r:id="rId3"/>
              </a:rPr>
              <a:t>http</a:t>
            </a:r>
            <a:r>
              <a:rPr lang="ru-RU" sz="6000" b="1" dirty="0">
                <a:hlinkClick r:id="rId3"/>
              </a:rPr>
              <a:t>://</a:t>
            </a:r>
            <a:r>
              <a:rPr lang="en-US" sz="6000" b="1" dirty="0" err="1">
                <a:hlinkClick r:id="rId3"/>
              </a:rPr>
              <a:t>fipi</a:t>
            </a:r>
            <a:r>
              <a:rPr lang="ru-RU" sz="6000" b="1" dirty="0">
                <a:hlinkClick r:id="rId3"/>
              </a:rPr>
              <a:t>.</a:t>
            </a:r>
            <a:r>
              <a:rPr lang="en-US" sz="6000" b="1" dirty="0" err="1">
                <a:hlinkClick r:id="rId3"/>
              </a:rPr>
              <a:t>ru</a:t>
            </a:r>
            <a:r>
              <a:rPr lang="ru-RU" sz="6000" b="1" dirty="0" smtClean="0">
                <a:hlinkClick r:id="rId3"/>
              </a:rPr>
              <a:t>/</a:t>
            </a:r>
            <a:r>
              <a:rPr lang="ru-RU" sz="6000" b="1" dirty="0" smtClean="0"/>
              <a:t>).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оргмомент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4050"/>
            <a:ext cx="8686800" cy="435330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Линейка 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Рассадка в аудитории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Инструктаж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Выдача бланков и тем сочинений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Выбор темы сочинения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Заполнение бланка регистрации</a:t>
            </a: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16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Изображать каждую букву и цифру точно копируя из образца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C:\Users\Татьяна\Desktop\Безымянный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892899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1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продолжительность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4050"/>
            <a:ext cx="8686800" cy="3836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235 минут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(3часа 55 минут)</a:t>
            </a: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13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6725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Бланк записи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244050"/>
            <a:ext cx="4411216" cy="442531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Писать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сочинение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аккуратно,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разборчиво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526" y="1340768"/>
            <a:ext cx="3810532" cy="532859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26" y="1340768"/>
            <a:ext cx="38105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58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разрешается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4050"/>
            <a:ext cx="8686800" cy="42812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Выходить из аудитории по разрешению комиссии и перемещаться в сопровождении дежурного-учителя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27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запрещено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85" y="1628800"/>
            <a:ext cx="8947511" cy="48965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3900" b="1" dirty="0" smtClean="0">
                <a:solidFill>
                  <a:srgbClr val="002060"/>
                </a:solidFill>
              </a:rPr>
              <a:t>иметь средства </a:t>
            </a:r>
            <a:r>
              <a:rPr lang="ru-RU" sz="3900" b="1" dirty="0">
                <a:solidFill>
                  <a:srgbClr val="002060"/>
                </a:solidFill>
              </a:rPr>
              <a:t>связи, </a:t>
            </a:r>
            <a:r>
              <a:rPr lang="ru-RU" sz="3900" b="1" dirty="0" smtClean="0">
                <a:solidFill>
                  <a:srgbClr val="002060"/>
                </a:solidFill>
              </a:rPr>
              <a:t>фото</a:t>
            </a:r>
            <a:r>
              <a:rPr lang="ru-RU" sz="3900" b="1" dirty="0">
                <a:solidFill>
                  <a:srgbClr val="002060"/>
                </a:solidFill>
              </a:rPr>
              <a:t>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002060"/>
                </a:solidFill>
              </a:rPr>
              <a:t>пользоваться текстами литературного </a:t>
            </a:r>
            <a:r>
              <a:rPr lang="ru-RU" sz="3900" b="1" dirty="0" smtClean="0">
                <a:solidFill>
                  <a:srgbClr val="002060"/>
                </a:solidFill>
              </a:rPr>
              <a:t>материала;</a:t>
            </a:r>
            <a:endParaRPr lang="ru-RU" sz="3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900" b="1" dirty="0">
                <a:solidFill>
                  <a:srgbClr val="002060"/>
                </a:solidFill>
              </a:rPr>
              <a:t>выносить </a:t>
            </a:r>
            <a:r>
              <a:rPr lang="ru-RU" sz="3900" b="1" dirty="0" smtClean="0">
                <a:solidFill>
                  <a:srgbClr val="002060"/>
                </a:solidFill>
              </a:rPr>
              <a:t>темы сочинений, фотографировать </a:t>
            </a:r>
            <a:r>
              <a:rPr lang="ru-RU" sz="3900" b="1" dirty="0">
                <a:solidFill>
                  <a:srgbClr val="002060"/>
                </a:solidFill>
              </a:rPr>
              <a:t>материалы итогового </a:t>
            </a:r>
            <a:r>
              <a:rPr lang="ru-RU" sz="3900" b="1" dirty="0" smtClean="0">
                <a:solidFill>
                  <a:srgbClr val="002060"/>
                </a:solidFill>
              </a:rPr>
              <a:t>сочинения</a:t>
            </a:r>
            <a:endParaRPr lang="ru-RU" sz="39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" y="2541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9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57200"/>
            <a:ext cx="6003776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удаление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За нарушение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порядка проведения итогового сочинения по решению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директора школы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Повторная сдача 4 февраля по решению педагогического совета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" y="2541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32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сдать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4050"/>
            <a:ext cx="8686800" cy="4209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Бланк регистрации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Бланки записи сочинений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Черновики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Орфографические словари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5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Процедура проверки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</a:rPr>
              <a:t>Сканирование работ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Передача копий комиссии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Проверка работ – копий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Перенос результатов в оригиналы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Отправка оригиналов в РЦОИ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Объявление результатов </a:t>
            </a: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15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Зарегистрировано в Минюсте России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15 </a:t>
            </a:r>
            <a:r>
              <a:rPr lang="ru-RU" sz="2400" dirty="0"/>
              <a:t>августа 2014 г. N </a:t>
            </a:r>
            <a:r>
              <a:rPr lang="ru-RU" sz="2400" dirty="0" smtClean="0"/>
              <a:t>33604</a:t>
            </a:r>
            <a:br>
              <a:rPr lang="ru-RU" sz="2400" dirty="0" smtClean="0"/>
            </a:br>
            <a:r>
              <a:rPr lang="ru-RU" sz="2400" b="1" dirty="0"/>
              <a:t>МИНИСТЕРСТВО ОБРАЗОВАНИЯ И НАУКИ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РОССИЙСКОЙ ФЕДЕРАЦИИ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7600" b="1" dirty="0">
                <a:solidFill>
                  <a:srgbClr val="C00000"/>
                </a:solidFill>
              </a:rPr>
              <a:t> </a:t>
            </a:r>
            <a:r>
              <a:rPr lang="ru-RU" sz="7600" b="1" dirty="0" smtClean="0">
                <a:solidFill>
                  <a:srgbClr val="C00000"/>
                </a:solidFill>
              </a:rPr>
              <a:t>ПРИКАЗ</a:t>
            </a:r>
            <a:endParaRPr lang="ru-RU" sz="7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7600" b="1" dirty="0">
                <a:solidFill>
                  <a:srgbClr val="C00000"/>
                </a:solidFill>
              </a:rPr>
              <a:t>от 5 августа 2014 г. N 923</a:t>
            </a:r>
          </a:p>
          <a:p>
            <a:pPr marL="0" indent="0" algn="ctr">
              <a:buNone/>
            </a:pPr>
            <a:r>
              <a:rPr lang="ru-RU" sz="5100" b="1" dirty="0">
                <a:solidFill>
                  <a:srgbClr val="C0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5900" b="1" dirty="0">
                <a:solidFill>
                  <a:srgbClr val="C00000"/>
                </a:solidFill>
              </a:rPr>
              <a:t>О ВНЕСЕНИИ ИЗМЕНЕНИЙ</a:t>
            </a:r>
          </a:p>
          <a:p>
            <a:pPr marL="0" indent="0" algn="ctr">
              <a:buNone/>
            </a:pPr>
            <a:r>
              <a:rPr lang="ru-RU" sz="5900" b="1" dirty="0">
                <a:solidFill>
                  <a:srgbClr val="C00000"/>
                </a:solidFill>
              </a:rPr>
              <a:t>В ПОРЯДОК ПРОВЕДЕНИЯ ГОСУДАРСТВЕННОЙ ИТОГОВОЙ </a:t>
            </a:r>
            <a:r>
              <a:rPr lang="ru-RU" sz="5900" b="1" dirty="0" smtClean="0">
                <a:solidFill>
                  <a:srgbClr val="C00000"/>
                </a:solidFill>
              </a:rPr>
              <a:t>АТТЕСТАЦИИ ПО </a:t>
            </a:r>
            <a:r>
              <a:rPr lang="ru-RU" sz="5900" b="1" dirty="0">
                <a:solidFill>
                  <a:srgbClr val="C00000"/>
                </a:solidFill>
              </a:rPr>
              <a:t>ОБРАЗОВАТЕЛЬНЫМ ПРОГРАММАМ СРЕДНЕГО ОБЩЕГО ОБРАЗОВАНИЯ,</a:t>
            </a:r>
          </a:p>
          <a:p>
            <a:pPr marL="0" indent="0" algn="ctr">
              <a:buNone/>
            </a:pPr>
            <a:r>
              <a:rPr lang="ru-RU" sz="5900" b="1" dirty="0">
                <a:solidFill>
                  <a:srgbClr val="C00000"/>
                </a:solidFill>
              </a:rPr>
              <a:t>УТВЕРЖДЕННЫЙ ПРИКАЗОМ МИНИСТЕРСТВА ОБРАЗОВАНИЯ И </a:t>
            </a:r>
            <a:r>
              <a:rPr lang="ru-RU" sz="5900" b="1" dirty="0" smtClean="0">
                <a:solidFill>
                  <a:srgbClr val="C00000"/>
                </a:solidFill>
              </a:rPr>
              <a:t>НАУКИ РОССИЙСКОЙ </a:t>
            </a:r>
            <a:r>
              <a:rPr lang="ru-RU" sz="5900" b="1" dirty="0">
                <a:solidFill>
                  <a:srgbClr val="C00000"/>
                </a:solidFill>
              </a:rPr>
              <a:t>ФЕДЕРАЦИИ </a:t>
            </a:r>
            <a:endParaRPr lang="ru-RU" sz="59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C00000"/>
                </a:solidFill>
              </a:rPr>
              <a:t>ОТ </a:t>
            </a:r>
            <a:r>
              <a:rPr lang="ru-RU" sz="5900" b="1" dirty="0">
                <a:solidFill>
                  <a:srgbClr val="C00000"/>
                </a:solidFill>
              </a:rPr>
              <a:t>26 ДЕКАБРЯ 2013 Г. N 1400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202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Результаты сочинений и бланки записей будут доступны вузам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Письмо МО РФ от 26.08.2014 №НТ-904/08 «Об итоговом сочинении (изложении)»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" y="188640"/>
            <a:ext cx="2345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10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Критерии оценивания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44050"/>
            <a:ext cx="8596064" cy="442531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FF"/>
                </a:solidFill>
              </a:rPr>
              <a:t>Критерий №1 «Соответствие теме»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FF"/>
                </a:solidFill>
              </a:rPr>
              <a:t>Критерий №2 «Аргументация. Привлечение литературного материала»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Критерий №3 «Композиция и логика рассуждения»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Критерий №4 «Качество письменной речи»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Критерий №5 «Грамотность»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3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Критерий №1 «Соответствие теме</a:t>
            </a:r>
            <a:r>
              <a:rPr lang="ru-RU" b="1" dirty="0" smtClean="0">
                <a:solidFill>
                  <a:srgbClr val="FF00FF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4800" b="1" u="sng" dirty="0" smtClean="0">
                <a:solidFill>
                  <a:schemeClr val="tx1"/>
                </a:solidFill>
                <a:latin typeface="Arial Black" pitchFamily="34" charset="0"/>
              </a:rPr>
              <a:t>Незачёт</a:t>
            </a: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»,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5400" b="1" dirty="0">
                <a:solidFill>
                  <a:srgbClr val="002060"/>
                </a:solidFill>
              </a:rPr>
              <a:t>если сочинение не соответствует теме или в нём не прослеживается конкретной цели </a:t>
            </a:r>
            <a:r>
              <a:rPr lang="ru-RU" sz="5400" b="1" dirty="0" smtClean="0">
                <a:solidFill>
                  <a:srgbClr val="002060"/>
                </a:solidFill>
              </a:rPr>
              <a:t>высказывания.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62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Критерий №2 «Аргументация. Привлечение литературного материала</a:t>
            </a:r>
            <a:r>
              <a:rPr lang="ru-RU" b="1" dirty="0" smtClean="0">
                <a:solidFill>
                  <a:srgbClr val="FF00FF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3600" b="1" u="sng" dirty="0" smtClean="0">
                <a:solidFill>
                  <a:schemeClr val="tx1"/>
                </a:solidFill>
                <a:latin typeface="Arial Black" pitchFamily="34" charset="0"/>
              </a:rPr>
              <a:t>Незачёт</a:t>
            </a:r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»,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если </a:t>
            </a:r>
            <a:r>
              <a:rPr lang="ru-RU" sz="3600" b="1" dirty="0">
                <a:solidFill>
                  <a:srgbClr val="002060"/>
                </a:solidFill>
              </a:rPr>
              <a:t>сочинение написано без привлечения литературного материала, или в </a:t>
            </a:r>
            <a:r>
              <a:rPr lang="ru-RU" sz="3600" b="1" dirty="0" smtClean="0">
                <a:solidFill>
                  <a:srgbClr val="002060"/>
                </a:solidFill>
              </a:rPr>
              <a:t>нём </a:t>
            </a:r>
            <a:r>
              <a:rPr lang="ru-RU" sz="3600" b="1" dirty="0">
                <a:solidFill>
                  <a:srgbClr val="002060"/>
                </a:solidFill>
              </a:rPr>
              <a:t>существенно искажено содержание произведения, или литературные произведения лишь упоминаются в работе, не становясь опорой для рассуждения.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4244272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Критерий №3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Композиция и логика рассуждения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4800" b="1" u="sng" dirty="0" smtClean="0">
                <a:solidFill>
                  <a:schemeClr val="tx1"/>
                </a:solidFill>
                <a:latin typeface="Arial Black" pitchFamily="34" charset="0"/>
              </a:rPr>
              <a:t>Незачёт</a:t>
            </a:r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»,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если грубые логические нарушения мешают пониманию смысла сказанного или отсутствует </a:t>
            </a:r>
            <a:r>
              <a:rPr lang="ru-RU" sz="4800" b="1" dirty="0" err="1">
                <a:solidFill>
                  <a:srgbClr val="002060"/>
                </a:solidFill>
              </a:rPr>
              <a:t>тезисно</a:t>
            </a:r>
            <a:r>
              <a:rPr lang="ru-RU" sz="4800" b="1" dirty="0">
                <a:solidFill>
                  <a:srgbClr val="002060"/>
                </a:solidFill>
              </a:rPr>
              <a:t>-доказательная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165435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Критерий №4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Качество письменной речи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4800" b="1" u="sng" dirty="0" smtClean="0">
                <a:solidFill>
                  <a:schemeClr val="tx1"/>
                </a:solidFill>
                <a:latin typeface="Arial Black" pitchFamily="34" charset="0"/>
              </a:rPr>
              <a:t>Незачёт</a:t>
            </a:r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»,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если </a:t>
            </a:r>
            <a:r>
              <a:rPr lang="ru-RU" sz="4800" b="1" dirty="0">
                <a:solidFill>
                  <a:srgbClr val="002060"/>
                </a:solidFill>
              </a:rPr>
              <a:t>низкое качество речи, в том числе речевые ошибки, что существенно затрудняет понимание смысла </a:t>
            </a:r>
            <a:r>
              <a:rPr lang="ru-RU" sz="4800" b="1" dirty="0" smtClean="0">
                <a:solidFill>
                  <a:srgbClr val="002060"/>
                </a:solidFill>
              </a:rPr>
              <a:t>сочинения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18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Критерий №5 «Грамотность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4400" b="1" u="sng" dirty="0" smtClean="0">
                <a:solidFill>
                  <a:schemeClr val="tx1"/>
                </a:solidFill>
                <a:latin typeface="Arial Black" pitchFamily="34" charset="0"/>
              </a:rPr>
              <a:t>Незачёт</a:t>
            </a:r>
            <a:r>
              <a:rPr lang="ru-RU" sz="4400" b="1" dirty="0" smtClean="0">
                <a:solidFill>
                  <a:schemeClr val="tx1"/>
                </a:solidFill>
                <a:latin typeface="Arial Black" pitchFamily="34" charset="0"/>
              </a:rPr>
              <a:t>»,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если </a:t>
            </a:r>
            <a:r>
              <a:rPr lang="ru-RU" sz="4400" b="1" dirty="0">
                <a:solidFill>
                  <a:srgbClr val="002060"/>
                </a:solidFill>
              </a:rPr>
              <a:t>грамматические, орфографические и пунктуационные </a:t>
            </a:r>
            <a:r>
              <a:rPr lang="ru-RU" sz="4400" b="1" dirty="0" smtClean="0">
                <a:solidFill>
                  <a:srgbClr val="002060"/>
                </a:solidFill>
              </a:rPr>
              <a:t>ошибки затрудняют </a:t>
            </a:r>
            <a:r>
              <a:rPr lang="ru-RU" sz="4400" b="1" dirty="0">
                <a:solidFill>
                  <a:srgbClr val="002060"/>
                </a:solidFill>
              </a:rPr>
              <a:t>чтение и понимание текста </a:t>
            </a:r>
            <a:r>
              <a:rPr lang="ru-RU" sz="4400" b="1" dirty="0" smtClean="0">
                <a:solidFill>
                  <a:srgbClr val="002060"/>
                </a:solidFill>
              </a:rPr>
              <a:t>(</a:t>
            </a:r>
            <a:r>
              <a:rPr lang="ru-RU" sz="4400" b="1" dirty="0">
                <a:solidFill>
                  <a:srgbClr val="002060"/>
                </a:solidFill>
              </a:rPr>
              <a:t>в сумме более 5 ошибок на 100 слов)</a:t>
            </a:r>
          </a:p>
        </p:txBody>
      </p:sp>
    </p:spTree>
    <p:extLst>
      <p:ext uri="{BB962C8B-B14F-4D97-AF65-F5344CB8AC3E}">
        <p14:creationId xmlns:p14="http://schemas.microsoft.com/office/powerpoint/2010/main" val="118720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08" y="457200"/>
            <a:ext cx="6607743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3763144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</a:rPr>
              <a:t>Зачёт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«зачёт» по критериям №1 и №2 и по одному из критериев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№3-№5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9971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rgbClr val="FF00FF"/>
                </a:solidFill>
              </a:rPr>
              <a:t>Критерий №1</a:t>
            </a:r>
            <a:r>
              <a:rPr lang="ru-RU" sz="4400" b="1" dirty="0">
                <a:solidFill>
                  <a:srgbClr val="FF00FF"/>
                </a:solidFill>
              </a:rPr>
              <a:t> «Соответствие теме»</a:t>
            </a:r>
          </a:p>
          <a:p>
            <a:pPr marL="0" indent="0" algn="ctr">
              <a:buNone/>
            </a:pPr>
            <a:r>
              <a:rPr lang="ru-RU" sz="4400" b="1" u="sng" dirty="0">
                <a:solidFill>
                  <a:srgbClr val="FF00FF"/>
                </a:solidFill>
              </a:rPr>
              <a:t>Критерий №2</a:t>
            </a:r>
            <a:r>
              <a:rPr lang="ru-RU" sz="4400" b="1" dirty="0">
                <a:solidFill>
                  <a:srgbClr val="FF00FF"/>
                </a:solidFill>
              </a:rPr>
              <a:t> «Аргументация. Привлечение литературного материала»</a:t>
            </a:r>
          </a:p>
          <a:p>
            <a:pPr marL="0" indent="0" algn="ctr">
              <a:buNone/>
            </a:pPr>
            <a:r>
              <a:rPr lang="ru-RU" sz="4400" b="1" u="sng" dirty="0">
                <a:solidFill>
                  <a:srgbClr val="C00000"/>
                </a:solidFill>
              </a:rPr>
              <a:t>Критерий №3</a:t>
            </a:r>
            <a:r>
              <a:rPr lang="ru-RU" sz="4400" b="1" dirty="0">
                <a:solidFill>
                  <a:srgbClr val="C00000"/>
                </a:solidFill>
              </a:rPr>
              <a:t> «Композиция и логика рассуждения»</a:t>
            </a:r>
          </a:p>
          <a:p>
            <a:pPr marL="0" indent="0" algn="ctr">
              <a:buNone/>
            </a:pPr>
            <a:r>
              <a:rPr lang="ru-RU" sz="4400" b="1" u="sng" dirty="0">
                <a:solidFill>
                  <a:srgbClr val="C00000"/>
                </a:solidFill>
              </a:rPr>
              <a:t>Критерий №4</a:t>
            </a:r>
            <a:r>
              <a:rPr lang="ru-RU" sz="4400" b="1" dirty="0">
                <a:solidFill>
                  <a:srgbClr val="C00000"/>
                </a:solidFill>
              </a:rPr>
              <a:t> «Качество письменной речи»</a:t>
            </a:r>
          </a:p>
          <a:p>
            <a:pPr marL="0" indent="0" algn="ctr">
              <a:buNone/>
            </a:pPr>
            <a:r>
              <a:rPr lang="ru-RU" sz="4400" b="1" u="sng" dirty="0">
                <a:solidFill>
                  <a:srgbClr val="C00000"/>
                </a:solidFill>
              </a:rPr>
              <a:t>Критерий №5</a:t>
            </a:r>
            <a:r>
              <a:rPr lang="ru-RU" sz="4400" b="1" dirty="0">
                <a:solidFill>
                  <a:srgbClr val="C00000"/>
                </a:solidFill>
              </a:rPr>
              <a:t> «Грамотность»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852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94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08" y="457200"/>
            <a:ext cx="6607744" cy="8412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07160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rgbClr val="C00000"/>
                </a:solidFill>
              </a:rPr>
              <a:t>Незачёт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«незачёт</a:t>
            </a:r>
            <a:r>
              <a:rPr lang="ru-RU" sz="4400" b="1" dirty="0">
                <a:solidFill>
                  <a:srgbClr val="002060"/>
                </a:solidFill>
              </a:rPr>
              <a:t>» хотя бы по одному из критериев №1 или №2 или менее 250 слов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35624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FF00FF"/>
                </a:solidFill>
              </a:rPr>
              <a:t>Критерий №1</a:t>
            </a:r>
            <a:r>
              <a:rPr lang="ru-RU" sz="3600" b="1" dirty="0">
                <a:solidFill>
                  <a:srgbClr val="FF00FF"/>
                </a:solidFill>
              </a:rPr>
              <a:t> </a:t>
            </a:r>
            <a:endParaRPr lang="ru-RU" sz="3600" b="1" dirty="0" smtClean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FF"/>
                </a:solidFill>
              </a:rPr>
              <a:t>«</a:t>
            </a:r>
            <a:r>
              <a:rPr lang="ru-RU" sz="3600" b="1" dirty="0">
                <a:solidFill>
                  <a:srgbClr val="FF00FF"/>
                </a:solidFill>
              </a:rPr>
              <a:t>Соответствие теме</a:t>
            </a:r>
            <a:r>
              <a:rPr lang="ru-RU" sz="3600" b="1" dirty="0" smtClean="0">
                <a:solidFill>
                  <a:srgbClr val="FF00FF"/>
                </a:solidFill>
              </a:rPr>
              <a:t>»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ru-RU" sz="3600" b="1" u="sng" dirty="0">
                <a:solidFill>
                  <a:srgbClr val="FF00FF"/>
                </a:solidFill>
              </a:rPr>
              <a:t>Критерий №2</a:t>
            </a:r>
            <a:r>
              <a:rPr lang="ru-RU" sz="3600" b="1" dirty="0">
                <a:solidFill>
                  <a:srgbClr val="FF00FF"/>
                </a:solidFill>
              </a:rPr>
              <a:t> «Аргументация. Привлечение литературного материала»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852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3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Подготовка на сайте ФИПИ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Татья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88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Итоговое сочинение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Татьяна\Desktop\1_71fe9a0d7826e6b5ca3b8abe4c4c1f2c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4048"/>
            <a:ext cx="253894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8787" y="1700808"/>
            <a:ext cx="7606441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Условие Допуска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 государственной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Итоговой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Аттестации</a:t>
            </a:r>
          </a:p>
          <a:p>
            <a:pPr algn="r"/>
            <a:endParaRPr lang="ru-RU" sz="2400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endParaRPr lang="ru-RU" sz="24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 9.1. </a:t>
            </a:r>
            <a:r>
              <a:rPr lang="ru-RU" sz="2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проведения </a:t>
            </a:r>
            <a:r>
              <a:rPr lang="ru-RU" sz="2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ru-RU" sz="2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919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Литература по теме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«Недаром помнит вся Россия</a:t>
            </a:r>
            <a:r>
              <a:rPr lang="ru-RU" b="1" dirty="0" smtClean="0">
                <a:solidFill>
                  <a:srgbClr val="C00000"/>
                </a:solidFill>
              </a:rPr>
              <a:t>…»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9685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u="sng" dirty="0" smtClean="0">
                <a:solidFill>
                  <a:srgbClr val="FF00FF"/>
                </a:solidFill>
              </a:rPr>
              <a:t>Произведения </a:t>
            </a:r>
            <a:r>
              <a:rPr lang="ru-RU" sz="3900" b="1" u="sng" dirty="0">
                <a:solidFill>
                  <a:srgbClr val="FF00FF"/>
                </a:solidFill>
              </a:rPr>
              <a:t>М.Ю. Лермонтова</a:t>
            </a:r>
            <a:r>
              <a:rPr lang="ru-RU" sz="3900" b="1" dirty="0">
                <a:solidFill>
                  <a:srgbClr val="FF00FF"/>
                </a:solidFill>
              </a:rPr>
              <a:t>: </a:t>
            </a:r>
            <a:endParaRPr lang="ru-RU" sz="3900" b="1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«</a:t>
            </a:r>
            <a:r>
              <a:rPr lang="ru-RU" sz="3900" b="1" dirty="0">
                <a:solidFill>
                  <a:srgbClr val="002060"/>
                </a:solidFill>
              </a:rPr>
              <a:t>Мцыри», «Герой нашего времени», «Демон», «Песня про купца Калашникова..», «Кавказский пленник».</a:t>
            </a:r>
          </a:p>
          <a:p>
            <a:pPr marL="0" indent="0" algn="ctr" fontAlgn="base">
              <a:buNone/>
            </a:pPr>
            <a:r>
              <a:rPr lang="ru-RU" sz="3900" b="1" u="sng" dirty="0">
                <a:solidFill>
                  <a:srgbClr val="FF00FF"/>
                </a:solidFill>
              </a:rPr>
              <a:t>Лирика</a:t>
            </a:r>
            <a:r>
              <a:rPr lang="ru-RU" sz="3900" b="1" dirty="0">
                <a:solidFill>
                  <a:srgbClr val="FF00FF"/>
                </a:solidFill>
              </a:rPr>
              <a:t>:</a:t>
            </a:r>
            <a:r>
              <a:rPr lang="ru-RU" sz="3900" b="1" dirty="0">
                <a:solidFill>
                  <a:srgbClr val="FF0000"/>
                </a:solidFill>
              </a:rPr>
              <a:t> </a:t>
            </a:r>
            <a:endParaRPr lang="ru-RU" sz="39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«</a:t>
            </a:r>
            <a:r>
              <a:rPr lang="ru-RU" sz="3900" b="1" dirty="0">
                <a:solidFill>
                  <a:srgbClr val="002060"/>
                </a:solidFill>
              </a:rPr>
              <a:t>Нет, я не Байрон, я другой...», «Тучи», «Нищий», «Из-под таинственной, холодной полумаски...», «Парус», «Смерть поэта», «Бородино», «Когда волнуется желтеющая нива...», «Пророк», «И скучно и грустно</a:t>
            </a:r>
            <a:r>
              <a:rPr lang="ru-RU" sz="3900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9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«Вопросы, заданные человечеству войной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Слово о полку Игореве»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Л.Н. Толстой «Война и мир»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М.А. Шолохов «Тихий Дон»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В.С. </a:t>
            </a:r>
            <a:r>
              <a:rPr lang="ru-RU" b="1" dirty="0" err="1">
                <a:solidFill>
                  <a:srgbClr val="002060"/>
                </a:solidFill>
              </a:rPr>
              <a:t>Гроссман</a:t>
            </a:r>
            <a:r>
              <a:rPr lang="ru-RU" b="1" dirty="0">
                <a:solidFill>
                  <a:srgbClr val="002060"/>
                </a:solidFill>
              </a:rPr>
              <a:t> «Жизнь и судьба»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М.А. Шолохов «Судьба человека»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В.Л. Кондратьев «Сашка» (человечность, сострадание)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В.В. Быков «Сотников» (предательство)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В.О. Богомолов «Иван» (мужество)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02060"/>
                </a:solidFill>
              </a:rPr>
              <a:t>А.И. Приставкин «Ночевала тучка золотая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40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«Человек и природа в отечественной и мировой литературе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Слово о полку Игореве»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И.С. Тургенев «Записки охотника», «Ася»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А.И. Куприн «Олеся»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М.М. Пришвин «Кладовая солнца»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М.А. Шолохов «Тихий Дон»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В.П. Астафьев «Царь-рыба»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В.Г. Распутин «Прощание с Матёрой»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В.П. Катаев «Белеет парус одинокий»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Ч. Айтматов «Плаха»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02060"/>
                </a:solidFill>
              </a:rPr>
              <a:t>В.М. Шукшин «Заревой дождь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«Спор поколений: вместе и врозь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А.С</a:t>
            </a:r>
            <a:r>
              <a:rPr lang="ru-RU" sz="3600" b="1" dirty="0">
                <a:solidFill>
                  <a:srgbClr val="002060"/>
                </a:solidFill>
              </a:rPr>
              <a:t>. Грибоедов «Горе от ума»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Д.И. Фонвизин «Недоросль»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И.С. Тургенев «Отцы и дети»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Л.Н. Толстой «Война и мир»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А.Н. Островский «Гроза»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А.П. Чехов «Вишневый сад»</a:t>
            </a:r>
          </a:p>
          <a:p>
            <a:pPr marL="0" indent="0" fontAlgn="base">
              <a:buNone/>
            </a:pPr>
            <a:r>
              <a:rPr lang="ru-RU" sz="3600" b="1" dirty="0">
                <a:solidFill>
                  <a:srgbClr val="002060"/>
                </a:solidFill>
              </a:rPr>
              <a:t>В.Г. Распутин «Прощание с Матёрой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0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 «Чем люди живы</a:t>
            </a:r>
            <a:r>
              <a:rPr lang="ru-RU" b="1" dirty="0" smtClean="0">
                <a:solidFill>
                  <a:srgbClr val="C00000"/>
                </a:solidFill>
              </a:rPr>
              <a:t>?»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И.А</a:t>
            </a:r>
            <a:r>
              <a:rPr lang="ru-RU" sz="3600" b="1" dirty="0">
                <a:solidFill>
                  <a:srgbClr val="002060"/>
                </a:solidFill>
              </a:rPr>
              <a:t>. Гончаров «Обломов»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Ф.М. Достоевский «Преступление и наказание»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Л.Н. Толстой «Война и мир»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И.А. Бунин «Господин из Сан-Франциско»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М. Горький «Старуха </a:t>
            </a:r>
            <a:r>
              <a:rPr lang="ru-RU" sz="3600" b="1" dirty="0" err="1">
                <a:solidFill>
                  <a:srgbClr val="002060"/>
                </a:solidFill>
              </a:rPr>
              <a:t>Изергиль</a:t>
            </a:r>
            <a:r>
              <a:rPr lang="ru-RU" sz="3600" b="1" dirty="0">
                <a:solidFill>
                  <a:srgbClr val="002060"/>
                </a:solidFill>
              </a:rPr>
              <a:t>», «На дне».</a:t>
            </a:r>
          </a:p>
          <a:p>
            <a:pPr marL="0" indent="0" fontAlgn="base">
              <a:buNone/>
            </a:pPr>
            <a:r>
              <a:rPr lang="ru-RU" sz="3600" b="1" dirty="0">
                <a:solidFill>
                  <a:srgbClr val="002060"/>
                </a:solidFill>
              </a:rPr>
              <a:t>М.А. Булгаков «Мастер и Маргарита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88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20 ноября – пробное сочинение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10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Руководитель </a:t>
            </a:r>
            <a:r>
              <a:rPr lang="ru-RU" b="1" dirty="0" err="1" smtClean="0">
                <a:solidFill>
                  <a:srgbClr val="C00000"/>
                </a:solidFill>
              </a:rPr>
              <a:t>Рособрнадзора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Кравцов Сергей Сергеевич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434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«Так </a:t>
            </a:r>
            <a:r>
              <a:rPr lang="ru-RU" b="1" dirty="0">
                <a:solidFill>
                  <a:srgbClr val="002060"/>
                </a:solidFill>
              </a:rPr>
              <a:t>как у нас сочинение проводится в таком формате в первый раз,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то </a:t>
            </a:r>
            <a:r>
              <a:rPr lang="ru-RU" b="1" dirty="0">
                <a:solidFill>
                  <a:srgbClr val="002060"/>
                </a:solidFill>
              </a:rPr>
              <a:t>мы специально,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чтобы </a:t>
            </a:r>
            <a:r>
              <a:rPr lang="ru-RU" b="1" dirty="0">
                <a:solidFill>
                  <a:srgbClr val="002060"/>
                </a:solidFill>
              </a:rPr>
              <a:t>отработать технологию организации сочинения,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FF"/>
                </a:solidFill>
              </a:rPr>
              <a:t>20 </a:t>
            </a:r>
            <a:r>
              <a:rPr lang="ru-RU" b="1" dirty="0">
                <a:solidFill>
                  <a:srgbClr val="FF00FF"/>
                </a:solidFill>
              </a:rPr>
              <a:t>ноября </a:t>
            </a:r>
            <a:endParaRPr lang="ru-RU" b="1" dirty="0" smtClean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организуем </a:t>
            </a:r>
            <a:r>
              <a:rPr lang="ru-RU" b="1" dirty="0">
                <a:solidFill>
                  <a:srgbClr val="002060"/>
                </a:solidFill>
              </a:rPr>
              <a:t>апробацию проведения </a:t>
            </a:r>
            <a:r>
              <a:rPr lang="ru-RU" b="1" dirty="0" smtClean="0">
                <a:solidFill>
                  <a:srgbClr val="002060"/>
                </a:solidFill>
              </a:rPr>
              <a:t>сочинения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3924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7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учащимся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FF"/>
                </a:solidFill>
                <a:latin typeface="Arial Black" pitchFamily="34" charset="0"/>
              </a:rPr>
              <a:t>Удачи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FF"/>
                </a:solidFill>
                <a:latin typeface="Arial Black" pitchFamily="34" charset="0"/>
              </a:rPr>
              <a:t>Упорства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FF"/>
                </a:solidFill>
                <a:latin typeface="Arial Black" pitchFamily="34" charset="0"/>
              </a:rPr>
              <a:t>Веры в себя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FF"/>
                </a:solidFill>
                <a:latin typeface="Arial Black" pitchFamily="34" charset="0"/>
              </a:rPr>
              <a:t>И свои знания</a:t>
            </a:r>
            <a:endParaRPr lang="ru-RU" sz="60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Татьяна\Documents\картинки\globus-23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" y="188640"/>
            <a:ext cx="2655379" cy="20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6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КРАСНОСЕЛЬСКАЯ СРЕДНЯЯ ОБЩЕОБРАЗОВАТЕЛЬНАЯ ШКОЛА КРАСНОСЕЛЬСКОГО РАЙОНА КОСТРОМСКОЙ 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ЗА ВНИМАНИЕ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Подготовила Наумова Татьяна Юрьевна, заместитель директора по учебно-воспитательной работе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04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обучающиеся с ограниченными возможностями здоровья и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дети-инвалиды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>изложение</a:t>
            </a:r>
            <a:endParaRPr lang="ru-RU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53894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2054" y="5877272"/>
            <a:ext cx="5206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 9.1. </a:t>
            </a:r>
            <a:r>
              <a:rPr lang="ru-RU" sz="2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проведения </a:t>
            </a:r>
            <a:r>
              <a:rPr lang="ru-RU" sz="2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5226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248472" cy="59766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900" b="1" dirty="0" smtClean="0">
                <a:solidFill>
                  <a:srgbClr val="C00000"/>
                </a:solidFill>
              </a:rPr>
              <a:t>Министр</a:t>
            </a:r>
          </a:p>
          <a:p>
            <a:pPr marL="0" indent="0" algn="ctr">
              <a:buNone/>
            </a:pPr>
            <a:r>
              <a:rPr lang="ru-RU" sz="5900" b="1" dirty="0">
                <a:solidFill>
                  <a:srgbClr val="C00000"/>
                </a:solidFill>
              </a:rPr>
              <a:t>о</a:t>
            </a:r>
            <a:r>
              <a:rPr lang="ru-RU" sz="5900" b="1" dirty="0" smtClean="0">
                <a:solidFill>
                  <a:srgbClr val="C00000"/>
                </a:solidFill>
              </a:rPr>
              <a:t>бразования и науки</a:t>
            </a: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C00000"/>
                </a:solidFill>
              </a:rPr>
              <a:t>Российской Федерации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800" b="1" dirty="0" smtClean="0">
                <a:solidFill>
                  <a:srgbClr val="C00000"/>
                </a:solidFill>
              </a:rPr>
              <a:t>Ливанов</a:t>
            </a:r>
          </a:p>
          <a:p>
            <a:pPr marL="0" indent="0" algn="ctr">
              <a:buNone/>
            </a:pPr>
            <a:r>
              <a:rPr lang="ru-RU" sz="5800" b="1" dirty="0" smtClean="0">
                <a:solidFill>
                  <a:srgbClr val="C00000"/>
                </a:solidFill>
              </a:rPr>
              <a:t>Дмитрий Викторович</a:t>
            </a:r>
            <a:endParaRPr lang="ru-RU" sz="5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3520" y="620688"/>
            <a:ext cx="4068960" cy="58326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«Возврат </a:t>
            </a:r>
            <a:r>
              <a:rPr lang="ru-RU" sz="6700" b="1" dirty="0">
                <a:solidFill>
                  <a:srgbClr val="002060"/>
                </a:solidFill>
              </a:rPr>
              <a:t>сочинения в школы является очень важной инициативой. Мы исходим из того, что выпускник школы должен уметь излагать свои мысли, отстаивать свою позицию на грамотном русском языке </a:t>
            </a:r>
            <a:r>
              <a:rPr lang="ru-RU" sz="6700" b="1" dirty="0" smtClean="0">
                <a:solidFill>
                  <a:srgbClr val="002060"/>
                </a:solidFill>
              </a:rPr>
              <a:t>.»</a:t>
            </a:r>
            <a:endParaRPr lang="ru-RU" sz="67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C:\Users\Татьяна\Documents\картинки\993425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92488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31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5372135"/>
            <a:ext cx="2204303" cy="14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0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826" y="457200"/>
            <a:ext cx="6269773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Направления тем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1. «Недаром </a:t>
            </a:r>
            <a:r>
              <a:rPr lang="ru-RU" b="1" i="1" dirty="0">
                <a:solidFill>
                  <a:srgbClr val="002060"/>
                </a:solidFill>
              </a:rPr>
              <a:t>помнит вся Россия…» (200-летний юбилей М.Ю. Лермонтова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2. Вопросы</a:t>
            </a:r>
            <a:r>
              <a:rPr lang="ru-RU" b="1" i="1" dirty="0">
                <a:solidFill>
                  <a:srgbClr val="002060"/>
                </a:solidFill>
              </a:rPr>
              <a:t>, заданные человечеству войной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3. Человек </a:t>
            </a:r>
            <a:r>
              <a:rPr lang="ru-RU" b="1" i="1" dirty="0">
                <a:solidFill>
                  <a:srgbClr val="002060"/>
                </a:solidFill>
              </a:rPr>
              <a:t>и природа в отечественной и мировой </a:t>
            </a:r>
            <a:r>
              <a:rPr lang="ru-RU" b="1" i="1" dirty="0" smtClean="0">
                <a:solidFill>
                  <a:srgbClr val="002060"/>
                </a:solidFill>
              </a:rPr>
              <a:t>литературе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4. Спор </a:t>
            </a:r>
            <a:r>
              <a:rPr lang="ru-RU" b="1" i="1" dirty="0">
                <a:solidFill>
                  <a:srgbClr val="002060"/>
                </a:solidFill>
              </a:rPr>
              <a:t>поколений: вместе и врозь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5. Чем </a:t>
            </a:r>
            <a:r>
              <a:rPr lang="ru-RU" b="1" i="1" dirty="0">
                <a:solidFill>
                  <a:srgbClr val="002060"/>
                </a:solidFill>
              </a:rPr>
              <a:t>люди живы?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" y="188640"/>
            <a:ext cx="24893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76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Комментарии</a:t>
            </a:r>
          </a:p>
          <a:p>
            <a:pPr marL="0" indent="0" algn="ctr">
              <a:buNone/>
            </a:pPr>
            <a:r>
              <a:rPr lang="ru-RU" sz="6600" b="1" dirty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о тематическим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направлениям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Татьяна\Desktop\1_71fe9a0d7826e6b5ca3b8abe4c4c1f2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" y="188640"/>
            <a:ext cx="24893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58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«Недаром помнит вся Россия…»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200-летний юбилей М.Ю. Лермонтова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Темы сочинений, сформулированные на материале творчества М.Ю. Лермонтова, нацеливают на размышления о своеобразии творчества М.Ю. Лермонтова, особенностях проблематики его произведений, специфике художественной картины мира, характерных чертах </a:t>
            </a:r>
            <a:r>
              <a:rPr lang="ru-RU" sz="3600" b="1" dirty="0" err="1">
                <a:solidFill>
                  <a:srgbClr val="002060"/>
                </a:solidFill>
              </a:rPr>
              <a:t>лермонтовского</a:t>
            </a:r>
            <a:r>
              <a:rPr lang="ru-RU" sz="3600" b="1" dirty="0">
                <a:solidFill>
                  <a:srgbClr val="002060"/>
                </a:solidFill>
              </a:rPr>
              <a:t> героя и т.п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36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H5VRHAXFEW3S-797-112</_dlc_DocId>
    <_dlc_DocIdUrl xmlns="b582dbf1-bcaa-4613-9a4c-8b7010640233">
      <Url>http://www.eduportal44.ru/Krasnoe/Sred/2/_layouts/15/DocIdRedir.aspx?ID=H5VRHAXFEW3S-797-112</Url>
      <Description>H5VRHAXFEW3S-797-112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31F5BA59354947A2A98A8F8491404C" ma:contentTypeVersion="1" ma:contentTypeDescription="Создание документа." ma:contentTypeScope="" ma:versionID="2fa73853ecc96c1082e6657797b66e6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5136E-7953-45BE-83E7-4246F99FF61D}"/>
</file>

<file path=customXml/itemProps2.xml><?xml version="1.0" encoding="utf-8"?>
<ds:datastoreItem xmlns:ds="http://schemas.openxmlformats.org/officeDocument/2006/customXml" ds:itemID="{AEFA4A23-92E4-4DBD-945E-CA6493EC3D28}"/>
</file>

<file path=customXml/itemProps3.xml><?xml version="1.0" encoding="utf-8"?>
<ds:datastoreItem xmlns:ds="http://schemas.openxmlformats.org/officeDocument/2006/customXml" ds:itemID="{D8C61454-0C19-4BC4-AAD2-41156B3FD1E5}"/>
</file>

<file path=customXml/itemProps4.xml><?xml version="1.0" encoding="utf-8"?>
<ds:datastoreItem xmlns:ds="http://schemas.openxmlformats.org/officeDocument/2006/customXml" ds:itemID="{164D26CC-0C61-4FBB-8D67-F2C2A58A02F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1067</TotalTime>
  <Words>1264</Words>
  <Application>Microsoft Office PowerPoint</Application>
  <PresentationFormat>Экран (4:3)</PresentationFormat>
  <Paragraphs>250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МУНИЦИПАЛЬНОЕ ОБЩЕОБРАЗОВАТЕЛЬНОЕ УЧРЕЖДЕНИЕ КРАСНОСЕЛЬСКАЯ СРЕДНЯЯ ОБЩЕОБРАЗОВАТЕЛЬНАЯ ШКОЛА КРАСНОСЕЛЬСКОГО РАЙОНА КОСТРОМСКОЙ ОБЛАСТИ</vt:lpstr>
      <vt:lpstr>Презентация PowerPoint</vt:lpstr>
      <vt:lpstr>Зарегистрировано в Минюсте России  15 августа 2014 г. N 33604 МИНИСТЕРСТВО ОБРАЗОВАНИЯ И НАУКИ  РОССИЙСКОЙ ФЕДЕРАЦИИ</vt:lpstr>
      <vt:lpstr>Итоговое сочинение</vt:lpstr>
      <vt:lpstr>обучающиеся с ограниченными возможностями здоровья и  дети-инвалиды </vt:lpstr>
      <vt:lpstr>Презентация PowerPoint</vt:lpstr>
      <vt:lpstr>Направления тем</vt:lpstr>
      <vt:lpstr>Презентация PowerPoint</vt:lpstr>
      <vt:lpstr>«Недаром помнит вся Россия…»  (200-летний юбилей М.Ю. Лермонтова)</vt:lpstr>
      <vt:lpstr>Вопросы, заданные человечеству войной</vt:lpstr>
      <vt:lpstr>Человек и природа в отечественной и мировой литературе</vt:lpstr>
      <vt:lpstr>Спор поколений: вместе и врозь</vt:lpstr>
      <vt:lpstr>Чем люди живы?</vt:lpstr>
      <vt:lpstr>Презентация PowerPoint</vt:lpstr>
      <vt:lpstr>участники</vt:lpstr>
      <vt:lpstr>Дата и время проведения</vt:lpstr>
      <vt:lpstr>пересдача</vt:lpstr>
      <vt:lpstr>иметь</vt:lpstr>
      <vt:lpstr>Презентация PowerPoint</vt:lpstr>
      <vt:lpstr>Доставка тем</vt:lpstr>
      <vt:lpstr>оргмомент</vt:lpstr>
      <vt:lpstr>Изображать каждую букву и цифру точно копируя из образца</vt:lpstr>
      <vt:lpstr>продолжительность</vt:lpstr>
      <vt:lpstr>Бланк записи</vt:lpstr>
      <vt:lpstr>разрешается</vt:lpstr>
      <vt:lpstr>запрещено</vt:lpstr>
      <vt:lpstr>удаление</vt:lpstr>
      <vt:lpstr>сдать</vt:lpstr>
      <vt:lpstr>Процедура проверки</vt:lpstr>
      <vt:lpstr>Презентация PowerPoint</vt:lpstr>
      <vt:lpstr>Критерии оценивания</vt:lpstr>
      <vt:lpstr>Критерий №1 «Соответствие теме»</vt:lpstr>
      <vt:lpstr>Критерий №2 «Аргументация. Привлечение литературного материала»</vt:lpstr>
      <vt:lpstr>Критерий №3  «Композиция и логика рассуждения»</vt:lpstr>
      <vt:lpstr>Критерий №4  «Качество письменной речи»</vt:lpstr>
      <vt:lpstr>Критерий №5 «Грамотность»</vt:lpstr>
      <vt:lpstr>результат</vt:lpstr>
      <vt:lpstr>результат</vt:lpstr>
      <vt:lpstr>Подготовка на сайте ФИПИ</vt:lpstr>
      <vt:lpstr>Литература по теме  «Недаром помнит вся Россия…»</vt:lpstr>
      <vt:lpstr>«Вопросы, заданные человечеству войной»</vt:lpstr>
      <vt:lpstr>«Человек и природа в отечественной и мировой литературе»</vt:lpstr>
      <vt:lpstr>«Спор поколений: вместе и врозь»</vt:lpstr>
      <vt:lpstr> «Чем люди живы?»</vt:lpstr>
      <vt:lpstr>20 ноября – пробное сочинение</vt:lpstr>
      <vt:lpstr>учащимся</vt:lpstr>
      <vt:lpstr>МУНИЦИПАЛЬНОЕ ОБЩЕОБРАЗОВАТЕЛЬНОЕ УЧРЕЖДЕНИЕ КРАСНОСЕЛЬСКАЯ СРЕДНЯЯ ОБЩЕОБРАЗОВАТЕЛЬНАЯ ШКОЛА КРАСНОСЕЛЬСКОГО РАЙОНА КОСТРОМСКОЙ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КРАСНОСЕЛЬСКАЯ СРЕДНЯЯ ОБЩЕОБРАЗОВАТЕЛЬНАЯ ШКОЛА КРАСНОСЕЛЬСКОГО РАЙОНА КОСТРОМСКОЙ ОБЛАСТИ</dc:title>
  <dc:creator>Татьяна</dc:creator>
  <cp:lastModifiedBy>Татьяна</cp:lastModifiedBy>
  <cp:revision>62</cp:revision>
  <dcterms:created xsi:type="dcterms:W3CDTF">2014-11-08T12:26:06Z</dcterms:created>
  <dcterms:modified xsi:type="dcterms:W3CDTF">2014-11-16T10:18:16Z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8ca413cb-f2f0-478a-9c25-bcca7199ad7c</vt:lpwstr>
  </property>
  <property fmtid="{D5CDD505-2E9C-101B-9397-08002B2CF9AE}" pid="3" name="ContentTypeId">
    <vt:lpwstr>0x010100BB31F5BA59354947A2A98A8F8491404C</vt:lpwstr>
  </property>
</Properties>
</file>