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8809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572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36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071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235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838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71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62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387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t>11/27/2014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08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11/27/2014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163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11/27/2014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50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"/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"/><Relationship Id="rId2" Type="http://schemas.openxmlformats.org/officeDocument/2006/relationships/image" Target="../media/image3.T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T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"/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"/><Relationship Id="rId2" Type="http://schemas.openxmlformats.org/officeDocument/2006/relationships/image" Target="../media/image6.T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IF"/><Relationship Id="rId2" Type="http://schemas.openxmlformats.org/officeDocument/2006/relationships/image" Target="../media/image9.T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Правила заполнения бланков сочинения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6294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344" y="183805"/>
            <a:ext cx="10058400" cy="1450757"/>
          </a:xfrm>
        </p:spPr>
        <p:txBody>
          <a:bodyPr/>
          <a:lstStyle/>
          <a:p>
            <a:r>
              <a:rPr lang="ru-RU" dirty="0" smtClean="0"/>
              <a:t>Строго соблюдать последовательность бланков при упаковке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Бланк регистрации</a:t>
            </a:r>
          </a:p>
          <a:p>
            <a:r>
              <a:rPr lang="ru-RU" dirty="0" smtClean="0"/>
              <a:t>2) Бланк работы Лист №1</a:t>
            </a:r>
          </a:p>
          <a:p>
            <a:r>
              <a:rPr lang="ru-RU" dirty="0" smtClean="0"/>
              <a:t>3) </a:t>
            </a:r>
            <a:r>
              <a:rPr lang="ru-RU" dirty="0"/>
              <a:t>Бланк работы Лист </a:t>
            </a:r>
            <a:r>
              <a:rPr lang="ru-RU" dirty="0" smtClean="0"/>
              <a:t>№2</a:t>
            </a:r>
          </a:p>
          <a:p>
            <a:r>
              <a:rPr lang="ru-RU" dirty="0" smtClean="0"/>
              <a:t>И т.д.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556" y="2038202"/>
            <a:ext cx="2638178" cy="37269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894" y="2147070"/>
            <a:ext cx="2699300" cy="3805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5354" y="2255938"/>
            <a:ext cx="2701637" cy="3805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464636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7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81087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На бланке регистрации указывается количество бланков ЗАПИСИ, передаваемых на сканирование</a:t>
            </a:r>
            <a:endParaRPr lang="ru-RU" sz="36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348" y="1936399"/>
            <a:ext cx="2855757" cy="4022725"/>
          </a:xfrm>
        </p:spPr>
      </p:pic>
      <p:sp>
        <p:nvSpPr>
          <p:cNvPr id="4" name="TextBox 3"/>
          <p:cNvSpPr txBox="1"/>
          <p:nvPr/>
        </p:nvSpPr>
        <p:spPr>
          <a:xfrm>
            <a:off x="1425385" y="6185527"/>
            <a:ext cx="9402189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Не присчитывайте рег. Бланки в общее количество бланков!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3728" y="1936399"/>
            <a:ext cx="2847109" cy="401401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3769" y="1929436"/>
            <a:ext cx="2843805" cy="4017476"/>
          </a:xfrm>
          <a:prstGeom prst="rect">
            <a:avLst/>
          </a:prstGeom>
        </p:spPr>
      </p:pic>
      <p:sp>
        <p:nvSpPr>
          <p:cNvPr id="8" name="Правая фигурная скобка 7"/>
          <p:cNvSpPr/>
          <p:nvPr/>
        </p:nvSpPr>
        <p:spPr>
          <a:xfrm rot="16200000">
            <a:off x="7684395" y="-1238783"/>
            <a:ext cx="342512" cy="5943847"/>
          </a:xfrm>
          <a:prstGeom prst="rightBrac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04808" y="11925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2</a:t>
            </a:r>
            <a:endParaRPr lang="ru-RU" dirty="0">
              <a:solidFill>
                <a:srgbClr val="00B050"/>
              </a:solidFill>
            </a:endParaRPr>
          </a:p>
        </p:txBody>
      </p:sp>
      <p:cxnSp>
        <p:nvCxnSpPr>
          <p:cNvPr id="11" name="Прямая со стрелкой 10"/>
          <p:cNvCxnSpPr>
            <a:stCxn id="9" idx="1"/>
          </p:cNvCxnSpPr>
          <p:nvPr/>
        </p:nvCxnSpPr>
        <p:spPr>
          <a:xfrm flipH="1">
            <a:off x="2628900" y="1377218"/>
            <a:ext cx="5075908" cy="1293246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91503" y="25251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2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42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7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95388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Все</a:t>
            </a:r>
            <a:r>
              <a:rPr lang="ru-RU" sz="4000" dirty="0" smtClean="0"/>
              <a:t> поля на </a:t>
            </a:r>
            <a:r>
              <a:rPr lang="ru-RU" sz="4000" b="1" dirty="0" smtClean="0"/>
              <a:t>всех</a:t>
            </a:r>
            <a:r>
              <a:rPr lang="ru-RU" sz="4000" dirty="0" smtClean="0"/>
              <a:t> передаваемых на обработку бланках должны быть заполнены</a:t>
            </a:r>
            <a:endParaRPr lang="ru-RU" sz="4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771" y="2373085"/>
            <a:ext cx="5569757" cy="7171899"/>
          </a:xfrm>
        </p:spPr>
      </p:pic>
      <p:sp>
        <p:nvSpPr>
          <p:cNvPr id="5" name="TextBox 4"/>
          <p:cNvSpPr txBox="1"/>
          <p:nvPr/>
        </p:nvSpPr>
        <p:spPr>
          <a:xfrm>
            <a:off x="1442905" y="1726754"/>
            <a:ext cx="31629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sym typeface="Wingdings 2" panose="05020102010507070707" pitchFamily="18" charset="2"/>
              </a:rPr>
              <a:t></a:t>
            </a:r>
            <a:r>
              <a:rPr lang="ru-RU" sz="3600" dirty="0" smtClean="0">
                <a:solidFill>
                  <a:srgbClr val="FF0000"/>
                </a:solidFill>
              </a:rPr>
              <a:t>Некорректно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119843" y="3238497"/>
            <a:ext cx="506870" cy="24765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119843" y="3173577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???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373" y="2373085"/>
            <a:ext cx="5669477" cy="730693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230376" y="1665198"/>
            <a:ext cx="283430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00B050"/>
                </a:solidFill>
                <a:sym typeface="Webdings" panose="05030102010509060703" pitchFamily="18" charset="2"/>
              </a:rPr>
              <a:t></a:t>
            </a:r>
            <a:r>
              <a:rPr lang="ru-RU" sz="3600" dirty="0" smtClean="0">
                <a:solidFill>
                  <a:srgbClr val="00B050"/>
                </a:solidFill>
              </a:rPr>
              <a:t>Корректно</a:t>
            </a:r>
            <a:endParaRPr lang="ru-RU" sz="3600" dirty="0">
              <a:solidFill>
                <a:srgbClr val="00B05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88286" y="2982683"/>
            <a:ext cx="475943" cy="255814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331061" y="2982683"/>
            <a:ext cx="1326539" cy="255814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19485" y="2983175"/>
            <a:ext cx="475943" cy="255814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536704" y="2982683"/>
            <a:ext cx="475943" cy="255814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157492" y="2982683"/>
            <a:ext cx="1231750" cy="255814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9562442" y="2982683"/>
            <a:ext cx="475943" cy="255814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1007536" y="3230336"/>
            <a:ext cx="475943" cy="255814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736177" y="6129884"/>
            <a:ext cx="10541988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Не передавайте на сканирование бланки с незаполненной шапкой!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889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7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 доп. Бланк обязательно переносится № с основного бланка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259" y="1737360"/>
            <a:ext cx="3203552" cy="442395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67" y="1737360"/>
            <a:ext cx="3202491" cy="4423954"/>
          </a:xfrm>
          <a:prstGeom prst="rect">
            <a:avLst/>
          </a:prstGeom>
        </p:spPr>
      </p:pic>
      <p:cxnSp>
        <p:nvCxnSpPr>
          <p:cNvPr id="7" name="Прямая со стрелкой 6"/>
          <p:cNvCxnSpPr/>
          <p:nvPr/>
        </p:nvCxnSpPr>
        <p:spPr>
          <a:xfrm>
            <a:off x="4974771" y="2438400"/>
            <a:ext cx="3875315" cy="10886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8491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Проставление оценок по ВСЕМ критериям обязательно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841"/>
          <a:stretch/>
        </p:blipFill>
        <p:spPr>
          <a:xfrm>
            <a:off x="2498098" y="2079172"/>
            <a:ext cx="7256763" cy="3114902"/>
          </a:xfrm>
        </p:spPr>
      </p:pic>
      <p:sp>
        <p:nvSpPr>
          <p:cNvPr id="5" name="Скругленный прямоугольник 4"/>
          <p:cNvSpPr/>
          <p:nvPr/>
        </p:nvSpPr>
        <p:spPr>
          <a:xfrm>
            <a:off x="4996543" y="2929051"/>
            <a:ext cx="2481943" cy="707572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95057" y="4125686"/>
            <a:ext cx="2612572" cy="360816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675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поле «Место проведения» вписывается КОД школы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63" t="271" r="763" b="74997"/>
          <a:stretch/>
        </p:blipFill>
        <p:spPr>
          <a:xfrm>
            <a:off x="465142" y="2608264"/>
            <a:ext cx="5256541" cy="1833108"/>
          </a:xfrm>
        </p:spPr>
      </p:pic>
      <p:sp>
        <p:nvSpPr>
          <p:cNvPr id="5" name="TextBox 4"/>
          <p:cNvSpPr txBox="1"/>
          <p:nvPr/>
        </p:nvSpPr>
        <p:spPr>
          <a:xfrm>
            <a:off x="1511953" y="1849646"/>
            <a:ext cx="31629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sym typeface="Wingdings 2" panose="05020102010507070707" pitchFamily="18" charset="2"/>
              </a:rPr>
              <a:t></a:t>
            </a:r>
            <a:r>
              <a:rPr lang="ru-RU" sz="3600" dirty="0" smtClean="0">
                <a:solidFill>
                  <a:srgbClr val="FF0000"/>
                </a:solidFill>
              </a:rPr>
              <a:t>Некорректно</a:t>
            </a:r>
            <a:endParaRPr lang="ru-RU" sz="3600" dirty="0">
              <a:solidFill>
                <a:srgbClr val="FF0000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093411" y="3524818"/>
            <a:ext cx="912532" cy="1436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3189514" y="3524818"/>
            <a:ext cx="762000" cy="18721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492"/>
          <a:stretch/>
        </p:blipFill>
        <p:spPr>
          <a:xfrm>
            <a:off x="6126480" y="2608264"/>
            <a:ext cx="5068268" cy="1817914"/>
          </a:xfrm>
          <a:prstGeom prst="rect">
            <a:avLst/>
          </a:prstGeom>
        </p:spPr>
      </p:pic>
      <p:sp>
        <p:nvSpPr>
          <p:cNvPr id="11" name="Скругленный прямоугольник 10"/>
          <p:cNvSpPr/>
          <p:nvPr/>
        </p:nvSpPr>
        <p:spPr>
          <a:xfrm>
            <a:off x="8523514" y="3429000"/>
            <a:ext cx="805543" cy="189423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243463" y="1800509"/>
            <a:ext cx="283430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00B050"/>
                </a:solidFill>
                <a:sym typeface="Webdings" panose="05030102010509060703" pitchFamily="18" charset="2"/>
              </a:rPr>
              <a:t></a:t>
            </a:r>
            <a:r>
              <a:rPr lang="ru-RU" sz="3600" dirty="0" smtClean="0">
                <a:solidFill>
                  <a:srgbClr val="00B050"/>
                </a:solidFill>
              </a:rPr>
              <a:t>Корректно</a:t>
            </a:r>
            <a:endParaRPr lang="ru-RU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024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82dbf1-bcaa-4613-9a4c-8b7010640233">H5VRHAXFEW3S-797-115</_dlc_DocId>
    <_dlc_DocIdUrl xmlns="b582dbf1-bcaa-4613-9a4c-8b7010640233">
      <Url>http://www.eduportal44.ru/Krasnoe/Sred/2/_layouts/15/DocIdRedir.aspx?ID=H5VRHAXFEW3S-797-115</Url>
      <Description>H5VRHAXFEW3S-797-115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B31F5BA59354947A2A98A8F8491404C" ma:contentTypeVersion="1" ma:contentTypeDescription="Создание документа." ma:contentTypeScope="" ma:versionID="2fa73853ecc96c1082e6657797b66e68">
  <xsd:schema xmlns:xsd="http://www.w3.org/2001/XMLSchema" xmlns:xs="http://www.w3.org/2001/XMLSchema" xmlns:p="http://schemas.microsoft.com/office/2006/metadata/properties" xmlns:ns2="b582dbf1-bcaa-4613-9a4c-8b7010640233" targetNamespace="http://schemas.microsoft.com/office/2006/metadata/properties" ma:root="true" ma:fieldsID="f776690c5d533c7015e705064819a422" ns2:_="">
    <xsd:import namespace="b582dbf1-bcaa-4613-9a4c-8b701064023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2dbf1-bcaa-4613-9a4c-8b701064023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B9A75FE-19A2-452E-A40A-05F53DAABB55}"/>
</file>

<file path=customXml/itemProps2.xml><?xml version="1.0" encoding="utf-8"?>
<ds:datastoreItem xmlns:ds="http://schemas.openxmlformats.org/officeDocument/2006/customXml" ds:itemID="{F7BC73CB-AF3E-48C4-B497-91FEB41E671A}"/>
</file>

<file path=customXml/itemProps3.xml><?xml version="1.0" encoding="utf-8"?>
<ds:datastoreItem xmlns:ds="http://schemas.openxmlformats.org/officeDocument/2006/customXml" ds:itemID="{D9F5B4E5-9401-4AAD-AC23-C9DF2087727C}"/>
</file>

<file path=customXml/itemProps4.xml><?xml version="1.0" encoding="utf-8"?>
<ds:datastoreItem xmlns:ds="http://schemas.openxmlformats.org/officeDocument/2006/customXml" ds:itemID="{16E0007F-2D9E-4CDC-902A-AD8AFB238D33}"/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1252</TotalTime>
  <Words>108</Words>
  <Application>Microsoft Office PowerPoint</Application>
  <PresentationFormat>Широкоэкранный</PresentationFormat>
  <Paragraphs>20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Calibri</vt:lpstr>
      <vt:lpstr>Calibri Light</vt:lpstr>
      <vt:lpstr>Webdings</vt:lpstr>
      <vt:lpstr>Wingdings 2</vt:lpstr>
      <vt:lpstr>Ретро</vt:lpstr>
      <vt:lpstr>Правила заполнения бланков сочинения</vt:lpstr>
      <vt:lpstr>Строго соблюдать последовательность бланков при упаковке</vt:lpstr>
      <vt:lpstr>На бланке регистрации указывается количество бланков ЗАПИСИ, передаваемых на сканирование</vt:lpstr>
      <vt:lpstr>Все поля на всех передаваемых на обработку бланках должны быть заполнены</vt:lpstr>
      <vt:lpstr>На доп. Бланк обязательно переносится № с основного бланка</vt:lpstr>
      <vt:lpstr>Проставление оценок по ВСЕМ критериям обязательно</vt:lpstr>
      <vt:lpstr>В поле «Место проведения» вписывается КОД школы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Администратор</cp:lastModifiedBy>
  <cp:revision>12</cp:revision>
  <dcterms:created xsi:type="dcterms:W3CDTF">2014-11-27T10:34:26Z</dcterms:created>
  <dcterms:modified xsi:type="dcterms:W3CDTF">2014-11-28T07:27:08Z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0x010100BB31F5BA59354947A2A98A8F8491404C</vt:lpwstr>
  </property>
  <property fmtid="{D5CDD505-2E9C-101B-9397-08002B2CF9AE}" pid="3" name="_dlc_DocIdItemGuid">
    <vt:lpwstr>4be6f4c2-5f77-4e64-9f13-928ea53203c9</vt:lpwstr>
  </property>
</Properties>
</file>