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2"/>
  </p:sldMasterIdLst>
  <p:notesMasterIdLst>
    <p:notesMasterId r:id="rId27"/>
  </p:notesMasterIdLst>
  <p:sldIdLst>
    <p:sldId id="256" r:id="rId3"/>
    <p:sldId id="257" r:id="rId4"/>
    <p:sldId id="259" r:id="rId5"/>
    <p:sldId id="258" r:id="rId6"/>
    <p:sldId id="260" r:id="rId7"/>
    <p:sldId id="273" r:id="rId8"/>
    <p:sldId id="274" r:id="rId9"/>
    <p:sldId id="275" r:id="rId10"/>
    <p:sldId id="276" r:id="rId11"/>
    <p:sldId id="262" r:id="rId12"/>
    <p:sldId id="277" r:id="rId13"/>
    <p:sldId id="278" r:id="rId14"/>
    <p:sldId id="264" r:id="rId15"/>
    <p:sldId id="265" r:id="rId16"/>
    <p:sldId id="266" r:id="rId17"/>
    <p:sldId id="279" r:id="rId18"/>
    <p:sldId id="280" r:id="rId19"/>
    <p:sldId id="281" r:id="rId20"/>
    <p:sldId id="267" r:id="rId21"/>
    <p:sldId id="268" r:id="rId22"/>
    <p:sldId id="282" r:id="rId23"/>
    <p:sldId id="271" r:id="rId24"/>
    <p:sldId id="283" r:id="rId25"/>
    <p:sldId id="27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006600"/>
    <a:srgbClr val="99FF99"/>
    <a:srgbClr val="14436A"/>
    <a:srgbClr val="008000"/>
    <a:srgbClr val="164770"/>
    <a:srgbClr val="00CC00"/>
    <a:srgbClr val="245A4D"/>
    <a:srgbClr val="D60093"/>
    <a:srgbClr val="094E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56" autoAdjust="0"/>
    <p:restoredTop sz="94660"/>
  </p:normalViewPr>
  <p:slideViewPr>
    <p:cSldViewPr showGuides="1">
      <p:cViewPr varScale="1">
        <p:scale>
          <a:sx n="105" d="100"/>
          <a:sy n="105" d="100"/>
        </p:scale>
        <p:origin x="-96" y="-78"/>
      </p:cViewPr>
      <p:guideLst>
        <p:guide orient="horz" pos="4319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ustomXml" Target="../customXml/item4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ustomXml" Target="../customXml/item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74AC81-2FC8-4081-97DF-3FA26CAAD240}" type="datetimeFigureOut">
              <a:rPr lang="ru-RU" smtClean="0"/>
              <a:pPr/>
              <a:t>28.01.2014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76A1C-D914-40F1-96FE-D8741CE049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86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76A1C-D914-40F1-96FE-D8741CE049C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76A1C-D914-40F1-96FE-D8741CE049C6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629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13621-88B8-4EF6-A7EC-28D1D61DFBC4}" type="datetimeFigureOut">
              <a:rPr lang="ru-RU" smtClean="0"/>
              <a:pPr/>
              <a:t>28.01.2014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13621-88B8-4EF6-A7EC-28D1D61DFBC4}" type="datetimeFigureOut">
              <a:rPr lang="ru-RU" smtClean="0"/>
              <a:pPr/>
              <a:t>28.01.2014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13621-88B8-4EF6-A7EC-28D1D61DFBC4}" type="datetimeFigureOut">
              <a:rPr lang="ru-RU" smtClean="0"/>
              <a:pPr/>
              <a:t>28.01.2014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13621-88B8-4EF6-A7EC-28D1D61DFBC4}" type="datetimeFigureOut">
              <a:rPr lang="ru-RU" smtClean="0"/>
              <a:pPr/>
              <a:t>28.01.2014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13621-88B8-4EF6-A7EC-28D1D61DFBC4}" type="datetimeFigureOut">
              <a:rPr lang="ru-RU" smtClean="0"/>
              <a:pPr/>
              <a:t>28.01.2014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13621-88B8-4EF6-A7EC-28D1D61DFBC4}" type="datetimeFigureOut">
              <a:rPr lang="ru-RU" smtClean="0"/>
              <a:pPr/>
              <a:t>28.01.2014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13621-88B8-4EF6-A7EC-28D1D61DFBC4}" type="datetimeFigureOut">
              <a:rPr lang="ru-RU" smtClean="0"/>
              <a:pPr/>
              <a:t>28.01.2014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13621-88B8-4EF6-A7EC-28D1D61DFBC4}" type="datetimeFigureOut">
              <a:rPr lang="ru-RU" smtClean="0"/>
              <a:pPr/>
              <a:t>28.01.2014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13621-88B8-4EF6-A7EC-28D1D61DFBC4}" type="datetimeFigureOut">
              <a:rPr lang="ru-RU" smtClean="0"/>
              <a:pPr/>
              <a:t>28.01.2014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13621-88B8-4EF6-A7EC-28D1D61DFBC4}" type="datetimeFigureOut">
              <a:rPr lang="ru-RU" smtClean="0"/>
              <a:pPr/>
              <a:t>28.01.2014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13621-88B8-4EF6-A7EC-28D1D61DFBC4}" type="datetimeFigureOut">
              <a:rPr lang="ru-RU" smtClean="0"/>
              <a:pPr/>
              <a:t>28.01.2014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8CE13621-88B8-4EF6-A7EC-28D1D61DFBC4}" type="datetimeFigureOut">
              <a:rPr lang="ru-RU" smtClean="0"/>
              <a:pPr/>
              <a:t>28.01.2014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FD5C216-A482-4BD0-BE79-285EFF16279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microsoft.com/office/2007/relationships/hdphoto" Target="../media/hdphoto1.wdp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mycologie.catalogne.free.fr/lichens.htm" TargetMode="External"/><Relationship Id="rId3" Type="http://schemas.openxmlformats.org/officeDocument/2006/relationships/hyperlink" Target="http://karshi.gooboards.com/t69-topic" TargetMode="External"/><Relationship Id="rId7" Type="http://schemas.openxmlformats.org/officeDocument/2006/relationships/hyperlink" Target="http://tourism.uni-dubna.ru/pohod/khibiny/foto2/page_09.htm" TargetMode="External"/><Relationship Id="rId12" Type="http://schemas.openxmlformats.org/officeDocument/2006/relationships/hyperlink" Target="/4417/106396386.5d/0_7e775_172b84b6_XL&amp;rpt=simage" TargetMode="External"/><Relationship Id="rId2" Type="http://schemas.openxmlformats.org/officeDocument/2006/relationships/hyperlink" Target="http://office.microsoft.com/ru-ru/ctndirectdownload.aspx?AssetID=TC010362654&amp;Application=PP&amp;Version=11&amp;Result=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vvv.ru/engphotos/picture.php3?id=13744,page=2" TargetMode="External"/><Relationship Id="rId11" Type="http://schemas.openxmlformats.org/officeDocument/2006/relationships/hyperlink" Target="http://images.yandex.ru/yandsearch?p=19&amp;text=%D0%BA%D0%B0%D1%80%D1%82%D0%B8%D0%BD%D0%BA%D0%B8%20%D1%84%D0%BE%D1%82%D0%BE%20%D0%BB%D0%B8%D1%88%D0%B0%D0%B9%D0%BD%D0%B8%D0%BA%D0%BE%D0%B2%20%D0%BB%D0%B5%D0%BA%D0%B0%D0%BD%D0%BE%D1%80%D0%B0&amp;img_url=img-fotki.yandex.ru/get/4417/106396386.5d/0_7e775_172b84b6_XL&amp;rpt=simage" TargetMode="External"/><Relationship Id="rId5" Type="http://schemas.openxmlformats.org/officeDocument/2006/relationships/hyperlink" Target="http://biolicey2vrn.ucoz.ru/index/lishajniki/0-26" TargetMode="External"/><Relationship Id="rId10" Type="http://schemas.openxmlformats.org/officeDocument/2006/relationships/hyperlink" Target="_url=img-fotki.yandex.ru/get/5313/106396386.61/0_813a4_a7fc8b68_XL&amp;rpt=simage" TargetMode="External"/><Relationship Id="rId4" Type="http://schemas.openxmlformats.org/officeDocument/2006/relationships/hyperlink" Target="http://fotki.yandex.ru/users/osem07/view/306940/?page=0" TargetMode="External"/><Relationship Id="rId9" Type="http://schemas.openxmlformats.org/officeDocument/2006/relationships/hyperlink" Target="http://images.yandex.ru/yandsearch?p=65&amp;text=%D0%BA%D0%B0%D1%80%D1%82%D0%B8%D0%BD%D0%BA%D0%B8%20%D1%84%D0%BE%D1%82%D0%BE%20%D0%BB%D0%B8%D1%88%D0%B0%D0%B9%D0%BD%D0%B8%D0%BA%D0%BE%D0%B2%20%D0%BF%D0%B5%D0%BB%D1%8C%D1%82%D0%B8%D0%B3%D0%B5%D1%80%D0%B0&amp;img_url=img-fotki.yandex.ru/get/5313/106396386.61/0_813a4_a7fc8b68_XL&amp;rpt=simag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emf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hyperlink" Target="lishajniki-stroenie.wmv" TargetMode="External"/><Relationship Id="rId5" Type="http://schemas.microsoft.com/office/2007/relationships/hdphoto" Target="../media/hdphoto3.wdp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2791842"/>
            <a:ext cx="8280920" cy="186129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8000"/>
                </a:solidFill>
              </a:rPr>
              <a:t>Урок –путешествие на тему: «Лишайники»</a:t>
            </a:r>
            <a:endParaRPr lang="ru-RU" b="1" dirty="0">
              <a:solidFill>
                <a:srgbClr val="008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20072" y="5105400"/>
            <a:ext cx="3672408" cy="1203920"/>
          </a:xfrm>
        </p:spPr>
        <p:txBody>
          <a:bodyPr>
            <a:normAutofit/>
          </a:bodyPr>
          <a:lstStyle/>
          <a:p>
            <a:pPr algn="r"/>
            <a:r>
              <a:rPr lang="ru-RU" b="1" dirty="0">
                <a:solidFill>
                  <a:srgbClr val="164770"/>
                </a:solidFill>
              </a:rPr>
              <a:t>у</a:t>
            </a:r>
            <a:r>
              <a:rPr lang="ru-RU" b="1" dirty="0" smtClean="0">
                <a:solidFill>
                  <a:srgbClr val="164770"/>
                </a:solidFill>
              </a:rPr>
              <a:t>читель биологии</a:t>
            </a:r>
          </a:p>
          <a:p>
            <a:pPr algn="r"/>
            <a:r>
              <a:rPr lang="ru-RU" b="1" dirty="0" smtClean="0">
                <a:solidFill>
                  <a:srgbClr val="164770"/>
                </a:solidFill>
              </a:rPr>
              <a:t>Христова Л.С.</a:t>
            </a:r>
          </a:p>
        </p:txBody>
      </p:sp>
      <p:pic>
        <p:nvPicPr>
          <p:cNvPr id="1026" name="Picture 2" descr="http://im6-tub-ru.yandex.net/i?id=71131045-44-72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41168"/>
            <a:ext cx="1905000" cy="142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im6-tub-ru.yandex.net/i?id=361543741-59-72&amp;n=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041340"/>
            <a:ext cx="2266950" cy="1772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0-tub-ru.yandex.net/i?id=264765650-44-72&amp;n=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041340"/>
            <a:ext cx="2808312" cy="1772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5-tub-ru.yandex.net/i?id=166833151-47-72&amp;n=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013176"/>
            <a:ext cx="2105025" cy="142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m4-tub-ru.yandex.net/i?id=537014217-20-72&amp;n=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20" y="5045389"/>
            <a:ext cx="1905000" cy="142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botanichka.ru/wp-content/uploads/2010/08/Lichenes2-520x468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t="15774" r="3533" b="7419"/>
          <a:stretch/>
        </p:blipFill>
        <p:spPr bwMode="auto">
          <a:xfrm>
            <a:off x="539552" y="908720"/>
            <a:ext cx="2453490" cy="1883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klub-drug.ru/wp-content/uploads/2011/04/107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933056"/>
            <a:ext cx="952500" cy="1238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chemeClr val="accent3">
                <a:lumMod val="75000"/>
              </a:schemeClr>
            </a:gs>
            <a:gs pos="9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2016224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dirty="0">
                <a:solidFill>
                  <a:srgbClr val="164770"/>
                </a:solidFill>
              </a:rPr>
              <a:t>Лишайники- это симбиотические организмы, состоящие из автотрофных водорослей и гетеротрофных гифов </a:t>
            </a:r>
            <a:r>
              <a:rPr lang="ru-RU" sz="3600" b="1" dirty="0" smtClean="0">
                <a:solidFill>
                  <a:srgbClr val="164770"/>
                </a:solidFill>
              </a:rPr>
              <a:t>гриба</a:t>
            </a:r>
            <a:r>
              <a:rPr lang="ru-RU" sz="2200" dirty="0"/>
              <a:t/>
            </a:r>
            <a:br>
              <a:rPr lang="ru-RU" sz="2200" dirty="0"/>
            </a:br>
            <a:endParaRPr lang="ru-RU" sz="2200" dirty="0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3131840" y="2564904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" b="8668"/>
          <a:stretch/>
        </p:blipFill>
        <p:spPr bwMode="auto">
          <a:xfrm>
            <a:off x="4788024" y="3501008"/>
            <a:ext cx="4259957" cy="2686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 t="4551" r="1740"/>
          <a:stretch/>
        </p:blipFill>
        <p:spPr bwMode="auto">
          <a:xfrm>
            <a:off x="179512" y="2564903"/>
            <a:ext cx="4516017" cy="3020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660033"/>
                </a:solidFill>
              </a:rPr>
              <a:t>Размножение лишайников</a:t>
            </a:r>
            <a:endParaRPr lang="ru-RU" b="1" dirty="0">
              <a:solidFill>
                <a:srgbClr val="660033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5220072" y="2420888"/>
            <a:ext cx="3600400" cy="43204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/>
              <a:t>Как целостный организм, лишайник размножается </a:t>
            </a:r>
            <a:r>
              <a:rPr lang="ru-RU" b="1" dirty="0" smtClean="0"/>
              <a:t>вегета-тивно</a:t>
            </a:r>
            <a:r>
              <a:rPr lang="ru-RU" b="1" dirty="0"/>
              <a:t>, т.е. кусочками слоевища или особыми шаровидными </a:t>
            </a:r>
            <a:r>
              <a:rPr lang="ru-RU" b="1" dirty="0" smtClean="0"/>
              <a:t>образова-ниями - </a:t>
            </a:r>
            <a:r>
              <a:rPr lang="ru-RU" b="1" dirty="0" smtClean="0">
                <a:solidFill>
                  <a:srgbClr val="C00000"/>
                </a:solidFill>
              </a:rPr>
              <a:t>соредиями</a:t>
            </a:r>
            <a:r>
              <a:rPr lang="ru-RU" b="1" dirty="0" smtClean="0"/>
              <a:t>, </a:t>
            </a:r>
            <a:r>
              <a:rPr lang="ru-RU" b="1" dirty="0"/>
              <a:t>в которых среди нитей гриба размещены клетки водорослей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4"/>
          <a:stretch/>
        </p:blipFill>
        <p:spPr bwMode="auto">
          <a:xfrm>
            <a:off x="179512" y="2348880"/>
            <a:ext cx="5040560" cy="396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990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46669">
              <a:srgbClr val="97DAFF"/>
            </a:gs>
            <a:gs pos="71000">
              <a:schemeClr val="accent3"/>
            </a:gs>
            <a:gs pos="93000">
              <a:srgbClr val="ABDFFF"/>
            </a:gs>
            <a:gs pos="9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1340768"/>
            <a:ext cx="8784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u="sng" dirty="0" smtClean="0">
                <a:solidFill>
                  <a:srgbClr val="006600"/>
                </a:solidFill>
              </a:rPr>
              <a:t>Классификация лишайников по типу слоевища</a:t>
            </a:r>
            <a:endParaRPr lang="ru-RU" sz="3200" b="1" u="sng" dirty="0">
              <a:solidFill>
                <a:srgbClr val="0066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27509" y="2782171"/>
            <a:ext cx="2088232" cy="136815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14436A"/>
                </a:solidFill>
              </a:rPr>
              <a:t>Накипные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56176" y="2806739"/>
            <a:ext cx="2088232" cy="136815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14436A"/>
                </a:solidFill>
              </a:rPr>
              <a:t>Кустистые</a:t>
            </a:r>
            <a:endParaRPr lang="ru-RU" sz="2400" b="1" dirty="0">
              <a:solidFill>
                <a:srgbClr val="14436A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19872" y="2811101"/>
            <a:ext cx="2088232" cy="136815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14436A"/>
                </a:solidFill>
              </a:rPr>
              <a:t>Листоватые</a:t>
            </a:r>
            <a:endParaRPr lang="ru-RU" sz="2400" b="1" dirty="0">
              <a:solidFill>
                <a:srgbClr val="14436A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6285892" y="1834841"/>
            <a:ext cx="914400" cy="914400"/>
          </a:xfrm>
          <a:prstGeom prst="straightConnector1">
            <a:avLst/>
          </a:prstGeom>
          <a:ln w="1905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1655676" y="1834841"/>
            <a:ext cx="1044116" cy="914400"/>
          </a:xfrm>
          <a:prstGeom prst="straightConnector1">
            <a:avLst/>
          </a:prstGeom>
          <a:ln w="190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355976" y="1834841"/>
            <a:ext cx="0" cy="946087"/>
          </a:xfrm>
          <a:prstGeom prst="straightConnector1">
            <a:avLst/>
          </a:prstGeom>
          <a:ln w="1905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76" y="4437112"/>
            <a:ext cx="2286000" cy="142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437112"/>
            <a:ext cx="2181225" cy="142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748" y="4437112"/>
            <a:ext cx="1905000" cy="142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27509" y="836712"/>
            <a:ext cx="81929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Станция «</a:t>
            </a:r>
            <a:r>
              <a:rPr lang="ru-RU" sz="3200" b="1" dirty="0" smtClean="0">
                <a:solidFill>
                  <a:srgbClr val="C00000"/>
                </a:solidFill>
              </a:rPr>
              <a:t>Исследовательская</a:t>
            </a:r>
            <a:r>
              <a:rPr lang="ru-RU" sz="3200" dirty="0">
                <a:solidFill>
                  <a:srgbClr val="C00000"/>
                </a:solidFill>
              </a:rPr>
              <a:t>»</a:t>
            </a:r>
          </a:p>
        </p:txBody>
      </p:sp>
      <p:pic>
        <p:nvPicPr>
          <p:cNvPr id="5122" name="Picture 2" descr="http://animo2.ucoz.ru/_ph/56/1/928689238.jp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486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24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dirty="0" smtClean="0"/>
              <a:t>Накипные лишайники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611560" y="1700808"/>
            <a:ext cx="3744415" cy="4865186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ru-RU" b="1" dirty="0" smtClean="0"/>
              <a:t>Накипные лишайники выглядят, как тонкая плёнка, которая формируется на поверхности деревьев, камней и других поверхностей. Это самые простые и нетребовательные виды. Они выживают там, где другим не выжить. </a:t>
            </a:r>
          </a:p>
          <a:p>
            <a:endParaRPr lang="ru-RU" dirty="0"/>
          </a:p>
        </p:txBody>
      </p:sp>
      <p:pic>
        <p:nvPicPr>
          <p:cNvPr id="2050" name="Picture 2" descr="C:\Users\Пользователь\Desktop\лишайник\Lecidea_lapicida_pantherina_1.jpg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2" cstate="print"/>
          <a:srcRect t="6739"/>
          <a:stretch/>
        </p:blipFill>
        <p:spPr bwMode="auto">
          <a:xfrm>
            <a:off x="5652120" y="996581"/>
            <a:ext cx="3336371" cy="2333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7560332" y="332311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лецидея</a:t>
            </a:r>
            <a:endParaRPr lang="ru-RU" b="1" dirty="0"/>
          </a:p>
        </p:txBody>
      </p:sp>
      <p:pic>
        <p:nvPicPr>
          <p:cNvPr id="2051" name="Picture 3" descr="C:\Users\Пользователь\Desktop\лишайник\леканор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6525" y="3692450"/>
            <a:ext cx="355143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732240" y="638132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леканора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err="1" smtClean="0"/>
              <a:t>Листоватые</a:t>
            </a:r>
            <a:r>
              <a:rPr lang="ru-RU" dirty="0" smtClean="0"/>
              <a:t> лишайники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4"/>
          </p:nvPr>
        </p:nvSpPr>
        <p:spPr>
          <a:xfrm>
            <a:off x="4427984" y="3501008"/>
            <a:ext cx="3822192" cy="3054160"/>
          </a:xfrm>
        </p:spPr>
        <p:txBody>
          <a:bodyPr>
            <a:normAutofit lnSpcReduction="10000"/>
          </a:bodyPr>
          <a:lstStyle/>
          <a:p>
            <a:pPr marL="0" lvl="0" indent="0" algn="just">
              <a:buNone/>
            </a:pPr>
            <a:endParaRPr lang="ru-RU" b="1" dirty="0" smtClean="0"/>
          </a:p>
          <a:p>
            <a:pPr marL="0" lvl="0" indent="0" algn="just">
              <a:buNone/>
            </a:pPr>
            <a:endParaRPr lang="ru-RU" b="1" dirty="0"/>
          </a:p>
          <a:p>
            <a:pPr marL="0" lvl="0" indent="0" algn="just">
              <a:buNone/>
            </a:pPr>
            <a:r>
              <a:rPr lang="ru-RU" b="1" dirty="0" smtClean="0"/>
              <a:t>Пластинчатое слоевище листоватых лишайников немного поднято над поверхностью, прикреплено и похоже на листок.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86654" y="356372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пармелия</a:t>
            </a:r>
            <a:endParaRPr lang="ru-RU" b="1" dirty="0"/>
          </a:p>
        </p:txBody>
      </p:sp>
      <p:pic>
        <p:nvPicPr>
          <p:cNvPr id="3076" name="Picture 4" descr="C:\Users\Пользователь\Desktop\лишайник\ксантория пармел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933056"/>
            <a:ext cx="3607480" cy="2402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86654" y="636017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ксантория</a:t>
            </a:r>
            <a:endParaRPr lang="ru-RU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54" y="1268760"/>
            <a:ext cx="3572345" cy="2368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34" y="1410283"/>
            <a:ext cx="3314700" cy="2204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57381" y="3613666"/>
            <a:ext cx="1244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золотянка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6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dirty="0" smtClean="0"/>
              <a:t>Кустистые лишайники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95536" y="3510300"/>
            <a:ext cx="3024336" cy="2727012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ru-RU" b="1" dirty="0" smtClean="0"/>
              <a:t>Слоевище кустистых лишайников и правда напоминает кустики, которые растут на поверхности грунта, особенно в тундре.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076056" y="6279613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рамалина</a:t>
            </a:r>
            <a:endParaRPr lang="ru-RU" b="1" dirty="0"/>
          </a:p>
        </p:txBody>
      </p:sp>
      <p:pic>
        <p:nvPicPr>
          <p:cNvPr id="4100" name="Picture 4" descr="C:\Users\Пользователь\Desktop\лишайник\кладон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19986"/>
            <a:ext cx="3465972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979712" y="314096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ягель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6" b="21804"/>
          <a:stretch/>
        </p:blipFill>
        <p:spPr bwMode="auto">
          <a:xfrm rot="16200000">
            <a:off x="4359948" y="3074279"/>
            <a:ext cx="2852043" cy="37240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794" y="980728"/>
            <a:ext cx="3467100" cy="2238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631987" y="3140966"/>
            <a:ext cx="1257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 </a:t>
            </a:r>
            <a:r>
              <a:rPr lang="ru-RU" b="1" dirty="0" smtClean="0"/>
              <a:t>цетрария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28000">
              <a:srgbClr val="97DAFF"/>
            </a:gs>
            <a:gs pos="30000">
              <a:schemeClr val="accent3"/>
            </a:gs>
            <a:gs pos="93000">
              <a:srgbClr val="ABDFFF"/>
            </a:gs>
            <a:gs pos="9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Станция «Географическая</a:t>
            </a:r>
            <a:r>
              <a:rPr lang="ru-RU" b="1" dirty="0" smtClean="0">
                <a:solidFill>
                  <a:srgbClr val="C00000"/>
                </a:solidFill>
              </a:rPr>
              <a:t>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5076056" y="2679192"/>
            <a:ext cx="3816424" cy="399016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b="1" dirty="0"/>
              <a:t>Лишайники есть </a:t>
            </a:r>
            <a:r>
              <a:rPr lang="ru-RU" b="1" dirty="0" smtClean="0"/>
              <a:t>везде!</a:t>
            </a:r>
          </a:p>
          <a:p>
            <a:pPr marL="0" indent="0" algn="just">
              <a:buNone/>
            </a:pPr>
            <a:r>
              <a:rPr lang="ru-RU" b="1" dirty="0" smtClean="0"/>
              <a:t>К. А. Тимирязев писал:                        «Выступит ли где из вод океана подводный утес, оторвется ли обломок скалы, обнажив свой излом, выпашется ли валун, века пролежавший под землёй, - всегда, везде на голой бесплодной поверхности первым появляется лишайник…»</a:t>
            </a:r>
            <a:endParaRPr lang="ru-RU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03" y="2564904"/>
            <a:ext cx="4629150" cy="39090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http://animo2.ucoz.ru/_ph/56/1/467418253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193303"/>
            <a:ext cx="1047750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29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99FF99"/>
                </a:solidFill>
              </a:rPr>
              <a:t>Станция «Экологическая</a:t>
            </a:r>
            <a:r>
              <a:rPr lang="ru-RU" b="1" dirty="0" smtClean="0">
                <a:solidFill>
                  <a:srgbClr val="99FF99"/>
                </a:solidFill>
              </a:rPr>
              <a:t>»</a:t>
            </a:r>
            <a:endParaRPr lang="ru-RU" b="1" dirty="0">
              <a:solidFill>
                <a:srgbClr val="99FF99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7544" y="1340768"/>
            <a:ext cx="8424936" cy="223224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/>
              <a:t>Лишайники очень неприхотливые организмы. Для нормальной жизнедеятельности им необходимы свет и влага, которую они впитывают всем телом. Получать влагу они могут во время дождей или поглощать пары влаги из воздуха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3" b="4391"/>
          <a:stretch/>
        </p:blipFill>
        <p:spPr bwMode="auto">
          <a:xfrm>
            <a:off x="1547664" y="3212976"/>
            <a:ext cx="6047232" cy="34803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087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4000">
              <a:srgbClr val="97DAFF"/>
            </a:gs>
            <a:gs pos="23000">
              <a:schemeClr val="accent3"/>
            </a:gs>
            <a:gs pos="93000">
              <a:srgbClr val="ABDFFF"/>
            </a:gs>
            <a:gs pos="9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Ребус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86" y="1484784"/>
            <a:ext cx="7056784" cy="4320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19386" y="5949280"/>
            <a:ext cx="71530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Лишайники живут исключительно атмосферными осадками</a:t>
            </a:r>
          </a:p>
        </p:txBody>
      </p:sp>
      <p:pic>
        <p:nvPicPr>
          <p:cNvPr id="2052" name="Picture 4" descr="http://klub-drug.ru/wp-content/uploads/2011/04/5147001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37033"/>
            <a:ext cx="1285875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635896" y="2636912"/>
            <a:ext cx="2160240" cy="1584176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Значение лишайников в природе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99592" y="836712"/>
            <a:ext cx="2160240" cy="792088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Первопоселенцы безжизненных пространств</a:t>
            </a:r>
            <a:endParaRPr lang="ru-RU" sz="1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7544" y="2780928"/>
            <a:ext cx="2160240" cy="792088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Участвуют в первичном почвообразовании</a:t>
            </a:r>
            <a:endParaRPr lang="ru-RU" sz="3200" b="1" dirty="0" smtClean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1560" y="4797152"/>
            <a:ext cx="2160240" cy="792088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Участвуют в разрушении горных пород</a:t>
            </a:r>
            <a:endParaRPr lang="ru-RU" sz="1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660232" y="2780928"/>
            <a:ext cx="2160240" cy="792088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Виды - </a:t>
            </a:r>
            <a:r>
              <a:rPr lang="ru-RU" sz="1600" b="1" dirty="0" err="1" smtClean="0">
                <a:solidFill>
                  <a:schemeClr val="accent4">
                    <a:lumMod val="50000"/>
                  </a:schemeClr>
                </a:solidFill>
              </a:rPr>
              <a:t>эдификаторы</a:t>
            </a:r>
            <a:endParaRPr lang="ru-RU" sz="1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516216" y="764704"/>
            <a:ext cx="2160240" cy="792088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Важный компонент биогеоценозов.</a:t>
            </a:r>
            <a:endParaRPr lang="ru-RU" sz="1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516216" y="4725144"/>
            <a:ext cx="2160240" cy="792088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Убежище для насекомых</a:t>
            </a:r>
            <a:endParaRPr lang="ru-RU" sz="1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635896" y="5589240"/>
            <a:ext cx="2160240" cy="792088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Пища для копытных животных</a:t>
            </a:r>
            <a:endParaRPr lang="ru-RU" sz="1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5796136" y="4221088"/>
            <a:ext cx="720080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2843808" y="4221088"/>
            <a:ext cx="792088" cy="7200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4716016" y="4293096"/>
            <a:ext cx="0" cy="12241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868144" y="3284984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2699792" y="3284984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5652120" y="1628800"/>
            <a:ext cx="936104" cy="1008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2843808" y="1700808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 flipV="1">
            <a:off x="2915816" y="1700808"/>
            <a:ext cx="792088" cy="9361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72067" y="2348880"/>
            <a:ext cx="7660373" cy="3777283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>
                <a:solidFill>
                  <a:srgbClr val="14436A"/>
                </a:solidFill>
              </a:rPr>
              <a:t>Познакомить учащихся со строением, питанием и размножением лишайников, как симбиотических организмов; их экологическим и практическим значением. </a:t>
            </a:r>
            <a:endParaRPr lang="en-US" dirty="0" smtClean="0">
              <a:solidFill>
                <a:srgbClr val="14436A"/>
              </a:solidFill>
            </a:endParaRPr>
          </a:p>
          <a:p>
            <a:pPr algn="just"/>
            <a:r>
              <a:rPr lang="ru-RU" dirty="0" smtClean="0">
                <a:solidFill>
                  <a:srgbClr val="14436A"/>
                </a:solidFill>
              </a:rPr>
              <a:t>Продолжить формировать умения и навыки самостоятельной работы с учебным материалом. </a:t>
            </a:r>
            <a:endParaRPr lang="en-US" dirty="0" smtClean="0">
              <a:solidFill>
                <a:srgbClr val="14436A"/>
              </a:solidFill>
            </a:endParaRPr>
          </a:p>
          <a:p>
            <a:pPr algn="just"/>
            <a:r>
              <a:rPr lang="ru-RU" dirty="0" smtClean="0">
                <a:solidFill>
                  <a:srgbClr val="14436A"/>
                </a:solidFill>
              </a:rPr>
              <a:t>Продолжить развивать  представления учащихся о многообразии живых организмов на Земле. </a:t>
            </a:r>
            <a:endParaRPr lang="en-US" dirty="0" smtClean="0">
              <a:solidFill>
                <a:srgbClr val="14436A"/>
              </a:solidFill>
            </a:endParaRPr>
          </a:p>
          <a:p>
            <a:pPr algn="just"/>
            <a:r>
              <a:rPr lang="ru-RU" dirty="0" smtClean="0">
                <a:solidFill>
                  <a:srgbClr val="14436A"/>
                </a:solidFill>
              </a:rPr>
              <a:t>Продолжить развитие   речевых и мыслительных навыков учащихся.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14436A"/>
                </a:solidFill>
              </a:rPr>
              <a:t>Цели урока: </a:t>
            </a:r>
            <a:endParaRPr lang="ru-RU" b="1" dirty="0">
              <a:solidFill>
                <a:srgbClr val="14436A"/>
              </a:solidFill>
            </a:endParaRPr>
          </a:p>
        </p:txBody>
      </p:sp>
      <p:pic>
        <p:nvPicPr>
          <p:cNvPr id="2050" name="Picture 2" descr="http://klub-drug.ru/wp-content/uploads/2011/04/9641976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2" y="620684"/>
            <a:ext cx="906018" cy="90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419872" y="2708920"/>
            <a:ext cx="2304256" cy="13681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Значение лишайников в народном хозяйстве и жизни человека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588224" y="2708920"/>
            <a:ext cx="2376264" cy="10081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Служат для определения возраста горных пород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3528" y="2780928"/>
            <a:ext cx="1872208" cy="9361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Пища для человека 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779912" y="5301208"/>
            <a:ext cx="1944216" cy="8640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Получение природных красителей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00192" y="4437112"/>
            <a:ext cx="2376264" cy="10081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Применение в парфюмерной промышленности 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552" y="4509120"/>
            <a:ext cx="2448272" cy="9361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Сырьё для химической промышленности 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91880" y="548680"/>
            <a:ext cx="2088232" cy="9361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Применение в медицине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732240" y="836712"/>
            <a:ext cx="2195736" cy="7837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Индикаторы чистоты воздуха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67544" y="908720"/>
            <a:ext cx="1872208" cy="10081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Корм для северных оленей 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4572000" y="4293096"/>
            <a:ext cx="0" cy="9361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4499992" y="1556792"/>
            <a:ext cx="36004" cy="10801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2339752" y="3284984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68144" y="3284984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5796136" y="1844824"/>
            <a:ext cx="936104" cy="8640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 flipV="1">
            <a:off x="2411760" y="1916832"/>
            <a:ext cx="864096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2843808" y="4077072"/>
            <a:ext cx="360040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5940152" y="3933056"/>
            <a:ext cx="576064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700808"/>
            <a:ext cx="8064896" cy="1656184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Почему лишайники часто называют «изумительной выдумкой природы», а великий русский ученый К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. А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. Тимирязев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                              назвал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их «растениями – сфинксами»?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</a:rPr>
            </a:b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363133" y="548680"/>
            <a:ext cx="6417734" cy="939801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Выводы урока: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7216" y="4005064"/>
            <a:ext cx="86409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2000" b="1" dirty="0" smtClean="0">
                <a:solidFill>
                  <a:srgbClr val="C00000"/>
                </a:solidFill>
              </a:rPr>
              <a:t>Лишайники </a:t>
            </a:r>
            <a:r>
              <a:rPr lang="ru-RU" sz="2000" b="1" dirty="0">
                <a:solidFill>
                  <a:srgbClr val="C00000"/>
                </a:solidFill>
              </a:rPr>
              <a:t>– это симбиотические организмы, состоящие из гриба и </a:t>
            </a:r>
            <a:r>
              <a:rPr lang="ru-RU" sz="2000" b="1" dirty="0" smtClean="0">
                <a:solidFill>
                  <a:srgbClr val="C00000"/>
                </a:solidFill>
              </a:rPr>
              <a:t>водоросли; Водоросли </a:t>
            </a:r>
            <a:r>
              <a:rPr lang="ru-RU" sz="2000" b="1" dirty="0">
                <a:solidFill>
                  <a:srgbClr val="C00000"/>
                </a:solidFill>
              </a:rPr>
              <a:t>создают в процессе фотосинтеза органические вещества. Грибы – создают “каркас” </a:t>
            </a:r>
            <a:r>
              <a:rPr lang="ru-RU" sz="2000" b="1" dirty="0" smtClean="0">
                <a:solidFill>
                  <a:srgbClr val="C00000"/>
                </a:solidFill>
              </a:rPr>
              <a:t>слоевища и обеспечивают водой </a:t>
            </a:r>
            <a:r>
              <a:rPr lang="ru-RU" sz="2000" b="1" dirty="0">
                <a:solidFill>
                  <a:srgbClr val="C00000"/>
                </a:solidFill>
              </a:rPr>
              <a:t>и минеральными </a:t>
            </a:r>
            <a:r>
              <a:rPr lang="ru-RU" sz="2000" b="1" dirty="0" smtClean="0">
                <a:solidFill>
                  <a:srgbClr val="C00000"/>
                </a:solidFill>
              </a:rPr>
              <a:t>веществами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 2. Лишайники неприхотливы, но требовательны к чистоте воздуха.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 3. Лишайники играют важную роль в природе и используются в хозяйственной деятельности человека.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6146" name="Picture 2" descr="http://animo2.ucoz.ru/_ph/56/1/849425623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764703"/>
            <a:ext cx="845915" cy="76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06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Выучить § 13, ответить на вопросы в конце параграфа.</a:t>
            </a:r>
            <a:endParaRPr lang="ru-RU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8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4098" name="Picture 2" descr="http://animo2.ucoz.ru/_ph/56/1/814635461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9" y="548680"/>
            <a:ext cx="1476756" cy="244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2714594"/>
            <a:ext cx="2902300" cy="3594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009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А.А. Калинина «Поурочные разработки по биологии 6класс»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Т.Е. </a:t>
            </a: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</a:rPr>
              <a:t>Буяло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, Т.М. </a:t>
            </a: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</a:rPr>
              <a:t>Васюта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 «Уроки биологии 7 класс»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В.В. Пасечник «Учебник биологии 6 класс».</a:t>
            </a:r>
          </a:p>
          <a:p>
            <a:r>
              <a:rPr lang="ru-RU" sz="1400" u="sng" dirty="0" smtClean="0">
                <a:solidFill>
                  <a:schemeClr val="tx2">
                    <a:lumMod val="75000"/>
                  </a:schemeClr>
                </a:solidFill>
                <a:hlinkClick r:id="rId2"/>
              </a:rPr>
              <a:t>http://office.microsoft.com/ru-ru/ctndirectdownload.aspx?AssetID=TC010362654&amp;Application=PP&amp;Version=11&amp;Result=2#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 шаблон презентации</a:t>
            </a:r>
          </a:p>
          <a:p>
            <a:r>
              <a:rPr lang="ru-RU" sz="1400" u="sng" dirty="0" smtClean="0">
                <a:solidFill>
                  <a:schemeClr val="tx2">
                    <a:lumMod val="75000"/>
                  </a:schemeClr>
                </a:solidFill>
                <a:hlinkClick r:id="rId3"/>
              </a:rPr>
              <a:t>http://karshi.gooboards.com/t69-topic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 гриб фото</a:t>
            </a:r>
          </a:p>
          <a:p>
            <a:r>
              <a:rPr lang="ru-RU" sz="1400" u="sng" dirty="0" smtClean="0">
                <a:solidFill>
                  <a:schemeClr val="tx2">
                    <a:lumMod val="75000"/>
                  </a:schemeClr>
                </a:solidFill>
                <a:hlinkClick r:id="rId4"/>
              </a:rPr>
              <a:t>http://fotki.yandex.ru/users/osem07/view/306940/?page=0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</a:rPr>
              <a:t>ксантория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 фото</a:t>
            </a:r>
          </a:p>
          <a:p>
            <a:r>
              <a:rPr lang="ru-RU" sz="1400" u="sng" dirty="0" smtClean="0">
                <a:solidFill>
                  <a:schemeClr val="tx2">
                    <a:lumMod val="75000"/>
                  </a:schemeClr>
                </a:solidFill>
                <a:hlinkClick r:id="rId5"/>
              </a:rPr>
              <a:t>http://biolicey2vrn.ucoz.ru/index/lishajniki/0-26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 строен лишайника фото</a:t>
            </a:r>
            <a:endParaRPr lang="en-US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400" dirty="0" smtClean="0">
                <a:hlinkClick r:id="rId6"/>
              </a:rPr>
              <a:t>http://www.vvv.ru/engphotos/picture.php3?id=13744,page=2</a:t>
            </a:r>
            <a:r>
              <a:rPr lang="en-US" sz="1400" dirty="0" smtClean="0"/>
              <a:t> </a:t>
            </a:r>
            <a:r>
              <a:rPr lang="ru-RU" sz="1400" dirty="0" smtClean="0"/>
              <a:t>лишайник</a:t>
            </a:r>
            <a:endParaRPr lang="en-US" sz="1400" dirty="0" smtClean="0"/>
          </a:p>
          <a:p>
            <a:r>
              <a:rPr lang="en-US" sz="1400" dirty="0" smtClean="0">
                <a:hlinkClick r:id="rId7"/>
              </a:rPr>
              <a:t>Http://tourism.uni-dubna.ru/pohod/khibiny/foto2/page_09.htm</a:t>
            </a:r>
            <a:r>
              <a:rPr lang="ru-RU" sz="1400" dirty="0" smtClean="0"/>
              <a:t> лишайник</a:t>
            </a:r>
            <a:endParaRPr lang="en-US" sz="1400" dirty="0" smtClean="0"/>
          </a:p>
          <a:p>
            <a:r>
              <a:rPr lang="en-US" sz="1400" dirty="0" smtClean="0">
                <a:hlinkClick r:id="rId8"/>
              </a:rPr>
              <a:t>http://mycologie.catalogne.free.fr/lichens.htm</a:t>
            </a:r>
            <a:r>
              <a:rPr lang="ru-RU" sz="1400" dirty="0" smtClean="0"/>
              <a:t> лишайник</a:t>
            </a:r>
            <a:endParaRPr lang="en-US" sz="1400" dirty="0" smtClean="0"/>
          </a:p>
          <a:p>
            <a:r>
              <a:rPr lang="en-US" sz="1400" dirty="0" smtClean="0">
                <a:hlinkClick r:id="rId9"/>
              </a:rPr>
              <a:t>http://images.yandex.ru/yandsearch?p=65&amp;text=%D0%BA%D0%B0%D1%80%D1%82%D0%B8%D0%BD%D0%BA%D0%B8%20%D1%84%D0%BE%D1%82%D0%BE%20%D0%BB%D0%B8%D1%88%D0%B0%D0%B9%D0%BD%D0%B8%D0%BA%D0%BE%D0%B2%20%D0%BF%D0%B5%D0%BB%D1%8C%D1%82%D0%B8%D0%B3%D0%B5%D1%80%D0%B0&amp;img</a:t>
            </a:r>
            <a:r>
              <a:rPr lang="en-US" sz="1400" dirty="0" smtClean="0">
                <a:hlinkClick r:id="rId10" action="ppaction://hlinkfile"/>
              </a:rPr>
              <a:t>_url=img-fotki.yandex.ru%2Fget%2F5313%2F106396386.61%2F0_813a4_a7fc8b68_XL&amp;rpt=simage</a:t>
            </a:r>
            <a:r>
              <a:rPr lang="ru-RU" sz="1400" dirty="0" smtClean="0"/>
              <a:t> лишайник</a:t>
            </a:r>
            <a:endParaRPr lang="en-US" sz="1400" dirty="0" smtClean="0"/>
          </a:p>
          <a:p>
            <a:r>
              <a:rPr lang="en-US" sz="1400" dirty="0" smtClean="0">
                <a:hlinkClick r:id="rId11"/>
              </a:rPr>
              <a:t>http://images.yandex.ru/yandsearch?p=19&amp;text=%D0%BA%D0%B0%D1%80%D1%82%D0%B8%D0%BD%D0%BA%D0%B8%20%D1%84%D0%BE%D1%82%D0%BE%20%D0%BB%D0%B8%D1%88%D0%B0%D0%B9%D0%BD%D0%B8%D0%BA%D0%BE%D0%B2%20%D0%BB%D0%B5%D0%BA%D0%B0%D0%BD%D0%BE%D1%80%D0%B0&amp;img_url=img-fotki.yandex.ru%2Fget</a:t>
            </a:r>
            <a:r>
              <a:rPr lang="en-US" sz="1400" dirty="0" smtClean="0">
                <a:hlinkClick r:id="rId12" action="ppaction://hlinkfile"/>
              </a:rPr>
              <a:t>%2F4417%2F106396386.5d%2F0_7e775_172b84b6_XL&amp;rpt=simage</a:t>
            </a:r>
            <a:r>
              <a:rPr lang="ru-RU" sz="1400" dirty="0" smtClean="0"/>
              <a:t> лишайник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0" dirty="0" smtClean="0"/>
              <a:t>Использованная литература и источники</a:t>
            </a:r>
            <a:endParaRPr lang="ru-RU" sz="28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ru-RU" b="1" dirty="0" smtClean="0"/>
              <a:t>Организационный момент.</a:t>
            </a:r>
          </a:p>
          <a:p>
            <a:pPr marL="571500" lvl="0" indent="-571500">
              <a:buFont typeface="+mj-lt"/>
              <a:buAutoNum type="romanUcPeriod"/>
            </a:pPr>
            <a:r>
              <a:rPr lang="ru-RU" b="1" dirty="0" smtClean="0"/>
              <a:t>Актуализация знаний учащихся.</a:t>
            </a:r>
          </a:p>
          <a:p>
            <a:pPr marL="571500" lvl="0" indent="-571500">
              <a:buFont typeface="+mj-lt"/>
              <a:buAutoNum type="romanUcPeriod"/>
            </a:pPr>
            <a:r>
              <a:rPr lang="ru-RU" b="1" dirty="0" smtClean="0"/>
              <a:t>Восприятие и первичное осмысление нового материала.</a:t>
            </a:r>
          </a:p>
          <a:p>
            <a:pPr marL="571500" lvl="0" indent="-571500">
              <a:buFont typeface="+mj-lt"/>
              <a:buAutoNum type="romanUcPeriod"/>
            </a:pPr>
            <a:r>
              <a:rPr lang="ru-RU" b="1" dirty="0" smtClean="0"/>
              <a:t>Обобщение и систематизация новых знаний.</a:t>
            </a:r>
          </a:p>
          <a:p>
            <a:pPr marL="571500" lvl="0" indent="-571500">
              <a:buFont typeface="+mj-lt"/>
              <a:buAutoNum type="romanUcPeriod"/>
            </a:pPr>
            <a:r>
              <a:rPr lang="ru-RU" b="1" dirty="0" smtClean="0"/>
              <a:t>Подведение итогов урока, выставление оценок.</a:t>
            </a:r>
          </a:p>
          <a:p>
            <a:pPr marL="571500" lvl="0" indent="-571500">
              <a:buFont typeface="+mj-lt"/>
              <a:buAutoNum type="romanUcPeriod"/>
            </a:pPr>
            <a:r>
              <a:rPr lang="ru-RU" b="1" dirty="0" smtClean="0"/>
              <a:t>Домашнее задание.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14436A"/>
                </a:solidFill>
              </a:rPr>
              <a:t>План урока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 descr="http://klub-drug.ru/wp-content/uploads/2011/04/5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445224"/>
            <a:ext cx="754190" cy="67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animo2.ucoz.ru/_ph/56/1/412876003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14436A"/>
                </a:solidFill>
              </a:rPr>
              <a:t>Вопросы на повторение:</a:t>
            </a:r>
            <a:endParaRPr lang="ru-RU" b="1" dirty="0">
              <a:solidFill>
                <a:srgbClr val="14436A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700808"/>
            <a:ext cx="4040188" cy="1461839"/>
          </a:xfrm>
        </p:spPr>
        <p:txBody>
          <a:bodyPr>
            <a:normAutofit/>
          </a:bodyPr>
          <a:lstStyle/>
          <a:p>
            <a:pPr algn="just"/>
            <a:r>
              <a:rPr lang="ru-RU" b="1" dirty="0" smtClean="0"/>
              <a:t>Какие живые организмы называют автотрофными?</a:t>
            </a: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18573" y="3356992"/>
            <a:ext cx="4320480" cy="13681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 smtClean="0"/>
              <a:t>Какие организмы называют гетеротрофными?</a:t>
            </a:r>
            <a:endParaRPr lang="ru-RU" sz="2400" b="1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88024" y="1988840"/>
            <a:ext cx="4032448" cy="1245815"/>
          </a:xfrm>
        </p:spPr>
        <p:txBody>
          <a:bodyPr>
            <a:normAutofit/>
          </a:bodyPr>
          <a:lstStyle/>
          <a:p>
            <a:pPr algn="just"/>
            <a:r>
              <a:rPr lang="ru-RU" b="1" dirty="0" smtClean="0">
                <a:solidFill>
                  <a:srgbClr val="009900"/>
                </a:solidFill>
              </a:rPr>
              <a:t>Организмы, которые сами синтезируют органические вещества</a:t>
            </a:r>
            <a:endParaRPr lang="ru-RU" b="1" dirty="0">
              <a:solidFill>
                <a:srgbClr val="0099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88024" y="3356992"/>
            <a:ext cx="4032448" cy="15304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b="1" dirty="0" smtClean="0">
                <a:solidFill>
                  <a:srgbClr val="009900"/>
                </a:solidFill>
              </a:rPr>
              <a:t>Организмы, которые питаются готовыми органическими веществами</a:t>
            </a:r>
            <a:endParaRPr lang="ru-RU" sz="2400" b="1" dirty="0">
              <a:solidFill>
                <a:srgbClr val="009900"/>
              </a:solidFill>
            </a:endParaRPr>
          </a:p>
        </p:txBody>
      </p:sp>
      <p:pic>
        <p:nvPicPr>
          <p:cNvPr id="4098" name="Picture 2" descr="http://img89.imageshack.us/img89/7523/vallisneriagigantea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7" r="4312" b="10962"/>
          <a:stretch/>
        </p:blipFill>
        <p:spPr bwMode="auto">
          <a:xfrm>
            <a:off x="539552" y="4537771"/>
            <a:ext cx="2953027" cy="19402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m0-tub-ru.yandex.net/i?id=636821451-27-72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622079"/>
            <a:ext cx="2669286" cy="1771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5" grpId="0" build="p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79000">
              <a:srgbClr val="9CB86E">
                <a:alpha val="4000"/>
              </a:srgbClr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2060848"/>
            <a:ext cx="7941568" cy="446449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    </a:t>
            </a:r>
            <a:r>
              <a:rPr lang="ru-RU" b="1" dirty="0">
                <a:solidFill>
                  <a:srgbClr val="008000"/>
                </a:solidFill>
              </a:rPr>
              <a:t>Два организма взаимно полезны,</a:t>
            </a:r>
          </a:p>
          <a:p>
            <a:pPr marL="0" indent="0" algn="just">
              <a:buNone/>
            </a:pPr>
            <a:r>
              <a:rPr lang="ru-RU" b="1" dirty="0">
                <a:solidFill>
                  <a:srgbClr val="008000"/>
                </a:solidFill>
              </a:rPr>
              <a:t>    Связаны вместе просто железно.</a:t>
            </a:r>
          </a:p>
          <a:p>
            <a:pPr marL="0" indent="0" algn="just">
              <a:buNone/>
            </a:pPr>
            <a:r>
              <a:rPr lang="ru-RU" b="1" dirty="0">
                <a:solidFill>
                  <a:srgbClr val="008000"/>
                </a:solidFill>
              </a:rPr>
              <a:t>    Жить в одиночку? – огромный вопрос.</a:t>
            </a:r>
          </a:p>
          <a:p>
            <a:pPr marL="0" indent="0" algn="just">
              <a:buNone/>
            </a:pPr>
            <a:r>
              <a:rPr lang="ru-RU" b="1" dirty="0">
                <a:solidFill>
                  <a:srgbClr val="008000"/>
                </a:solidFill>
              </a:rPr>
              <a:t>    Такое сожительство </a:t>
            </a:r>
            <a:r>
              <a:rPr lang="ru-RU" b="1" dirty="0" smtClean="0">
                <a:solidFill>
                  <a:srgbClr val="008000"/>
                </a:solidFill>
              </a:rPr>
              <a:t>есть …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008000"/>
                </a:solidFill>
              </a:rPr>
              <a:t>    </a:t>
            </a:r>
          </a:p>
          <a:p>
            <a:pPr marL="0" indent="0" algn="just">
              <a:buNone/>
            </a:pPr>
            <a:r>
              <a:rPr lang="ru-RU" sz="4800" b="1" dirty="0">
                <a:solidFill>
                  <a:srgbClr val="008000"/>
                </a:solidFill>
              </a:rPr>
              <a:t> </a:t>
            </a:r>
            <a:r>
              <a:rPr lang="ru-RU" sz="4800" b="1" dirty="0" smtClean="0">
                <a:solidFill>
                  <a:srgbClr val="008000"/>
                </a:solidFill>
              </a:rPr>
              <a:t> симбиоз</a:t>
            </a:r>
            <a:endParaRPr lang="ru-RU" sz="4800" b="1" dirty="0">
              <a:solidFill>
                <a:srgbClr val="008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14436A"/>
                </a:solidFill>
              </a:rPr>
              <a:t>Что такое симбиоз? </a:t>
            </a:r>
            <a:endParaRPr lang="ru-RU" sz="4000" b="1" dirty="0">
              <a:solidFill>
                <a:srgbClr val="14436A"/>
              </a:solidFill>
            </a:endParaRPr>
          </a:p>
        </p:txBody>
      </p:sp>
      <p:pic>
        <p:nvPicPr>
          <p:cNvPr id="5122" name="Picture 2" descr="http://im5-tub-ru.yandex.net/i?id=303105231-20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105" y="404664"/>
            <a:ext cx="1409700" cy="1428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4" name="Picture 4" descr="http://liubavyshka.ru/_ph/159/2/29496149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42088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liubavyshka.ru/_ph/159/2/88081339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36" y="427051"/>
            <a:ext cx="846106" cy="96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ffsc.us/sites/default/files/styles/slide_show_2/public/mycorrhizae.jpg?itok=eQ2geCT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"/>
          <a:stretch/>
        </p:blipFill>
        <p:spPr bwMode="auto">
          <a:xfrm>
            <a:off x="3371160" y="3935329"/>
            <a:ext cx="5594171" cy="2714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78256" y="5445224"/>
            <a:ext cx="3744416" cy="128384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Климент </a:t>
            </a:r>
            <a:r>
              <a:rPr lang="ru-RU" b="1" dirty="0"/>
              <a:t>Аркадьевич Тимирязев 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/>
              <a:t>(1843-1920</a:t>
            </a:r>
            <a:r>
              <a:rPr lang="ru-RU" b="1" dirty="0" smtClean="0"/>
              <a:t>)</a:t>
            </a:r>
          </a:p>
          <a:p>
            <a:pPr marL="0" indent="0" algn="ctr">
              <a:buNone/>
            </a:pPr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164770"/>
                </a:solidFill>
              </a:rPr>
              <a:t>«Растение – сфинкс</a:t>
            </a:r>
            <a:r>
              <a:rPr lang="ru-RU" b="1" dirty="0" smtClean="0">
                <a:solidFill>
                  <a:srgbClr val="164770"/>
                </a:solidFill>
              </a:rPr>
              <a:t>» ?</a:t>
            </a:r>
            <a:endParaRPr lang="ru-RU" b="1" dirty="0">
              <a:solidFill>
                <a:srgbClr val="164770"/>
              </a:solidFill>
            </a:endParaRPr>
          </a:p>
        </p:txBody>
      </p:sp>
      <p:pic>
        <p:nvPicPr>
          <p:cNvPr id="6152" name="Picture 8" descr="http://ponimai.su/public/user/40/49/48f7_7a2a.jpg?c=456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3600400" cy="41518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www.bibliotecapleyades.net/piramides/images/pyramid_15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" t="7142" r="3336" b="5287"/>
          <a:stretch/>
        </p:blipFill>
        <p:spPr bwMode="auto">
          <a:xfrm>
            <a:off x="3995936" y="2152789"/>
            <a:ext cx="5043564" cy="3077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31718" y="530120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>
                <a:solidFill>
                  <a:srgbClr val="094EAB"/>
                </a:solidFill>
              </a:rPr>
              <a:t>Сфинксы в древнегреческой мифологии мифическое чудовище, существо с головой женщины, лапами и телом льва и крыльями орла</a:t>
            </a:r>
          </a:p>
        </p:txBody>
      </p:sp>
    </p:spTree>
    <p:extLst>
      <p:ext uri="{BB962C8B-B14F-4D97-AF65-F5344CB8AC3E}">
        <p14:creationId xmlns:p14="http://schemas.microsoft.com/office/powerpoint/2010/main" val="324982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8401" y="332656"/>
            <a:ext cx="8482071" cy="2088232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002060"/>
                </a:solidFill>
              </a:rPr>
              <a:t>Лишайники </a:t>
            </a:r>
            <a:r>
              <a:rPr lang="ru-RU" sz="4000" b="1" dirty="0" smtClean="0">
                <a:solidFill>
                  <a:srgbClr val="002060"/>
                </a:solidFill>
              </a:rPr>
              <a:t>–</a:t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> </a:t>
            </a:r>
            <a:r>
              <a:rPr lang="ru-RU" sz="4000" b="1" dirty="0">
                <a:solidFill>
                  <a:srgbClr val="002060"/>
                </a:solidFill>
              </a:rPr>
              <a:t>«</a:t>
            </a:r>
            <a:r>
              <a:rPr lang="ru-RU" sz="4000" b="1" dirty="0" smtClean="0">
                <a:solidFill>
                  <a:srgbClr val="002060"/>
                </a:solidFill>
              </a:rPr>
              <a:t>изумительная выдумка природы»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type="body" idx="1"/>
          </p:nvPr>
        </p:nvSpPr>
        <p:spPr>
          <a:xfrm>
            <a:off x="683568" y="1916832"/>
            <a:ext cx="7776864" cy="9398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rgbClr val="008000"/>
                </a:solidFill>
              </a:rPr>
              <a:t>Почему лишайники сравнивают со </a:t>
            </a:r>
            <a:r>
              <a:rPr lang="ru-RU" sz="2800" b="1" dirty="0" smtClean="0">
                <a:solidFill>
                  <a:srgbClr val="008000"/>
                </a:solidFill>
              </a:rPr>
              <a:t>сфинксами?</a:t>
            </a:r>
            <a:endParaRPr lang="ru-RU" sz="2800" b="1" dirty="0">
              <a:solidFill>
                <a:srgbClr val="008000"/>
              </a:solidFill>
            </a:endParaRPr>
          </a:p>
        </p:txBody>
      </p:sp>
      <p:pic>
        <p:nvPicPr>
          <p:cNvPr id="7170" name="Picture 2" descr="http://upload.wikimedia.org/wikipedia/commons/thumb/a/ae/Esfinx_de_Lanuvium%2C_MARQ.JPG/220px-Esfinx_de_Lanuvium%2C_MAR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5" y="3405123"/>
            <a:ext cx="3209940" cy="27576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bioc.org.es/bioc/images/z%20molsa%20blanc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0" r="8679"/>
          <a:stretch/>
        </p:blipFill>
        <p:spPr bwMode="auto">
          <a:xfrm>
            <a:off x="338401" y="3356992"/>
            <a:ext cx="3651399" cy="27913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67944" y="3811786"/>
            <a:ext cx="11521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8368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25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700808"/>
            <a:ext cx="5904656" cy="108012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D60093"/>
                </a:solidFill>
              </a:rPr>
              <a:t>Наука, </a:t>
            </a:r>
            <a:r>
              <a:rPr lang="ru-RU" sz="2800" b="1" dirty="0" smtClean="0">
                <a:solidFill>
                  <a:srgbClr val="D60093"/>
                </a:solidFill>
              </a:rPr>
              <a:t> изучающая </a:t>
            </a:r>
            <a:r>
              <a:rPr lang="ru-RU" sz="2800" b="1" dirty="0">
                <a:solidFill>
                  <a:srgbClr val="D60093"/>
                </a:solidFill>
              </a:rPr>
              <a:t>лишайники, </a:t>
            </a:r>
            <a:r>
              <a:rPr lang="ru-RU" sz="2800" b="1" dirty="0" smtClean="0">
                <a:solidFill>
                  <a:srgbClr val="D60093"/>
                </a:solidFill>
              </a:rPr>
              <a:t>называется  ЛИХЕНОЛОГИЯ (1803 г)</a:t>
            </a:r>
            <a:endParaRPr lang="ru-RU" sz="2800" b="1" dirty="0">
              <a:solidFill>
                <a:srgbClr val="D60093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31640" y="260649"/>
            <a:ext cx="6912768" cy="1080120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660033"/>
                </a:solidFill>
              </a:rPr>
              <a:t>    Станция «Историческая»</a:t>
            </a:r>
            <a:endParaRPr lang="ru-RU" sz="4400" b="1" dirty="0">
              <a:solidFill>
                <a:srgbClr val="660033"/>
              </a:solidFill>
            </a:endParaRPr>
          </a:p>
        </p:txBody>
      </p:sp>
      <p:pic>
        <p:nvPicPr>
          <p:cNvPr id="1026" name="Picture 2" descr="http://klub-drug.ru/wp-content/uploads/2011/04/41.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527749"/>
            <a:ext cx="106680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animo2.ucoz.ru/_ph/56/1/714795931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1057275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de.academic.ru/pictures/dewiki/65/Anton_De_Bar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1" r="8580"/>
          <a:stretch/>
        </p:blipFill>
        <p:spPr bwMode="auto">
          <a:xfrm>
            <a:off x="6237286" y="1751375"/>
            <a:ext cx="2471596" cy="2889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46653" y="4658716"/>
            <a:ext cx="1305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Г. де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’ Бари </a:t>
            </a:r>
          </a:p>
        </p:txBody>
      </p:sp>
      <p:pic>
        <p:nvPicPr>
          <p:cNvPr id="1032" name="Picture 8" descr="http://img1.liveinternet.ru/images/attach/c/3/75/665/75665249_Famintsy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61"/>
          <a:stretch/>
        </p:blipFill>
        <p:spPr bwMode="auto">
          <a:xfrm>
            <a:off x="364959" y="3170654"/>
            <a:ext cx="2322957" cy="2976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55966" y="6172251"/>
            <a:ext cx="1832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А.С. </a:t>
            </a:r>
            <a:r>
              <a:rPr lang="ru-RU" b="1" dirty="0" err="1" smtClean="0">
                <a:solidFill>
                  <a:schemeClr val="bg2">
                    <a:lumMod val="10000"/>
                  </a:schemeClr>
                </a:solidFill>
              </a:rPr>
              <a:t>Фаминицын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07904" y="5802919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О.В.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</a:rPr>
              <a:t>Баранецкий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</p:txBody>
      </p:sp>
      <p:pic>
        <p:nvPicPr>
          <p:cNvPr id="1034" name="Picture 10" descr="http://omop.su/images/66/Baranetsky_OV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6" t="9359" r="3970" b="9256"/>
          <a:stretch/>
        </p:blipFill>
        <p:spPr bwMode="auto">
          <a:xfrm>
            <a:off x="3203848" y="2702123"/>
            <a:ext cx="2580238" cy="31007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3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75000"/>
              </a:schemeClr>
            </a:gs>
            <a:gs pos="9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9632" y="548681"/>
            <a:ext cx="7416824" cy="576063"/>
          </a:xfrm>
        </p:spPr>
        <p:txBody>
          <a:bodyPr>
            <a:noAutofit/>
          </a:bodyPr>
          <a:lstStyle/>
          <a:p>
            <a:pPr algn="r"/>
            <a:r>
              <a:rPr lang="ru-RU" sz="4400" b="1" dirty="0" smtClean="0">
                <a:solidFill>
                  <a:srgbClr val="99FF99"/>
                </a:solidFill>
              </a:rPr>
              <a:t>   Станция «</a:t>
            </a:r>
            <a:r>
              <a:rPr lang="ru-RU" sz="4400" b="1" dirty="0">
                <a:solidFill>
                  <a:srgbClr val="99FF99"/>
                </a:solidFill>
              </a:rPr>
              <a:t>Б</a:t>
            </a:r>
            <a:r>
              <a:rPr lang="ru-RU" sz="4400" b="1" dirty="0" smtClean="0">
                <a:solidFill>
                  <a:srgbClr val="99FF99"/>
                </a:solidFill>
              </a:rPr>
              <a:t>иологическая»</a:t>
            </a:r>
            <a:endParaRPr lang="ru-RU" sz="4400" b="1" dirty="0">
              <a:solidFill>
                <a:srgbClr val="99FF99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1960432"/>
            <a:ext cx="65527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660033"/>
                </a:solidFill>
              </a:rPr>
              <a:t>Свыклась водоросль с грибком, зацепилась за кору </a:t>
            </a:r>
            <a:endParaRPr lang="ru-RU" b="1" dirty="0" smtClean="0">
              <a:solidFill>
                <a:srgbClr val="660033"/>
              </a:solidFill>
            </a:endParaRPr>
          </a:p>
          <a:p>
            <a:pPr algn="just"/>
            <a:r>
              <a:rPr lang="ru-RU" b="1" dirty="0">
                <a:solidFill>
                  <a:srgbClr val="660033"/>
                </a:solidFill>
              </a:rPr>
              <a:t>И</a:t>
            </a:r>
            <a:r>
              <a:rPr lang="ru-RU" b="1" dirty="0" smtClean="0">
                <a:solidFill>
                  <a:srgbClr val="660033"/>
                </a:solidFill>
              </a:rPr>
              <a:t> пришлася </a:t>
            </a:r>
            <a:r>
              <a:rPr lang="ru-RU" b="1" dirty="0">
                <a:solidFill>
                  <a:srgbClr val="660033"/>
                </a:solidFill>
              </a:rPr>
              <a:t>ко двору.</a:t>
            </a:r>
          </a:p>
          <a:p>
            <a:pPr algn="just"/>
            <a:r>
              <a:rPr lang="ru-RU" b="1" dirty="0">
                <a:solidFill>
                  <a:srgbClr val="660033"/>
                </a:solidFill>
              </a:rPr>
              <a:t>Удивительное </a:t>
            </a:r>
            <a:r>
              <a:rPr lang="ru-RU" b="1" dirty="0" smtClean="0">
                <a:solidFill>
                  <a:srgbClr val="660033"/>
                </a:solidFill>
              </a:rPr>
              <a:t> дело </a:t>
            </a:r>
            <a:r>
              <a:rPr lang="ru-RU" b="1" dirty="0">
                <a:solidFill>
                  <a:srgbClr val="660033"/>
                </a:solidFill>
              </a:rPr>
              <a:t>– как </a:t>
            </a:r>
            <a:r>
              <a:rPr lang="ru-RU" b="1" dirty="0" smtClean="0">
                <a:solidFill>
                  <a:srgbClr val="660033"/>
                </a:solidFill>
              </a:rPr>
              <a:t>дружны </a:t>
            </a:r>
            <a:r>
              <a:rPr lang="ru-RU" b="1" dirty="0">
                <a:solidFill>
                  <a:srgbClr val="660033"/>
                </a:solidFill>
              </a:rPr>
              <a:t>зелёный </a:t>
            </a:r>
            <a:r>
              <a:rPr lang="ru-RU" b="1" dirty="0" smtClean="0">
                <a:solidFill>
                  <a:srgbClr val="660033"/>
                </a:solidFill>
              </a:rPr>
              <a:t>с белым!</a:t>
            </a:r>
            <a:endParaRPr lang="ru-RU" b="1" dirty="0">
              <a:solidFill>
                <a:srgbClr val="660033"/>
              </a:solidFill>
            </a:endParaRPr>
          </a:p>
          <a:p>
            <a:pPr algn="just"/>
            <a:r>
              <a:rPr lang="ru-RU" b="1" dirty="0" smtClean="0">
                <a:solidFill>
                  <a:srgbClr val="660033"/>
                </a:solidFill>
              </a:rPr>
              <a:t>Друг  за  </a:t>
            </a:r>
            <a:r>
              <a:rPr lang="ru-RU" b="1" dirty="0">
                <a:solidFill>
                  <a:srgbClr val="660033"/>
                </a:solidFill>
              </a:rPr>
              <a:t>друга </a:t>
            </a:r>
            <a:r>
              <a:rPr lang="ru-RU" b="1" dirty="0" smtClean="0">
                <a:solidFill>
                  <a:srgbClr val="660033"/>
                </a:solidFill>
              </a:rPr>
              <a:t> отвечают</a:t>
            </a:r>
            <a:r>
              <a:rPr lang="ru-RU" b="1" dirty="0">
                <a:solidFill>
                  <a:srgbClr val="660033"/>
                </a:solidFill>
              </a:rPr>
              <a:t>, и </a:t>
            </a:r>
            <a:r>
              <a:rPr lang="ru-RU" b="1" dirty="0" smtClean="0">
                <a:solidFill>
                  <a:srgbClr val="660033"/>
                </a:solidFill>
              </a:rPr>
              <a:t> друг  друга  выручают!</a:t>
            </a:r>
            <a:endParaRPr lang="ru-RU" b="1" dirty="0">
              <a:solidFill>
                <a:srgbClr val="660033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95736" y="1484784"/>
            <a:ext cx="56886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9FF99"/>
                </a:solidFill>
              </a:rPr>
              <a:t>Строение лишайника</a:t>
            </a:r>
            <a:endParaRPr lang="ru-RU" sz="2800" b="1" dirty="0">
              <a:solidFill>
                <a:srgbClr val="99FF99"/>
              </a:solidFill>
            </a:endParaRPr>
          </a:p>
        </p:txBody>
      </p:sp>
      <p:pic>
        <p:nvPicPr>
          <p:cNvPr id="9" name="Рисунок 8" descr="http://bono-esse.ru/blizzard/img/A/Bio/bio_4.jpg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013"/>
          <a:stretch/>
        </p:blipFill>
        <p:spPr bwMode="auto">
          <a:xfrm>
            <a:off x="194116" y="3225862"/>
            <a:ext cx="6240776" cy="3357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574737" cy="2480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трелка вниз 9"/>
          <p:cNvSpPr/>
          <p:nvPr/>
        </p:nvSpPr>
        <p:spPr>
          <a:xfrm rot="5400000">
            <a:off x="6441586" y="4077072"/>
            <a:ext cx="648072" cy="648072"/>
          </a:xfrm>
          <a:prstGeom prst="downArrow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054" y="5085184"/>
            <a:ext cx="6699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127776" y="3784917"/>
            <a:ext cx="20162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Синтез </a:t>
            </a:r>
            <a:endParaRPr lang="ru-RU" b="1" dirty="0" smtClean="0"/>
          </a:p>
          <a:p>
            <a:pPr algn="just"/>
            <a:r>
              <a:rPr lang="ru-RU" b="1" dirty="0" smtClean="0"/>
              <a:t>органических </a:t>
            </a:r>
            <a:r>
              <a:rPr lang="ru-RU" b="1" dirty="0"/>
              <a:t>веществ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145455" y="4974356"/>
            <a:ext cx="16030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Минеральные вещества и </a:t>
            </a:r>
            <a:r>
              <a:rPr lang="ru-RU" b="1" dirty="0" smtClean="0"/>
              <a:t>вода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2546">
            <a:off x="6408320" y="3324079"/>
            <a:ext cx="6699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7217139" y="3302865"/>
            <a:ext cx="955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Защита</a:t>
            </a:r>
          </a:p>
        </p:txBody>
      </p:sp>
      <p:pic>
        <p:nvPicPr>
          <p:cNvPr id="2" name="lishajniki-stroeni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080" y="188640"/>
            <a:ext cx="8776408" cy="649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7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B31F5BA59354947A2A98A8F8491404C" ma:contentTypeVersion="1" ma:contentTypeDescription="Создание документа." ma:contentTypeScope="" ma:versionID="2fa73853ecc96c1082e6657797b66e68">
  <xsd:schema xmlns:xsd="http://www.w3.org/2001/XMLSchema" xmlns:xs="http://www.w3.org/2001/XMLSchema" xmlns:p="http://schemas.microsoft.com/office/2006/metadata/properties" xmlns:ns2="b582dbf1-bcaa-4613-9a4c-8b7010640233" targetNamespace="http://schemas.microsoft.com/office/2006/metadata/properties" ma:root="true" ma:fieldsID="f776690c5d533c7015e705064819a422" ns2:_="">
    <xsd:import namespace="b582dbf1-bcaa-4613-9a4c-8b701064023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82dbf1-bcaa-4613-9a4c-8b701064023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b582dbf1-bcaa-4613-9a4c-8b7010640233">H5VRHAXFEW3S-797-64</_dlc_DocId>
    <_dlc_DocIdUrl xmlns="b582dbf1-bcaa-4613-9a4c-8b7010640233">
      <Url>http://www.eduportal44.ru/Krasnoe/Sred/2/_layouts/15/DocIdRedir.aspx?ID=H5VRHAXFEW3S-797-64</Url>
      <Description>H5VRHAXFEW3S-797-64</Description>
    </_dlc_DocIdUrl>
  </documentManagement>
</p:properties>
</file>

<file path=customXml/itemProps1.xml><?xml version="1.0" encoding="utf-8"?>
<ds:datastoreItem xmlns:ds="http://schemas.openxmlformats.org/officeDocument/2006/customXml" ds:itemID="{81228B15-B7F7-47BF-9FF2-19D8BBBDB927}"/>
</file>

<file path=customXml/itemProps2.xml><?xml version="1.0" encoding="utf-8"?>
<ds:datastoreItem xmlns:ds="http://schemas.openxmlformats.org/officeDocument/2006/customXml" ds:itemID="{D5D1F5AA-A4E2-41D3-A232-EF21FFD24766}"/>
</file>

<file path=customXml/itemProps3.xml><?xml version="1.0" encoding="utf-8"?>
<ds:datastoreItem xmlns:ds="http://schemas.openxmlformats.org/officeDocument/2006/customXml" ds:itemID="{D338CAD8-E497-4E9D-A164-171E4EB16884}"/>
</file>

<file path=customXml/itemProps4.xml><?xml version="1.0" encoding="utf-8"?>
<ds:datastoreItem xmlns:ds="http://schemas.openxmlformats.org/officeDocument/2006/customXml" ds:itemID="{DF95AAF9-AC44-4FD2-B598-3158C3387467}"/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0</TotalTime>
  <Words>757</Words>
  <Application>Microsoft Office PowerPoint</Application>
  <PresentationFormat>Экран (4:3)</PresentationFormat>
  <Paragraphs>121</Paragraphs>
  <Slides>24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Волна</vt:lpstr>
      <vt:lpstr>Урок –путешествие на тему: «Лишайники»</vt:lpstr>
      <vt:lpstr>Цели урока: </vt:lpstr>
      <vt:lpstr>План урока </vt:lpstr>
      <vt:lpstr>Вопросы на повторение:</vt:lpstr>
      <vt:lpstr>Что такое симбиоз? </vt:lpstr>
      <vt:lpstr>«Растение – сфинкс» ?</vt:lpstr>
      <vt:lpstr>Лишайники –  «изумительная выдумка природы»</vt:lpstr>
      <vt:lpstr>Наука,  изучающая лишайники, называется  ЛИХЕНОЛОГИЯ (1803 г)</vt:lpstr>
      <vt:lpstr>Презентация PowerPoint</vt:lpstr>
      <vt:lpstr> Лишайники- это симбиотические организмы, состоящие из автотрофных водорослей и гетеротрофных гифов гриба </vt:lpstr>
      <vt:lpstr>Размножение лишайников</vt:lpstr>
      <vt:lpstr>Презентация PowerPoint</vt:lpstr>
      <vt:lpstr>Накипные лишайники</vt:lpstr>
      <vt:lpstr>Листоватые лишайники</vt:lpstr>
      <vt:lpstr>Кустистые лишайники</vt:lpstr>
      <vt:lpstr>Станция «Географическая»</vt:lpstr>
      <vt:lpstr>Станция «Экологическая»</vt:lpstr>
      <vt:lpstr>Ребус</vt:lpstr>
      <vt:lpstr>Презентация PowerPoint</vt:lpstr>
      <vt:lpstr>Презентация PowerPoint</vt:lpstr>
      <vt:lpstr>Почему лишайники часто называют «изумительной выдумкой природы», а великий русский ученый К. А. Тимирязев                               назвал их «растениями – сфинксами»? </vt:lpstr>
      <vt:lpstr>Домашнее задание</vt:lpstr>
      <vt:lpstr>Спасибо за внимание!</vt:lpstr>
      <vt:lpstr>Использованная литература и источники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2012-02-19T09:27:36Z</dcterms:created>
  <dcterms:modified xsi:type="dcterms:W3CDTF">2014-01-28T18:00:58Z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TC103626549990</vt:lpwstr>
  </property>
  <property fmtid="{D5CDD505-2E9C-101B-9397-08002B2CF9AE}" pid="3" name="ContentTypeId">
    <vt:lpwstr>0x010100BB31F5BA59354947A2A98A8F8491404C</vt:lpwstr>
  </property>
  <property fmtid="{D5CDD505-2E9C-101B-9397-08002B2CF9AE}" pid="4" name="_dlc_DocIdItemGuid">
    <vt:lpwstr>b34508f4-dcb8-4936-9fd2-46c5d81d82c9</vt:lpwstr>
  </property>
</Properties>
</file>