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9"/>
  </p:notesMasterIdLst>
  <p:sldIdLst>
    <p:sldId id="256" r:id="rId2"/>
    <p:sldId id="257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8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D9D7C-ECEB-41E3-83E0-61D753322B8E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7263E-1B8E-4F6B-83BC-ACDA728BA9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263E-1B8E-4F6B-83BC-ACDA728BA935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263E-1B8E-4F6B-83BC-ACDA728BA935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47263E-1B8E-4F6B-83BC-ACDA728BA935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1CCD040-960E-4BCC-BEBA-7C57C94D9DC1}" type="datetimeFigureOut">
              <a:rPr lang="ru-RU" smtClean="0"/>
              <a:pPr/>
              <a:t>29.10.2012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38ACF8B-2535-42A6-B4B9-0A811589D13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floranimal.ru/pages/animal/d/1996.jpg" TargetMode="External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http://upload.wikimedia.org/wikipedia/commons/thumb/4/4e/Tawny_wiki.jpg/275px-Tawny_wiki.jpg" TargetMode="Externa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548680"/>
            <a:ext cx="6172200" cy="2304256"/>
          </a:xfrm>
        </p:spPr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accent3">
                    <a:lumMod val="50000"/>
                  </a:schemeClr>
                </a:solidFill>
                <a:latin typeface="Constantia" pitchFamily="18" charset="0"/>
              </a:rPr>
              <a:t>По страницам Красной книги Костромской области</a:t>
            </a:r>
            <a:endParaRPr lang="ru-RU" sz="3200" i="1" dirty="0">
              <a:solidFill>
                <a:schemeClr val="accent3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996952"/>
            <a:ext cx="3717036" cy="3655314"/>
          </a:xfrm>
          <a:prstGeom prst="rect">
            <a:avLst/>
          </a:prstGeom>
          <a:noFill/>
          <a:ln w="19050">
            <a:solidFill>
              <a:schemeClr val="accent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772816"/>
            <a:ext cx="4572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kern="10" dirty="0" smtClean="0">
                <a:ln w="12700">
                  <a:noFill/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Bookman Old Style"/>
              </a:rPr>
              <a:t>   Царство животных</a:t>
            </a:r>
            <a:endParaRPr lang="ru-RU" sz="6000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5" name="Picture 10" descr="Vlinder1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1552575" cy="1419225"/>
          </a:xfrm>
          <a:prstGeom prst="rect">
            <a:avLst/>
          </a:prstGeom>
          <a:noFill/>
        </p:spPr>
      </p:pic>
      <p:pic>
        <p:nvPicPr>
          <p:cNvPr id="6" name="Picture 5" descr="Неясыть обыкновенная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7000892" y="2571744"/>
            <a:ext cx="1747572" cy="2141530"/>
          </a:xfrm>
          <a:prstGeom prst="rect">
            <a:avLst/>
          </a:prstGeom>
          <a:noFill/>
        </p:spPr>
      </p:pic>
      <p:pic>
        <p:nvPicPr>
          <p:cNvPr id="7" name="Picture 98" descr="ДЯТЕЛ ЗЕЛЁНЫЙ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7020272" y="404664"/>
            <a:ext cx="1727771" cy="2014537"/>
          </a:xfrm>
          <a:prstGeom prst="rect">
            <a:avLst/>
          </a:prstGeom>
          <a:noFill/>
        </p:spPr>
      </p:pic>
      <p:pic>
        <p:nvPicPr>
          <p:cNvPr id="8" name="Picture 97" descr="кубышк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984" y="404664"/>
            <a:ext cx="2520950" cy="165576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/>
          <a:srcRect r="13061"/>
          <a:stretch>
            <a:fillRect/>
          </a:stretch>
        </p:blipFill>
        <p:spPr bwMode="auto">
          <a:xfrm>
            <a:off x="251520" y="3861048"/>
            <a:ext cx="3312368" cy="2857500"/>
          </a:xfrm>
          <a:prstGeom prst="rect">
            <a:avLst/>
          </a:prstGeom>
          <a:noFill/>
          <a:ln w="1905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 cstate="print"/>
          <a:srcRect l="6000" r="5501"/>
          <a:stretch>
            <a:fillRect/>
          </a:stretch>
        </p:blipFill>
        <p:spPr bwMode="auto">
          <a:xfrm>
            <a:off x="3707904" y="3861048"/>
            <a:ext cx="3520172" cy="2873498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549" y="188650"/>
            <a:ext cx="2588895" cy="2068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80920" cy="1872208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Редкий, реликтовый вид с сильно сократившимися и продолжающими сокращаться численностью и ареалом. В прошлом это животное являлось ценным промысловым видом. До третьей четверти XVII века этого зверька добывали исключительно из-за мускусного запаха. На Руси высушенными хвостами этого животного  перекладывали бельё; позднее секрет  мускусных желез стал применяться в парфюмерии как закрепитель запаха духов. Только позднее этих зверьков стали добывать ради меха, причём он ценился выше бобрового. В 1957 году  добычу этого животного  запретили, за исключением отлова зверьков для расселения.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805264"/>
            <a:ext cx="7643192" cy="668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Выхухоль обыкновенная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12" r="3233"/>
          <a:stretch>
            <a:fillRect/>
          </a:stretch>
        </p:blipFill>
        <p:spPr bwMode="auto">
          <a:xfrm>
            <a:off x="2195736" y="2060848"/>
            <a:ext cx="4536519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24936" cy="1152128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животное является самым обычным и распространенным видом на территории Российской Федерации, однако, для Костромской области это достаточно редкий вид, встречающийся только в летний период. Зимует в Закарпатье, Крыму, Кавказе, на юге Казахстана, в Средней Азии, Западной Европе. Животное это считается полезным для леса, так как уничтожает немало насекомых-вредителей.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457200" y="5949280"/>
            <a:ext cx="7643192" cy="7200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Рыжая вечерница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t="16537" b="10226"/>
          <a:stretch>
            <a:fillRect/>
          </a:stretch>
        </p:blipFill>
        <p:spPr bwMode="auto">
          <a:xfrm>
            <a:off x="251520" y="1412776"/>
            <a:ext cx="45720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l="6574" r="6323"/>
          <a:stretch>
            <a:fillRect/>
          </a:stretch>
        </p:blipFill>
        <p:spPr bwMode="auto">
          <a:xfrm>
            <a:off x="4716016" y="1412776"/>
            <a:ext cx="381642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1143000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 птица справедливо может быть названа одной из красивейших птиц нашей страны. Большой, совершенно белый, с изогнутой шеей, он особенно хорош, когда плывет по воде меж зеленых камышей. Недаром эта птица издавна служила украшением прудов в различных садах и парках, а во всех народных сказаниях всегда была эмблемой красоты.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805264"/>
            <a:ext cx="7467600" cy="668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Лебедь - кликун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r="1755"/>
          <a:stretch>
            <a:fillRect/>
          </a:stretch>
        </p:blipFill>
        <p:spPr bwMode="auto">
          <a:xfrm>
            <a:off x="179512" y="1628800"/>
            <a:ext cx="4290943" cy="333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4795"/>
          <a:stretch>
            <a:fillRect/>
          </a:stretch>
        </p:blipFill>
        <p:spPr bwMode="auto">
          <a:xfrm>
            <a:off x="4499992" y="1628800"/>
            <a:ext cx="4289301" cy="3348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1844824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одна из широко распространенных бабочек семейства парусников, названная Карлом Линнеем в честь знаменитого врачевателя в 1758 году.  Размах крыльев достигает 90 мм. Основной цвет — жёлтый. Передние крылья с чёрными пятнами и жилками, с широкой чёрной каймой и с жёлтыми лунообразными пятнами у внешнего края. Задние крылья с «хвостиками», имеют чёрную с синими и жёлтыми пятнами каёмку и красно-бурый глазок. Яркая стремительная бабочка, летает над лугами и заболоченными местами, где растут зонтичные растения, на которые она откладывает яйца. Гусеница зелёная, с чёрными поперечными полосками и красными точками.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949280"/>
            <a:ext cx="7643192" cy="5246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Махаон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835" t="2960" r="3623" b="3784"/>
          <a:stretch>
            <a:fillRect/>
          </a:stretch>
        </p:blipFill>
        <p:spPr bwMode="auto">
          <a:xfrm>
            <a:off x="4499992" y="1916832"/>
            <a:ext cx="418675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14554" t="1697"/>
          <a:stretch>
            <a:fillRect/>
          </a:stretch>
        </p:blipFill>
        <p:spPr bwMode="auto">
          <a:xfrm>
            <a:off x="179512" y="1916832"/>
            <a:ext cx="42484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75000"/>
              </a:schemeClr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424936" cy="165618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Хищная птица отряда Совообразных. В 50-е годы эту птицу считали вредителем, истребляющим мелкую дичь, поэтому отстреливали. Это привело к тому, что птицу практически истребили. Эту птицу люди боялись в древности, как свидетельствуют историки, римляне проиграли сражение Ганнибалу при Каннах, потому что ночью в их лагере кричали эти птицы.   В наше время установлено, что вреда для людей эта птица своей охотой не причиняет. Хищник съедает значительное количество грызунов.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805264"/>
            <a:ext cx="7467600" cy="668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Филин</a:t>
            </a:r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628800"/>
            <a:ext cx="39243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075240" cy="1224136"/>
          </a:xfrm>
        </p:spPr>
        <p:txBody>
          <a:bodyPr>
            <a:norm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Этих  ящериц очень часто ошибочно принимают за змей, в частности ядовитых, отчего они повсеместно пользуются дурной славой. От любой змеи эту безногую ящерицу легко отличить по наличию ломкого хвоста и присутствию на глазах подвижных век. Название этой ящерицы происходит от слова  «веретено», которое формой напоминает эту ящерицу.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805264"/>
            <a:ext cx="7467600" cy="668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Веретеница ломкая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4609"/>
          <a:stretch>
            <a:fillRect/>
          </a:stretch>
        </p:blipFill>
        <p:spPr bwMode="auto">
          <a:xfrm>
            <a:off x="2195736" y="1340768"/>
            <a:ext cx="4762500" cy="4388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Молодцы!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Артем\Desktop\pouce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988840"/>
            <a:ext cx="3970161" cy="3413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2286000" y="188640"/>
            <a:ext cx="6534472" cy="618628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КРАСНАЯ КНИГА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название списков редких и находящихся под угрозой исчезновения видов растений и животных. 					       Сбор информации для Красной книги был начат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Международным союзом охраны природы и природных ресурсов  в 1949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(выпускается поныне). В 1966 вышли первые тома «Красной книги фактов» («Red Data Book»). </a:t>
            </a: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ряде стран (Австралия, США, Швеция, Германия, Япония) созданы национальные Красные книги.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В СССР Красная книга учреждена в 1974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(к 1983г. в ней было: млекопитающих -  94 вида и подвида, птиц - 80, земноводных - 9, пресмыкающихся - 37, рыб - 9, насекомых - 219, ракообразных - 2, моллюсков - 19, червей - 11).     Красная книга Российской Федерации вышла в свет в 2001 году. Она представляет собой 860 страниц текста, иллюстрирована цветными изображениями всех занесенных в неё животных и картами их ареалов. Всего в Красную книгу Российской Федерации занесено 8 таксонов земноводных, 21 таксон пресмыкающихся, 128 таксонов             птиц и 74 таксона млекопитающих, всего 231 таксон.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Перечень видов, подлежащих занесению в Красную книгу Костромской области,  утвержден постановлением администрации Костромской области в октябре 2008 года.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571612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kern="10" dirty="0" smtClean="0">
                <a:ln w="12700">
                  <a:noFill/>
                  <a:round/>
                  <a:headEnd/>
                  <a:tailEnd/>
                </a:ln>
                <a:solidFill>
                  <a:schemeClr val="accent3">
                    <a:lumMod val="75000"/>
                  </a:schemeClr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Bookman Old Style"/>
              </a:rPr>
              <a:t>В Царстве растений</a:t>
            </a:r>
            <a:endParaRPr lang="ru-RU" sz="6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34" descr="C:\Documents and Settings\Admin\Мои документы\Мои рисунки\2009-07-10\IMAGE0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013176"/>
            <a:ext cx="828531" cy="126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5" descr="C:\Documents and Settings\Admin\Мои документы\Мои рисунки\2009-07-10\IMAGE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48680"/>
            <a:ext cx="785818" cy="1153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6" descr="C:\Documents and Settings\Admin\Мои документы\Мои рисунки\2009-07-10\IMAGE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548680"/>
            <a:ext cx="857083" cy="12223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7" descr="C:\Documents and Settings\Admin\Мои документы\Мои рисунки\2009-07-10\IMAGE0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548680"/>
            <a:ext cx="815023" cy="115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8" descr="C:\Documents and Settings\Admin\Мои документы\Мои рисунки\2009-07-10\IMAGE00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556792"/>
            <a:ext cx="821715" cy="1150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0" descr="C:\Documents and Settings\Admin\Мои документы\Мои рисунки\2009-07-10\IMAGE0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76672"/>
            <a:ext cx="823759" cy="1182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1" descr="C:\Documents and Settings\Admin\Мои документы\Мои рисунки\2009-07-10\IMAGE0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548680"/>
            <a:ext cx="806751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2" descr="C:\Documents and Settings\Admin\Мои документы\Мои рисунки\2009-07-10\IMAGE00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5085184"/>
            <a:ext cx="789507" cy="111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3" descr="C:\Documents and Settings\Admin\Мои документы\Мои рисунки\2009-07-10\IMAGE004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76256" y="620688"/>
            <a:ext cx="785818" cy="110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4" descr="C:\Documents and Settings\Admin\Мои документы\Мои рисунки\2009-07-10\IMAGE004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2780928"/>
            <a:ext cx="775732" cy="107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5" descr="C:\Documents and Settings\Admin\Мои документы\Мои рисунки\2009-07-10\IMAGE0062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3933056"/>
            <a:ext cx="852637" cy="1182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4" descr="C:\Documents and Settings\Admin\Мои документы\Мои рисунки\2009-07-10\IMAGE000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0958" y="3643314"/>
            <a:ext cx="821058" cy="1165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47" descr="C:\Documents and Settings\Admin\Мои документы\Мои рисунки\2009-07-10\IMAGE002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72396" y="2571744"/>
            <a:ext cx="733916" cy="103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48" descr="C:\Documents and Settings\Admin\Мои документы\Мои рисунки\2009-07-10\IMAGE0014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740352" y="1412776"/>
            <a:ext cx="784338" cy="111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49" descr="C:\Documents and Settings\Admin\Мои документы\Мои рисунки\2009-07-10\IMAGE0026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164288" y="5013176"/>
            <a:ext cx="789506" cy="111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51" descr="C:\Documents and Settings\Admin\Мои документы\Мои рисунки\2009-07-10\IMAGE0032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20072" y="5085184"/>
            <a:ext cx="770315" cy="109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52" descr="C:\Documents and Settings\Admin\Мои документы\Мои рисунки\2009-07-10\IMAGE0031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28184" y="5085184"/>
            <a:ext cx="785818" cy="109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39" descr="C:\Documents and Settings\Admin\Мои документы\Мои рисунки\2009-07-10\IMAGE0033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915816" y="5157192"/>
            <a:ext cx="781753" cy="1111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40" descr="C:\Documents and Settings\Admin\Мои документы\Мои рисунки\2009-07-10\IMAGE0034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07704" y="5157192"/>
            <a:ext cx="766561" cy="103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498178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Многолетнее травянистое растение высотой 10—25 см. Относится к  роду насекомоядных растений. Произрастает на торфяных болотах. Корневая система слабая и служит в основном для удержания растения на месте и впитывания воды. Листья собраны в прикорневую розетку, косо направлены вверх. Поверхность листьев покрыта многочисленными крупными красными железистыми волосками, на концах которых выступают капельки блестящей на солнце вязкой жидкости, служащие для ловли насекомых.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sz="quarter" idx="1"/>
          </p:nvPr>
        </p:nvSpPr>
        <p:spPr>
          <a:xfrm>
            <a:off x="457200" y="5733256"/>
            <a:ext cx="7643192" cy="1008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Росянка английская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3168352" cy="378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r="8322"/>
          <a:stretch>
            <a:fillRect/>
          </a:stretch>
        </p:blipFill>
        <p:spPr bwMode="auto">
          <a:xfrm>
            <a:off x="3851920" y="1844824"/>
            <a:ext cx="468052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народе это растение часто называют водяной или белой лилией, русалочьим цветком, водяной розой. В древней Греции существовала легенда о том, что в этот цветок превратилась прекрасная Нимфа. Поэтому латинское название этого растения - нимфея.  Растет в водоемах со стоячей или медленно текущей водой.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"/>
          </p:nvPr>
        </p:nvSpPr>
        <p:spPr>
          <a:xfrm>
            <a:off x="457200" y="5661248"/>
            <a:ext cx="7467600" cy="812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Кувшинка четырехгранная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4029075" cy="40290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4732" r="17184"/>
          <a:stretch>
            <a:fillRect/>
          </a:stretch>
        </p:blipFill>
        <p:spPr bwMode="auto">
          <a:xfrm>
            <a:off x="4427984" y="1556792"/>
            <a:ext cx="4248472" cy="401306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50"/>
            </a:gs>
            <a:gs pos="64999">
              <a:srgbClr val="F0EBD5"/>
            </a:gs>
            <a:gs pos="100000">
              <a:srgbClr val="D1C39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498178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Этот цветок знаком многим из нас — этот вестник весны с нежными белыми цветками, пробивающими остатки снега в пока ещё голом лесу. Среди легкомысленных собирателей букета подснежников нет да попадаются истинные ценители этого лекарственного растения. Бережно берут и траву, и клубеньковые корневища. Все это пригодится при лечении гриппа, заболеваний почек, ревматизме и даже параличе.  А название этого растения произошло от греческого слова 'anemos' — ветер. Лепестки цветков у большинства видов при ветре легко опадают.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661248"/>
            <a:ext cx="7467600" cy="812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Ветреница алтайская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11361"/>
          <a:stretch>
            <a:fillRect/>
          </a:stretch>
        </p:blipFill>
        <p:spPr bwMode="auto">
          <a:xfrm>
            <a:off x="1691680" y="1844824"/>
            <a:ext cx="5715000" cy="37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642194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растение окружено множеством легенд, раньше считалось магическим, обладающим свойством оберега от дурного глаза. Легенда говорила, что заснувший в его зарослях наделялся даром видеть вещие сны. Это растение в народной медицине считается успокаивающим и снотворным средством — отсюда и второе название травы Все растения этого рода ядовиты, попадание его сока на кожу может вызвать раздражение. В древности оно использовались опытными лекарями, а сейчас применяются только в гомеопатии.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5877272"/>
            <a:ext cx="7467600" cy="864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Прострел раскрытый (сон - трава)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916832"/>
            <a:ext cx="57150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3610744" cy="4680520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По легенде, впервые этот цветок расцвел несколько миллионов лет назад на опушке субтропических лесов в Юго-Восточной Азии. Он был так прекрасен, что полюбоваться им собрались не только все звери, птицы и насекомые, но даже вода и ветер, которые затем и разнесли созревшие семена цветка по всему земному шару. А когда семена проросли и расцвели,  эти цветы  стали одними из любимых растений человека. Второе название этого растения - касатик сибирский (I. sibirica). Высота около 1 м., цветки фиолетово-синие. Касатик очень вынослив, его  листья узколинейные, светло-зеленые, сохраняются до заморозков. 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23528" y="5445224"/>
            <a:ext cx="7776864" cy="10081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Ирис сибирский   (касатик сибирский)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908720"/>
            <a:ext cx="4087172" cy="443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21014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луковичное многолетнее растение сем. лилейных. Растение светолюбивое холодостойкое, весенний медонос. Когда-то этого растения по лугам и лесным полянам было очень много. И старые люди рассказывают, что на эти луга и поляны по весне всегда опускались стаи диких гусей, чтобы передохнуть здесь после трудной дороги и пощипать всходы этого растения, которое они очень любили... Вот откуда и сложилось полное имя этого ранневесеннего цветка.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57200" y="5949280"/>
            <a:ext cx="7467600" cy="648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Гусиный лук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84784"/>
            <a:ext cx="53340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H5VRHAXFEW3S-797-63</_dlc_DocId>
    <_dlc_DocIdUrl xmlns="b582dbf1-bcaa-4613-9a4c-8b7010640233">
      <Url>http://www.eduportal44.ru/Krasnoe/Sred/2/_layouts/15/DocIdRedir.aspx?ID=H5VRHAXFEW3S-797-63</Url>
      <Description>H5VRHAXFEW3S-797-63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B31F5BA59354947A2A98A8F8491404C" ma:contentTypeVersion="1" ma:contentTypeDescription="Создание документа." ma:contentTypeScope="" ma:versionID="2fa73853ecc96c1082e6657797b66e68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f776690c5d533c7015e705064819a422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4414F8-EFB9-4AB3-8AE4-134A30C3A9EE}"/>
</file>

<file path=customXml/itemProps2.xml><?xml version="1.0" encoding="utf-8"?>
<ds:datastoreItem xmlns:ds="http://schemas.openxmlformats.org/officeDocument/2006/customXml" ds:itemID="{E88E79F7-1E8D-4C30-B75E-ED1BA0C9249D}"/>
</file>

<file path=customXml/itemProps3.xml><?xml version="1.0" encoding="utf-8"?>
<ds:datastoreItem xmlns:ds="http://schemas.openxmlformats.org/officeDocument/2006/customXml" ds:itemID="{5A959953-6C18-4C9A-9887-B8A382B0A195}"/>
</file>

<file path=customXml/itemProps4.xml><?xml version="1.0" encoding="utf-8"?>
<ds:datastoreItem xmlns:ds="http://schemas.openxmlformats.org/officeDocument/2006/customXml" ds:itemID="{F8CF57C2-5892-47DB-84C8-CC4B0B2C87D2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395</TotalTime>
  <Words>970</Words>
  <Application>Microsoft Office PowerPoint</Application>
  <PresentationFormat>Экран (4:3)</PresentationFormat>
  <Paragraphs>33</Paragraphs>
  <Slides>17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По страницам Красной книги Костромской области</vt:lpstr>
      <vt:lpstr>Слайд 2</vt:lpstr>
      <vt:lpstr>Слайд 3</vt:lpstr>
      <vt:lpstr>Многолетнее травянистое растение высотой 10—25 см. Относится к  роду насекомоядных растений. Произрастает на торфяных болотах. Корневая система слабая и служит в основном для удержания растения на месте и впитывания воды. Листья собраны в прикорневую розетку, косо направлены вверх. Поверхность листьев покрыта многочисленными крупными красными железистыми волосками, на концах которых выступают капельки блестящей на солнце вязкой жидкости, служащие для ловли насекомых.</vt:lpstr>
      <vt:lpstr>В народе это растение часто называют водяной или белой лилией, русалочьим цветком, водяной розой. В древней Греции существовала легенда о том, что в этот цветок превратилась прекрасная Нимфа. Поэтому латинское название этого растения - нимфея.  Растет в водоемах со стоячей или медленно текущей водой.</vt:lpstr>
      <vt:lpstr>Этот цветок знаком многим из нас — этот вестник весны с нежными белыми цветками, пробивающими остатки снега в пока ещё голом лесу. Среди легкомысленных собирателей букета подснежников нет да попадаются истинные ценители этого лекарственного растения. Бережно берут и траву, и клубеньковые корневища. Все это пригодится при лечении гриппа, заболеваний почек, ревматизме и даже параличе.  А название этого растения произошло от греческого слова 'anemos' — ветер. Лепестки цветков у большинства видов при ветре легко опадают. </vt:lpstr>
      <vt:lpstr> Это растение окружено множеством легенд, раньше считалось магическим, обладающим свойством оберега от дурного глаза. Легенда говорила, что заснувший в его зарослях наделялся даром видеть вещие сны. Это растение в народной медицине считается успокаивающим и снотворным средством — отсюда и второе название травы Все растения этого рода ядовиты, попадание его сока на кожу может вызвать раздражение. В древности оно использовались опытными лекарями, а сейчас применяются только в гомеопатии.</vt:lpstr>
      <vt:lpstr>      По легенде, впервые этот цветок расцвел несколько миллионов лет назад на опушке субтропических лесов в Юго-Восточной Азии. Он был так прекрасен, что полюбоваться им собрались не только все звери, птицы и насекомые, но даже вода и ветер, которые затем и разнесли созревшие семена цветка по всему земному шару. А когда семена проросли и расцвели,  эти цветы  стали одними из любимых растений человека. Второе название этого растения - касатик сибирский (I. sibirica). Высота около 1 м., цветки фиолетово-синие. Касатик очень вынослив, его  листья узколинейные, светло-зеленые, сохраняются до заморозков. </vt:lpstr>
      <vt:lpstr>Это луковичное многолетнее растение сем. лилейных. Растение светолюбивое холодостойкое, весенний медонос. Когда-то этого растения по лугам и лесным полянам было очень много. И старые люди рассказывают, что на эти луга и поляны по весне всегда опускались стаи диких гусей, чтобы передохнуть здесь после трудной дороги и пощипать всходы этого растения, которое они очень любили... Вот откуда и сложилось полное имя этого ранневесеннего цветка.</vt:lpstr>
      <vt:lpstr>Слайд 10</vt:lpstr>
      <vt:lpstr>Редкий, реликтовый вид с сильно сократившимися и продолжающими сокращаться численностью и ареалом. В прошлом это животное являлось ценным промысловым видом. До третьей четверти XVII века этого зверька добывали исключительно из-за мускусного запаха. На Руси высушенными хвостами этого животного  перекладывали бельё; позднее секрет  мускусных желез стал применяться в парфюмерии как закрепитель запаха духов. Только позднее этих зверьков стали добывать ради меха, причём он ценился выше бобрового. В 1957 году  добычу этого животного  запретили, за исключением отлова зверьков для расселения.</vt:lpstr>
      <vt:lpstr>Это животное является самым обычным и распространенным видом на территории Российской Федерации, однако, для Костромской области это достаточно редкий вид, встречающийся только в летний период. Зимует в Закарпатье, Крыму, Кавказе, на юге Казахстана, в Средней Азии, Западной Европе. Животное это считается полезным для леса, так как уничтожает немало насекомых-вредителей.</vt:lpstr>
      <vt:lpstr>Эта птица справедливо может быть названа одной из красивейших птиц нашей страны. Большой, совершенно белый, с изогнутой шеей, он особенно хорош, когда плывет по воде меж зеленых камышей. Недаром эта птица издавна служила украшением прудов в различных садах и парках, а во всех народных сказаниях всегда была эмблемой красоты.</vt:lpstr>
      <vt:lpstr>Это одна из широко распространенных бабочек семейства парусников, названная Карлом Линнеем в честь знаменитого врачевателя в 1758 году.  Размах крыльев достигает 90 мм. Основной цвет — жёлтый. Передние крылья с чёрными пятнами и жилками, с широкой чёрной каймой и с жёлтыми лунообразными пятнами у внешнего края. Задние крылья с «хвостиками», имеют чёрную с синими и жёлтыми пятнами каёмку и красно-бурый глазок. Яркая стремительная бабочка, летает над лугами и заболоченными местами, где растут зонтичные растения, на которые она откладывает яйца. Гусеница зелёная, с чёрными поперечными полосками и красными точками.</vt:lpstr>
      <vt:lpstr>Хищная птица отряда Совообразных. В 50-е годы эту птицу считали вредителем, истребляющим мелкую дичь, поэтому отстреливали. Это привело к тому, что птицу практически истребили. Эту птицу люди боялись в древности, как свидетельствуют историки, римляне проиграли сражение Ганнибалу при Каннах, потому что ночью в их лагере кричали эти птицы.   В наше время установлено, что вреда для людей эта птица своей охотой не причиняет. Хищник съедает значительное количество грызунов. </vt:lpstr>
      <vt:lpstr>Этих  ящериц очень часто ошибочно принимают за змей, в частности ядовитых, отчего они повсеместно пользуются дурной славой. От любой змеи эту безногую ящерицу легко отличить по наличию ломкого хвоста и присутствию на глазах подвижных век. Название этой ящерицы происходит от слова  «веретено», которое формой напоминает эту ящерицу. </vt:lpstr>
      <vt:lpstr>Молодцы!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страницам Красной книги Костромской области</dc:title>
  <dc:creator>Артем</dc:creator>
  <cp:lastModifiedBy>Артем</cp:lastModifiedBy>
  <cp:revision>43</cp:revision>
  <dcterms:created xsi:type="dcterms:W3CDTF">2011-04-11T12:20:47Z</dcterms:created>
  <dcterms:modified xsi:type="dcterms:W3CDTF">2012-10-29T16:59:52Z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0x010100BB31F5BA59354947A2A98A8F8491404C</vt:lpwstr>
  </property>
  <property fmtid="{D5CDD505-2E9C-101B-9397-08002B2CF9AE}" pid="3" name="_dlc_DocIdItemGuid">
    <vt:lpwstr>12ce02bc-bd4d-4658-a4da-2abf476a0a65</vt:lpwstr>
  </property>
</Properties>
</file>